
<file path=[Content_Types].xml><?xml version="1.0" encoding="utf-8"?>
<Types xmlns="http://schemas.openxmlformats.org/package/2006/content-types">
  <Default Extension="png" ContentType="image/png"/>
  <Default Extension="emf" ContentType="image/x-emf"/>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90" r:id="rId5"/>
    <p:sldId id="257" r:id="rId6"/>
    <p:sldId id="258" r:id="rId7"/>
    <p:sldId id="260" r:id="rId8"/>
    <p:sldId id="262" r:id="rId9"/>
    <p:sldId id="263" r:id="rId10"/>
    <p:sldId id="264" r:id="rId11"/>
    <p:sldId id="340" r:id="rId12"/>
    <p:sldId id="341" r:id="rId13"/>
    <p:sldId id="342" r:id="rId14"/>
    <p:sldId id="343" r:id="rId15"/>
    <p:sldId id="280" r:id="rId16"/>
    <p:sldId id="281" r:id="rId17"/>
    <p:sldId id="282" r:id="rId18"/>
    <p:sldId id="283" r:id="rId19"/>
    <p:sldId id="284" r:id="rId20"/>
    <p:sldId id="286" r:id="rId21"/>
    <p:sldId id="287" r:id="rId22"/>
    <p:sldId id="285" r:id="rId23"/>
    <p:sldId id="288" r:id="rId24"/>
    <p:sldId id="289" r:id="rId25"/>
    <p:sldId id="380" r:id="rId26"/>
    <p:sldId id="381" r:id="rId27"/>
    <p:sldId id="405" r:id="rId28"/>
    <p:sldId id="426" r:id="rId29"/>
    <p:sldId id="345" r:id="rId30"/>
    <p:sldId id="349" r:id="rId31"/>
    <p:sldId id="350" r:id="rId32"/>
    <p:sldId id="344" r:id="rId33"/>
    <p:sldId id="351" r:id="rId34"/>
    <p:sldId id="272" r:id="rId35"/>
    <p:sldId id="278" r:id="rId36"/>
    <p:sldId id="293" r:id="rId37"/>
    <p:sldId id="338" r:id="rId38"/>
    <p:sldId id="339" r:id="rId39"/>
    <p:sldId id="291" r:id="rId40"/>
    <p:sldId id="292" r:id="rId41"/>
    <p:sldId id="354" r:id="rId42"/>
    <p:sldId id="355" r:id="rId43"/>
    <p:sldId id="294" r:id="rId44"/>
    <p:sldId id="295" r:id="rId45"/>
    <p:sldId id="297" r:id="rId46"/>
    <p:sldId id="306" r:id="rId47"/>
    <p:sldId id="307" r:id="rId48"/>
    <p:sldId id="308" r:id="rId49"/>
    <p:sldId id="309" r:id="rId50"/>
    <p:sldId id="296" r:id="rId51"/>
    <p:sldId id="298" r:id="rId52"/>
    <p:sldId id="299" r:id="rId53"/>
    <p:sldId id="300" r:id="rId54"/>
    <p:sldId id="301" r:id="rId55"/>
    <p:sldId id="302" r:id="rId56"/>
    <p:sldId id="303" r:id="rId57"/>
    <p:sldId id="304" r:id="rId58"/>
    <p:sldId id="305" r:id="rId59"/>
    <p:sldId id="273" r:id="rId60"/>
    <p:sldId id="310" r:id="rId61"/>
    <p:sldId id="311" r:id="rId62"/>
    <p:sldId id="312" r:id="rId63"/>
    <p:sldId id="314" r:id="rId64"/>
    <p:sldId id="313" r:id="rId65"/>
    <p:sldId id="315" r:id="rId66"/>
    <p:sldId id="316" r:id="rId67"/>
    <p:sldId id="317" r:id="rId68"/>
    <p:sldId id="352" r:id="rId69"/>
    <p:sldId id="353" r:id="rId70"/>
    <p:sldId id="356" r:id="rId71"/>
    <p:sldId id="357" r:id="rId72"/>
    <p:sldId id="358" r:id="rId73"/>
    <p:sldId id="318" r:id="rId74"/>
    <p:sldId id="319" r:id="rId75"/>
    <p:sldId id="320" r:id="rId76"/>
    <p:sldId id="321" r:id="rId77"/>
    <p:sldId id="322" r:id="rId78"/>
    <p:sldId id="323" r:id="rId79"/>
    <p:sldId id="324" r:id="rId80"/>
    <p:sldId id="326" r:id="rId81"/>
    <p:sldId id="327" r:id="rId82"/>
    <p:sldId id="328" r:id="rId83"/>
    <p:sldId id="329" r:id="rId84"/>
    <p:sldId id="330" r:id="rId85"/>
    <p:sldId id="335" r:id="rId86"/>
    <p:sldId id="336" r:id="rId87"/>
    <p:sldId id="337" r:id="rId88"/>
    <p:sldId id="359" r:id="rId89"/>
    <p:sldId id="361" r:id="rId90"/>
    <p:sldId id="362" r:id="rId91"/>
    <p:sldId id="363" r:id="rId92"/>
    <p:sldId id="274" r:id="rId93"/>
    <p:sldId id="396" r:id="rId94"/>
    <p:sldId id="397" r:id="rId95"/>
    <p:sldId id="377" r:id="rId96"/>
    <p:sldId id="378" r:id="rId97"/>
    <p:sldId id="382" r:id="rId98"/>
    <p:sldId id="383" r:id="rId99"/>
    <p:sldId id="384" r:id="rId100"/>
    <p:sldId id="385" r:id="rId101"/>
    <p:sldId id="386" r:id="rId102"/>
    <p:sldId id="387" r:id="rId103"/>
    <p:sldId id="388" r:id="rId104"/>
    <p:sldId id="389" r:id="rId105"/>
    <p:sldId id="390" r:id="rId106"/>
    <p:sldId id="391" r:id="rId107"/>
    <p:sldId id="392" r:id="rId108"/>
    <p:sldId id="393" r:id="rId109"/>
    <p:sldId id="394" r:id="rId110"/>
    <p:sldId id="395" r:id="rId111"/>
    <p:sldId id="398" r:id="rId112"/>
    <p:sldId id="408" r:id="rId113"/>
    <p:sldId id="411" r:id="rId114"/>
    <p:sldId id="409" r:id="rId115"/>
    <p:sldId id="410" r:id="rId116"/>
    <p:sldId id="412" r:id="rId117"/>
    <p:sldId id="413" r:id="rId118"/>
    <p:sldId id="406" r:id="rId119"/>
    <p:sldId id="407" r:id="rId120"/>
    <p:sldId id="404" r:id="rId121"/>
    <p:sldId id="268" r:id="rId122"/>
    <p:sldId id="269" r:id="rId123"/>
    <p:sldId id="270" r:id="rId124"/>
    <p:sldId id="271" r:id="rId125"/>
    <p:sldId id="347" r:id="rId126"/>
    <p:sldId id="348" r:id="rId127"/>
    <p:sldId id="275" r:id="rId128"/>
    <p:sldId id="331" r:id="rId129"/>
    <p:sldId id="332" r:id="rId130"/>
    <p:sldId id="333" r:id="rId131"/>
    <p:sldId id="334" r:id="rId132"/>
    <p:sldId id="370" r:id="rId133"/>
    <p:sldId id="371" r:id="rId134"/>
    <p:sldId id="372" r:id="rId135"/>
    <p:sldId id="373" r:id="rId136"/>
    <p:sldId id="374" r:id="rId137"/>
    <p:sldId id="375" r:id="rId138"/>
    <p:sldId id="376" r:id="rId139"/>
    <p:sldId id="277" r:id="rId140"/>
    <p:sldId id="364" r:id="rId141"/>
    <p:sldId id="365" r:id="rId142"/>
    <p:sldId id="416" r:id="rId143"/>
    <p:sldId id="417" r:id="rId144"/>
    <p:sldId id="415" r:id="rId145"/>
    <p:sldId id="414" r:id="rId146"/>
    <p:sldId id="421" r:id="rId147"/>
    <p:sldId id="422" r:id="rId148"/>
    <p:sldId id="423" r:id="rId149"/>
    <p:sldId id="418" r:id="rId150"/>
    <p:sldId id="399" r:id="rId151"/>
    <p:sldId id="400" r:id="rId152"/>
    <p:sldId id="401" r:id="rId153"/>
    <p:sldId id="366" r:id="rId154"/>
    <p:sldId id="419" r:id="rId155"/>
    <p:sldId id="420" r:id="rId156"/>
    <p:sldId id="367" r:id="rId157"/>
    <p:sldId id="368" r:id="rId158"/>
    <p:sldId id="369" r:id="rId159"/>
    <p:sldId id="424" r:id="rId160"/>
    <p:sldId id="425" r:id="rId1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0f0997f-bac0-4361-81f1-eefbe628d21f}">
          <p14:sldIdLst>
            <p14:sldId id="256"/>
            <p14:sldId id="290"/>
            <p14:sldId id="257"/>
            <p14:sldId id="258"/>
            <p14:sldId id="260"/>
            <p14:sldId id="262"/>
            <p14:sldId id="263"/>
            <p14:sldId id="264"/>
            <p14:sldId id="340"/>
            <p14:sldId id="341"/>
            <p14:sldId id="342"/>
            <p14:sldId id="343"/>
            <p14:sldId id="280"/>
            <p14:sldId id="281"/>
            <p14:sldId id="282"/>
            <p14:sldId id="283"/>
            <p14:sldId id="284"/>
            <p14:sldId id="286"/>
            <p14:sldId id="287"/>
            <p14:sldId id="285"/>
            <p14:sldId id="288"/>
            <p14:sldId id="289"/>
            <p14:sldId id="380"/>
            <p14:sldId id="381"/>
            <p14:sldId id="405"/>
            <p14:sldId id="426"/>
            <p14:sldId id="345"/>
            <p14:sldId id="349"/>
            <p14:sldId id="350"/>
            <p14:sldId id="344"/>
            <p14:sldId id="351"/>
            <p14:sldId id="272"/>
            <p14:sldId id="278"/>
            <p14:sldId id="293"/>
            <p14:sldId id="338"/>
            <p14:sldId id="339"/>
            <p14:sldId id="291"/>
            <p14:sldId id="292"/>
            <p14:sldId id="354"/>
            <p14:sldId id="355"/>
            <p14:sldId id="294"/>
            <p14:sldId id="295"/>
            <p14:sldId id="297"/>
            <p14:sldId id="306"/>
            <p14:sldId id="307"/>
            <p14:sldId id="308"/>
            <p14:sldId id="309"/>
            <p14:sldId id="296"/>
            <p14:sldId id="298"/>
            <p14:sldId id="299"/>
            <p14:sldId id="300"/>
            <p14:sldId id="301"/>
            <p14:sldId id="302"/>
            <p14:sldId id="303"/>
            <p14:sldId id="304"/>
            <p14:sldId id="305"/>
            <p14:sldId id="273"/>
            <p14:sldId id="310"/>
            <p14:sldId id="311"/>
            <p14:sldId id="312"/>
            <p14:sldId id="314"/>
            <p14:sldId id="313"/>
            <p14:sldId id="315"/>
            <p14:sldId id="316"/>
            <p14:sldId id="317"/>
            <p14:sldId id="352"/>
            <p14:sldId id="353"/>
            <p14:sldId id="356"/>
            <p14:sldId id="357"/>
            <p14:sldId id="358"/>
            <p14:sldId id="318"/>
            <p14:sldId id="319"/>
            <p14:sldId id="320"/>
            <p14:sldId id="321"/>
            <p14:sldId id="322"/>
            <p14:sldId id="323"/>
            <p14:sldId id="324"/>
            <p14:sldId id="326"/>
            <p14:sldId id="327"/>
            <p14:sldId id="328"/>
            <p14:sldId id="329"/>
            <p14:sldId id="330"/>
            <p14:sldId id="335"/>
            <p14:sldId id="336"/>
            <p14:sldId id="337"/>
            <p14:sldId id="359"/>
            <p14:sldId id="361"/>
            <p14:sldId id="362"/>
            <p14:sldId id="363"/>
            <p14:sldId id="274"/>
            <p14:sldId id="396"/>
            <p14:sldId id="397"/>
            <p14:sldId id="377"/>
            <p14:sldId id="378"/>
            <p14:sldId id="382"/>
            <p14:sldId id="383"/>
            <p14:sldId id="384"/>
            <p14:sldId id="385"/>
            <p14:sldId id="386"/>
            <p14:sldId id="387"/>
            <p14:sldId id="388"/>
            <p14:sldId id="389"/>
            <p14:sldId id="390"/>
            <p14:sldId id="391"/>
            <p14:sldId id="392"/>
            <p14:sldId id="393"/>
            <p14:sldId id="394"/>
            <p14:sldId id="395"/>
            <p14:sldId id="398"/>
            <p14:sldId id="408"/>
            <p14:sldId id="411"/>
            <p14:sldId id="409"/>
            <p14:sldId id="410"/>
            <p14:sldId id="412"/>
            <p14:sldId id="413"/>
            <p14:sldId id="406"/>
            <p14:sldId id="407"/>
            <p14:sldId id="268"/>
            <p14:sldId id="269"/>
            <p14:sldId id="270"/>
            <p14:sldId id="271"/>
            <p14:sldId id="347"/>
            <p14:sldId id="348"/>
            <p14:sldId id="275"/>
            <p14:sldId id="331"/>
            <p14:sldId id="332"/>
            <p14:sldId id="333"/>
            <p14:sldId id="334"/>
            <p14:sldId id="370"/>
            <p14:sldId id="371"/>
            <p14:sldId id="372"/>
            <p14:sldId id="373"/>
            <p14:sldId id="374"/>
            <p14:sldId id="375"/>
            <p14:sldId id="376"/>
            <p14:sldId id="277"/>
            <p14:sldId id="364"/>
            <p14:sldId id="365"/>
            <p14:sldId id="416"/>
            <p14:sldId id="417"/>
            <p14:sldId id="415"/>
            <p14:sldId id="414"/>
            <p14:sldId id="421"/>
            <p14:sldId id="422"/>
            <p14:sldId id="423"/>
            <p14:sldId id="418"/>
            <p14:sldId id="399"/>
            <p14:sldId id="400"/>
            <p14:sldId id="401"/>
            <p14:sldId id="366"/>
            <p14:sldId id="419"/>
            <p14:sldId id="420"/>
            <p14:sldId id="367"/>
            <p14:sldId id="368"/>
            <p14:sldId id="369"/>
            <p14:sldId id="424"/>
            <p14:sldId id="425"/>
            <p14:sldId id="40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43" autoAdjust="0"/>
    <p:restoredTop sz="94660"/>
  </p:normalViewPr>
  <p:slideViewPr>
    <p:cSldViewPr snapToGrid="0">
      <p:cViewPr varScale="1">
        <p:scale>
          <a:sx n="74" d="100"/>
          <a:sy n="74" d="100"/>
        </p:scale>
        <p:origin x="41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4" Type="http://schemas.openxmlformats.org/officeDocument/2006/relationships/tableStyles" Target="tableStyles.xml"/><Relationship Id="rId163" Type="http://schemas.openxmlformats.org/officeDocument/2006/relationships/viewProps" Target="viewProps.xml"/><Relationship Id="rId162" Type="http://schemas.openxmlformats.org/officeDocument/2006/relationships/presProps" Target="presProps.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4E8215-A778-44D9-ACF5-5DF1626529E6}"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true"/>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3FF635-54A2-47A8-9720-21BDCF4A9F8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283FF635-54A2-47A8-9720-21BDCF4A9F8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true"/>
          </p:cNvSpPr>
          <p:nvPr>
            <p:ph type="ctrTitle"/>
          </p:nvPr>
        </p:nvSpPr>
        <p:spPr>
          <a:xfrm>
            <a:off x="2589213" y="2514600"/>
            <a:ext cx="8915399" cy="2262781"/>
          </a:xfrm>
        </p:spPr>
        <p:txBody>
          <a:bodyPr anchor="b">
            <a:normAutofit/>
          </a:bodyPr>
          <a:lstStyle>
            <a:lvl1pPr>
              <a:defRPr sz="5400"/>
            </a:lvl1pPr>
          </a:lstStyle>
          <a:p>
            <a:r>
              <a:rPr lang="zh-CN" altLang="en-US" smtClean="0"/>
              <a:t>单击此处编辑母版标题样式</a:t>
            </a:r>
            <a:endParaRPr lang="en-US" dirty="0"/>
          </a:p>
        </p:txBody>
      </p:sp>
      <p:sp>
        <p:nvSpPr>
          <p:cNvPr id="3" name="Subtitle 2"/>
          <p:cNvSpPr>
            <a:spLocks noGrp="true"/>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true"/>
          </p:cNvSpPr>
          <p:nvPr>
            <p:ph type="dt" sz="half" idx="10"/>
          </p:nvPr>
        </p:nvSpPr>
        <p:spPr/>
        <p:txBody>
          <a:bodyPr/>
          <a:lstStyle/>
          <a:p>
            <a:fld id="{A2C18FFE-AE09-4BF8-8E87-D34EF1DACFC8}" type="datetimeFigureOut">
              <a:rPr lang="zh-CN" altLang="en-US" smtClean="0"/>
            </a:fld>
            <a:endParaRPr lang="zh-CN" altLang="en-US"/>
          </a:p>
        </p:txBody>
      </p:sp>
      <p:sp>
        <p:nvSpPr>
          <p:cNvPr id="5" name="Footer Placeholder 4"/>
          <p:cNvSpPr>
            <a:spLocks noGrp="true"/>
          </p:cNvSpPr>
          <p:nvPr>
            <p:ph type="ftr" sz="quarter" idx="11"/>
          </p:nvPr>
        </p:nvSpPr>
        <p:spPr/>
        <p:txBody>
          <a:bodyPr/>
          <a:lstStyle/>
          <a:p>
            <a:endParaRPr lang="zh-CN"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true"/>
          </p:cNvSpPr>
          <p:nvPr>
            <p:ph type="sldNum" sz="quarter" idx="12"/>
          </p:nvPr>
        </p:nvSpPr>
        <p:spPr>
          <a:xfrm>
            <a:off x="531812" y="4529540"/>
            <a:ext cx="779767" cy="365125"/>
          </a:xfrm>
        </p:spPr>
        <p:txBody>
          <a:bodyPr/>
          <a:lstStyle/>
          <a:p>
            <a:fld id="{2DF68F8B-8B1B-4BBF-BE95-984C923BF2F7}"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true"/>
          </p:cNvSpPr>
          <p:nvPr>
            <p:ph type="title"/>
          </p:nvPr>
        </p:nvSpPr>
        <p:spPr>
          <a:xfrm>
            <a:off x="2589212" y="609600"/>
            <a:ext cx="8915399" cy="311704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3" name="Text Placeholder 2"/>
          <p:cNvSpPr>
            <a:spLocks noGrp="true"/>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true"/>
          </p:cNvSpPr>
          <p:nvPr>
            <p:ph type="dt" sz="half" idx="10"/>
          </p:nvPr>
        </p:nvSpPr>
        <p:spPr/>
        <p:txBody>
          <a:bodyPr/>
          <a:lstStyle/>
          <a:p>
            <a:fld id="{A2C18FFE-AE09-4BF8-8E87-D34EF1DACFC8}" type="datetimeFigureOut">
              <a:rPr lang="zh-CN" altLang="en-US" smtClean="0"/>
            </a:fld>
            <a:endParaRPr lang="zh-CN" altLang="en-US"/>
          </a:p>
        </p:txBody>
      </p:sp>
      <p:sp>
        <p:nvSpPr>
          <p:cNvPr id="5" name="Footer Placeholder 4"/>
          <p:cNvSpPr>
            <a:spLocks noGrp="true"/>
          </p:cNvSpPr>
          <p:nvPr>
            <p:ph type="ftr" sz="quarter" idx="11"/>
          </p:nvPr>
        </p:nvSpPr>
        <p:spPr/>
        <p:txBody>
          <a:bodyPr/>
          <a:lstStyle/>
          <a:p>
            <a:endParaRPr lang="zh-CN" altLang="en-US"/>
          </a:p>
        </p:txBody>
      </p:sp>
      <p:sp>
        <p:nvSpPr>
          <p:cNvPr id="9" name="Freeform 11"/>
          <p:cNvSpPr/>
          <p:nvPr/>
        </p:nvSpPr>
        <p:spPr bwMode="auto">
          <a:xfrm flipV="true">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true"/>
          </p:cNvSpPr>
          <p:nvPr>
            <p:ph type="sldNum" sz="quarter" idx="12"/>
          </p:nvPr>
        </p:nvSpPr>
        <p:spPr>
          <a:xfrm>
            <a:off x="531812" y="3244139"/>
            <a:ext cx="779767" cy="365125"/>
          </a:xfrm>
        </p:spPr>
        <p:txBody>
          <a:bodyPr/>
          <a:lstStyle/>
          <a:p>
            <a:fld id="{2DF68F8B-8B1B-4BBF-BE95-984C923BF2F7}"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true"/>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13" name="Text Placeholder 9"/>
          <p:cNvSpPr>
            <a:spLocks noGrp="true"/>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endParaRPr lang="zh-CN" altLang="en-US" smtClean="0"/>
          </a:p>
        </p:txBody>
      </p:sp>
      <p:sp>
        <p:nvSpPr>
          <p:cNvPr id="3" name="Text Placeholder 2"/>
          <p:cNvSpPr>
            <a:spLocks noGrp="true"/>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true"/>
          </p:cNvSpPr>
          <p:nvPr>
            <p:ph type="dt" sz="half" idx="10"/>
          </p:nvPr>
        </p:nvSpPr>
        <p:spPr/>
        <p:txBody>
          <a:bodyPr/>
          <a:lstStyle/>
          <a:p>
            <a:fld id="{A2C18FFE-AE09-4BF8-8E87-D34EF1DACFC8}" type="datetimeFigureOut">
              <a:rPr lang="zh-CN" altLang="en-US" smtClean="0"/>
            </a:fld>
            <a:endParaRPr lang="zh-CN" altLang="en-US"/>
          </a:p>
        </p:txBody>
      </p:sp>
      <p:sp>
        <p:nvSpPr>
          <p:cNvPr id="5" name="Footer Placeholder 4"/>
          <p:cNvSpPr>
            <a:spLocks noGrp="true"/>
          </p:cNvSpPr>
          <p:nvPr>
            <p:ph type="ftr" sz="quarter" idx="11"/>
          </p:nvPr>
        </p:nvSpPr>
        <p:spPr/>
        <p:txBody>
          <a:bodyPr/>
          <a:lstStyle/>
          <a:p>
            <a:endParaRPr lang="zh-CN" altLang="en-US"/>
          </a:p>
        </p:txBody>
      </p:sp>
      <p:sp>
        <p:nvSpPr>
          <p:cNvPr id="11" name="Freeform 11"/>
          <p:cNvSpPr/>
          <p:nvPr/>
        </p:nvSpPr>
        <p:spPr bwMode="auto">
          <a:xfrm flipV="true">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true"/>
          </p:cNvSpPr>
          <p:nvPr>
            <p:ph type="sldNum" sz="quarter" idx="12"/>
          </p:nvPr>
        </p:nvSpPr>
        <p:spPr>
          <a:xfrm>
            <a:off x="531812" y="3244139"/>
            <a:ext cx="779767" cy="365125"/>
          </a:xfrm>
        </p:spPr>
        <p:txBody>
          <a:bodyPr/>
          <a:lstStyle/>
          <a:p>
            <a:fld id="{2DF68F8B-8B1B-4BBF-BE95-984C923BF2F7}" type="slidenum">
              <a:rPr lang="zh-CN" altLang="en-US" smtClean="0"/>
            </a:fld>
            <a:endParaRPr lang="zh-CN" altLang="en-US"/>
          </a:p>
        </p:txBody>
      </p:sp>
      <p:sp>
        <p:nvSpPr>
          <p:cNvPr id="14" name="TextBox 13"/>
          <p:cNvSpPr txBox="true"/>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5" name="TextBox 14"/>
          <p:cNvSpPr txBox="true"/>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true"/>
          </p:cNvSpPr>
          <p:nvPr>
            <p:ph type="title"/>
          </p:nvPr>
        </p:nvSpPr>
        <p:spPr>
          <a:xfrm>
            <a:off x="2589213" y="2438400"/>
            <a:ext cx="8915400" cy="2724845"/>
          </a:xfrm>
        </p:spPr>
        <p:txBody>
          <a:bodyPr anchor="b">
            <a:normAutofit/>
          </a:bodyPr>
          <a:lstStyle>
            <a:lvl1pPr algn="l">
              <a:defRPr sz="4800" b="0"/>
            </a:lvl1pPr>
          </a:lstStyle>
          <a:p>
            <a:r>
              <a:rPr lang="zh-CN" altLang="en-US" smtClean="0"/>
              <a:t>单击此处编辑母版标题样式</a:t>
            </a:r>
            <a:endParaRPr lang="en-US" dirty="0"/>
          </a:p>
        </p:txBody>
      </p:sp>
      <p:sp>
        <p:nvSpPr>
          <p:cNvPr id="4" name="Text Placeholder 3"/>
          <p:cNvSpPr>
            <a:spLocks noGrp="true"/>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endParaRPr lang="zh-CN" altLang="en-US" smtClean="0"/>
          </a:p>
        </p:txBody>
      </p:sp>
      <p:sp>
        <p:nvSpPr>
          <p:cNvPr id="5" name="Date Placeholder 4"/>
          <p:cNvSpPr>
            <a:spLocks noGrp="true"/>
          </p:cNvSpPr>
          <p:nvPr>
            <p:ph type="dt" sz="half" idx="10"/>
          </p:nvPr>
        </p:nvSpPr>
        <p:spPr/>
        <p:txBody>
          <a:bodyPr/>
          <a:lstStyle/>
          <a:p>
            <a:fld id="{A2C18FFE-AE09-4BF8-8E87-D34EF1DACFC8}" type="datetimeFigureOut">
              <a:rPr lang="zh-CN" altLang="en-US" smtClean="0"/>
            </a:fld>
            <a:endParaRPr lang="zh-CN" altLang="en-US"/>
          </a:p>
        </p:txBody>
      </p:sp>
      <p:sp>
        <p:nvSpPr>
          <p:cNvPr id="6" name="Footer Placeholder 5"/>
          <p:cNvSpPr>
            <a:spLocks noGrp="true"/>
          </p:cNvSpPr>
          <p:nvPr>
            <p:ph type="ftr" sz="quarter" idx="11"/>
          </p:nvPr>
        </p:nvSpPr>
        <p:spPr/>
        <p:txBody>
          <a:bodyPr/>
          <a:lstStyle/>
          <a:p>
            <a:endParaRPr lang="zh-CN" altLang="en-US"/>
          </a:p>
        </p:txBody>
      </p:sp>
      <p:sp>
        <p:nvSpPr>
          <p:cNvPr id="9" name="Freeform 11"/>
          <p:cNvSpPr/>
          <p:nvPr/>
        </p:nvSpPr>
        <p:spPr bwMode="auto">
          <a:xfrm flipV="true">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true"/>
          </p:cNvSpPr>
          <p:nvPr>
            <p:ph type="sldNum" sz="quarter" idx="12"/>
          </p:nvPr>
        </p:nvSpPr>
        <p:spPr>
          <a:xfrm>
            <a:off x="531812" y="4983087"/>
            <a:ext cx="779767" cy="365125"/>
          </a:xfrm>
        </p:spPr>
        <p:txBody>
          <a:bodyPr/>
          <a:lstStyle/>
          <a:p>
            <a:fld id="{2DF68F8B-8B1B-4BBF-BE95-984C923BF2F7}"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true"/>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21" name="Text Placeholder 9"/>
          <p:cNvSpPr>
            <a:spLocks noGrp="true"/>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endParaRPr lang="zh-CN" altLang="en-US" smtClean="0"/>
          </a:p>
        </p:txBody>
      </p:sp>
      <p:sp>
        <p:nvSpPr>
          <p:cNvPr id="4" name="Text Placeholder 3"/>
          <p:cNvSpPr>
            <a:spLocks noGrp="true"/>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endParaRPr lang="zh-CN" altLang="en-US" smtClean="0"/>
          </a:p>
        </p:txBody>
      </p:sp>
      <p:sp>
        <p:nvSpPr>
          <p:cNvPr id="5" name="Date Placeholder 4"/>
          <p:cNvSpPr>
            <a:spLocks noGrp="true"/>
          </p:cNvSpPr>
          <p:nvPr>
            <p:ph type="dt" sz="half" idx="10"/>
          </p:nvPr>
        </p:nvSpPr>
        <p:spPr/>
        <p:txBody>
          <a:bodyPr/>
          <a:lstStyle/>
          <a:p>
            <a:fld id="{A2C18FFE-AE09-4BF8-8E87-D34EF1DACFC8}" type="datetimeFigureOut">
              <a:rPr lang="zh-CN" altLang="en-US" smtClean="0"/>
            </a:fld>
            <a:endParaRPr lang="zh-CN" altLang="en-US"/>
          </a:p>
        </p:txBody>
      </p:sp>
      <p:sp>
        <p:nvSpPr>
          <p:cNvPr id="6" name="Footer Placeholder 5"/>
          <p:cNvSpPr>
            <a:spLocks noGrp="true"/>
          </p:cNvSpPr>
          <p:nvPr>
            <p:ph type="ftr" sz="quarter" idx="11"/>
          </p:nvPr>
        </p:nvSpPr>
        <p:spPr/>
        <p:txBody>
          <a:bodyPr/>
          <a:lstStyle/>
          <a:p>
            <a:endParaRPr lang="zh-CN" altLang="en-US"/>
          </a:p>
        </p:txBody>
      </p:sp>
      <p:sp>
        <p:nvSpPr>
          <p:cNvPr id="11" name="Freeform 11"/>
          <p:cNvSpPr/>
          <p:nvPr/>
        </p:nvSpPr>
        <p:spPr bwMode="auto">
          <a:xfrm flipV="true">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true"/>
          </p:cNvSpPr>
          <p:nvPr>
            <p:ph type="sldNum" sz="quarter" idx="12"/>
          </p:nvPr>
        </p:nvSpPr>
        <p:spPr>
          <a:xfrm>
            <a:off x="531812" y="4983087"/>
            <a:ext cx="779767" cy="365125"/>
          </a:xfrm>
        </p:spPr>
        <p:txBody>
          <a:bodyPr/>
          <a:lstStyle/>
          <a:p>
            <a:fld id="{2DF68F8B-8B1B-4BBF-BE95-984C923BF2F7}" type="slidenum">
              <a:rPr lang="zh-CN" altLang="en-US" smtClean="0"/>
            </a:fld>
            <a:endParaRPr lang="zh-CN" altLang="en-US"/>
          </a:p>
        </p:txBody>
      </p:sp>
      <p:sp>
        <p:nvSpPr>
          <p:cNvPr id="17" name="TextBox 16"/>
          <p:cNvSpPr txBox="true"/>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8" name="TextBox 17"/>
          <p:cNvSpPr txBox="true"/>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true"/>
          </p:cNvSpPr>
          <p:nvPr>
            <p:ph type="title"/>
          </p:nvPr>
        </p:nvSpPr>
        <p:spPr>
          <a:xfrm>
            <a:off x="2589212" y="627407"/>
            <a:ext cx="8915399" cy="2880020"/>
          </a:xfrm>
        </p:spPr>
        <p:txBody>
          <a:bodyPr anchor="ctr">
            <a:normAutofit/>
          </a:bodyPr>
          <a:lstStyle>
            <a:lvl1pPr algn="l">
              <a:defRPr sz="4800" b="0"/>
            </a:lvl1pPr>
          </a:lstStyle>
          <a:p>
            <a:r>
              <a:rPr lang="zh-CN" altLang="en-US" smtClean="0"/>
              <a:t>单击此处编辑母版标题样式</a:t>
            </a:r>
            <a:endParaRPr lang="en-US" dirty="0"/>
          </a:p>
        </p:txBody>
      </p:sp>
      <p:sp>
        <p:nvSpPr>
          <p:cNvPr id="21" name="Text Placeholder 9"/>
          <p:cNvSpPr>
            <a:spLocks noGrp="true"/>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endParaRPr lang="zh-CN" altLang="en-US" smtClean="0"/>
          </a:p>
        </p:txBody>
      </p:sp>
      <p:sp>
        <p:nvSpPr>
          <p:cNvPr id="4" name="Text Placeholder 3"/>
          <p:cNvSpPr>
            <a:spLocks noGrp="true"/>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endParaRPr lang="zh-CN" altLang="en-US" smtClean="0"/>
          </a:p>
        </p:txBody>
      </p:sp>
      <p:sp>
        <p:nvSpPr>
          <p:cNvPr id="5" name="Date Placeholder 4"/>
          <p:cNvSpPr>
            <a:spLocks noGrp="true"/>
          </p:cNvSpPr>
          <p:nvPr>
            <p:ph type="dt" sz="half" idx="10"/>
          </p:nvPr>
        </p:nvSpPr>
        <p:spPr/>
        <p:txBody>
          <a:bodyPr/>
          <a:lstStyle/>
          <a:p>
            <a:fld id="{A2C18FFE-AE09-4BF8-8E87-D34EF1DACFC8}" type="datetimeFigureOut">
              <a:rPr lang="zh-CN" altLang="en-US" smtClean="0"/>
            </a:fld>
            <a:endParaRPr lang="zh-CN" altLang="en-US"/>
          </a:p>
        </p:txBody>
      </p:sp>
      <p:sp>
        <p:nvSpPr>
          <p:cNvPr id="6" name="Footer Placeholder 5"/>
          <p:cNvSpPr>
            <a:spLocks noGrp="true"/>
          </p:cNvSpPr>
          <p:nvPr>
            <p:ph type="ftr" sz="quarter" idx="11"/>
          </p:nvPr>
        </p:nvSpPr>
        <p:spPr/>
        <p:txBody>
          <a:bodyPr/>
          <a:lstStyle/>
          <a:p>
            <a:endParaRPr lang="zh-CN" altLang="en-US"/>
          </a:p>
        </p:txBody>
      </p:sp>
      <p:sp>
        <p:nvSpPr>
          <p:cNvPr id="9" name="Freeform 11"/>
          <p:cNvSpPr/>
          <p:nvPr/>
        </p:nvSpPr>
        <p:spPr bwMode="auto">
          <a:xfrm flipV="true">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true"/>
          </p:cNvSpPr>
          <p:nvPr>
            <p:ph type="sldNum" sz="quarter" idx="12"/>
          </p:nvPr>
        </p:nvSpPr>
        <p:spPr>
          <a:xfrm>
            <a:off x="531812" y="4983087"/>
            <a:ext cx="779767" cy="365125"/>
          </a:xfrm>
        </p:spPr>
        <p:txBody>
          <a:bodyPr/>
          <a:lstStyle/>
          <a:p>
            <a:fld id="{2DF68F8B-8B1B-4BBF-BE95-984C923BF2F7}"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true"/>
          </p:cNvSpPr>
          <p:nvPr>
            <p:ph type="body" orient="vert" idx="1"/>
          </p:nvPr>
        </p:nvSpPr>
        <p:spPr/>
        <p:txBody>
          <a:bodyPr vert="eaVert" ancho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true"/>
          </p:cNvSpPr>
          <p:nvPr>
            <p:ph type="dt" sz="half" idx="10"/>
          </p:nvPr>
        </p:nvSpPr>
        <p:spPr/>
        <p:txBody>
          <a:bodyPr/>
          <a:lstStyle/>
          <a:p>
            <a:fld id="{A2C18FFE-AE09-4BF8-8E87-D34EF1DACFC8}" type="datetimeFigureOut">
              <a:rPr lang="zh-CN" altLang="en-US" smtClean="0"/>
            </a:fld>
            <a:endParaRPr lang="zh-CN" altLang="en-US"/>
          </a:p>
        </p:txBody>
      </p:sp>
      <p:sp>
        <p:nvSpPr>
          <p:cNvPr id="5" name="Footer Placeholder 4"/>
          <p:cNvSpPr>
            <a:spLocks noGrp="true"/>
          </p:cNvSpPr>
          <p:nvPr>
            <p:ph type="ftr" sz="quarter" idx="11"/>
          </p:nvPr>
        </p:nvSpPr>
        <p:spPr/>
        <p:txBody>
          <a:bodyPr/>
          <a:lstStyle/>
          <a:p>
            <a:endParaRPr lang="zh-CN" altLang="en-US"/>
          </a:p>
        </p:txBody>
      </p:sp>
      <p:sp>
        <p:nvSpPr>
          <p:cNvPr id="8" name="Freeform 11"/>
          <p:cNvSpPr/>
          <p:nvPr/>
        </p:nvSpPr>
        <p:spPr bwMode="auto">
          <a:xfrm flipV="true">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true"/>
          </p:cNvSpPr>
          <p:nvPr>
            <p:ph type="sldNum" sz="quarter" idx="12"/>
          </p:nvPr>
        </p:nvSpPr>
        <p:spPr/>
        <p:txBody>
          <a:bodyPr/>
          <a:lstStyle/>
          <a:p>
            <a:fld id="{2DF68F8B-8B1B-4BBF-BE95-984C923BF2F7}"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9294812" y="627405"/>
            <a:ext cx="2207601" cy="5283817"/>
          </a:xfrm>
        </p:spPr>
        <p:txBody>
          <a:bodyPr vert="eaVert" anchor="ctr"/>
          <a:lstStyle/>
          <a:p>
            <a:r>
              <a:rPr lang="zh-CN" altLang="en-US" smtClean="0"/>
              <a:t>单击此处编辑母版标题样式</a:t>
            </a:r>
            <a:endParaRPr lang="en-US" dirty="0"/>
          </a:p>
        </p:txBody>
      </p:sp>
      <p:sp>
        <p:nvSpPr>
          <p:cNvPr id="3" name="Vertical Text Placeholder 2"/>
          <p:cNvSpPr>
            <a:spLocks noGrp="true"/>
          </p:cNvSpPr>
          <p:nvPr>
            <p:ph type="body" orient="vert" idx="1"/>
          </p:nvPr>
        </p:nvSpPr>
        <p:spPr>
          <a:xfrm>
            <a:off x="2589212" y="627405"/>
            <a:ext cx="6477000" cy="5283817"/>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true"/>
          </p:cNvSpPr>
          <p:nvPr>
            <p:ph type="dt" sz="half" idx="10"/>
          </p:nvPr>
        </p:nvSpPr>
        <p:spPr/>
        <p:txBody>
          <a:bodyPr/>
          <a:lstStyle/>
          <a:p>
            <a:fld id="{A2C18FFE-AE09-4BF8-8E87-D34EF1DACFC8}" type="datetimeFigureOut">
              <a:rPr lang="zh-CN" altLang="en-US" smtClean="0"/>
            </a:fld>
            <a:endParaRPr lang="zh-CN" altLang="en-US"/>
          </a:p>
        </p:txBody>
      </p:sp>
      <p:sp>
        <p:nvSpPr>
          <p:cNvPr id="5" name="Footer Placeholder 4"/>
          <p:cNvSpPr>
            <a:spLocks noGrp="true"/>
          </p:cNvSpPr>
          <p:nvPr>
            <p:ph type="ftr" sz="quarter" idx="11"/>
          </p:nvPr>
        </p:nvSpPr>
        <p:spPr/>
        <p:txBody>
          <a:bodyPr/>
          <a:lstStyle/>
          <a:p>
            <a:endParaRPr lang="zh-CN" altLang="en-US"/>
          </a:p>
        </p:txBody>
      </p:sp>
      <p:sp>
        <p:nvSpPr>
          <p:cNvPr id="8" name="Freeform 11"/>
          <p:cNvSpPr/>
          <p:nvPr/>
        </p:nvSpPr>
        <p:spPr bwMode="auto">
          <a:xfrm flipV="true">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true"/>
          </p:cNvSpPr>
          <p:nvPr>
            <p:ph type="sldNum" sz="quarter" idx="12"/>
          </p:nvPr>
        </p:nvSpPr>
        <p:spPr/>
        <p:txBody>
          <a:bodyPr/>
          <a:lstStyle/>
          <a:p>
            <a:fld id="{2DF68F8B-8B1B-4BBF-BE95-984C923BF2F7}"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true"/>
          </p:cNvSpPr>
          <p:nvPr>
            <p:ph type="title"/>
          </p:nvPr>
        </p:nvSpPr>
        <p:spPr>
          <a:xfrm>
            <a:off x="2592925" y="624110"/>
            <a:ext cx="8911687" cy="1280890"/>
          </a:xfrm>
        </p:spPr>
        <p:txBody>
          <a:bodyPr/>
          <a:lstStyle/>
          <a:p>
            <a:r>
              <a:rPr lang="zh-CN" altLang="en-US" smtClean="0"/>
              <a:t>单击此处编辑母版标题样式</a:t>
            </a:r>
            <a:endParaRPr lang="en-US" dirty="0"/>
          </a:p>
        </p:txBody>
      </p:sp>
      <p:sp>
        <p:nvSpPr>
          <p:cNvPr id="3" name="Content Placeholder 2"/>
          <p:cNvSpPr>
            <a:spLocks noGrp="true"/>
          </p:cNvSpPr>
          <p:nvPr>
            <p:ph idx="1"/>
          </p:nvPr>
        </p:nvSpPr>
        <p:spPr>
          <a:xfrm>
            <a:off x="2589212" y="2133600"/>
            <a:ext cx="8915400" cy="377762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true"/>
          </p:cNvSpPr>
          <p:nvPr>
            <p:ph type="dt" sz="half" idx="10"/>
          </p:nvPr>
        </p:nvSpPr>
        <p:spPr/>
        <p:txBody>
          <a:bodyPr/>
          <a:lstStyle/>
          <a:p>
            <a:fld id="{A2C18FFE-AE09-4BF8-8E87-D34EF1DACFC8}" type="datetimeFigureOut">
              <a:rPr lang="zh-CN" altLang="en-US" smtClean="0"/>
            </a:fld>
            <a:endParaRPr lang="zh-CN" altLang="en-US"/>
          </a:p>
        </p:txBody>
      </p:sp>
      <p:sp>
        <p:nvSpPr>
          <p:cNvPr id="5" name="Footer Placeholder 4"/>
          <p:cNvSpPr>
            <a:spLocks noGrp="true"/>
          </p:cNvSpPr>
          <p:nvPr>
            <p:ph type="ftr" sz="quarter" idx="11"/>
          </p:nvPr>
        </p:nvSpPr>
        <p:spPr/>
        <p:txBody>
          <a:bodyPr/>
          <a:lstStyle/>
          <a:p>
            <a:endParaRPr lang="zh-CN" altLang="en-US"/>
          </a:p>
        </p:txBody>
      </p:sp>
      <p:sp>
        <p:nvSpPr>
          <p:cNvPr id="8" name="Freeform 11"/>
          <p:cNvSpPr/>
          <p:nvPr/>
        </p:nvSpPr>
        <p:spPr bwMode="auto">
          <a:xfrm flipV="true">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true"/>
          </p:cNvSpPr>
          <p:nvPr>
            <p:ph type="sldNum" sz="quarter" idx="12"/>
          </p:nvPr>
        </p:nvSpPr>
        <p:spPr/>
        <p:txBody>
          <a:bodyPr/>
          <a:lstStyle/>
          <a:p>
            <a:fld id="{2DF68F8B-8B1B-4BBF-BE95-984C923BF2F7}"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true"/>
          </p:cNvSpPr>
          <p:nvPr>
            <p:ph type="title"/>
          </p:nvPr>
        </p:nvSpPr>
        <p:spPr>
          <a:xfrm>
            <a:off x="2589212" y="2058750"/>
            <a:ext cx="8915399" cy="146880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true"/>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true"/>
          </p:cNvSpPr>
          <p:nvPr>
            <p:ph type="dt" sz="half" idx="10"/>
          </p:nvPr>
        </p:nvSpPr>
        <p:spPr/>
        <p:txBody>
          <a:bodyPr/>
          <a:lstStyle/>
          <a:p>
            <a:fld id="{A2C18FFE-AE09-4BF8-8E87-D34EF1DACFC8}" type="datetimeFigureOut">
              <a:rPr lang="zh-CN" altLang="en-US" smtClean="0"/>
            </a:fld>
            <a:endParaRPr lang="zh-CN" altLang="en-US"/>
          </a:p>
        </p:txBody>
      </p:sp>
      <p:sp>
        <p:nvSpPr>
          <p:cNvPr id="5" name="Footer Placeholder 4"/>
          <p:cNvSpPr>
            <a:spLocks noGrp="true"/>
          </p:cNvSpPr>
          <p:nvPr>
            <p:ph type="ftr" sz="quarter" idx="11"/>
          </p:nvPr>
        </p:nvSpPr>
        <p:spPr/>
        <p:txBody>
          <a:bodyPr/>
          <a:lstStyle/>
          <a:p>
            <a:endParaRPr lang="zh-CN" altLang="en-US"/>
          </a:p>
        </p:txBody>
      </p:sp>
      <p:sp>
        <p:nvSpPr>
          <p:cNvPr id="9" name="Freeform 11"/>
          <p:cNvSpPr/>
          <p:nvPr/>
        </p:nvSpPr>
        <p:spPr bwMode="auto">
          <a:xfrm flipV="true">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true"/>
          </p:cNvSpPr>
          <p:nvPr>
            <p:ph type="sldNum" sz="quarter" idx="12"/>
          </p:nvPr>
        </p:nvSpPr>
        <p:spPr>
          <a:xfrm>
            <a:off x="531812" y="3244139"/>
            <a:ext cx="779767" cy="365125"/>
          </a:xfrm>
        </p:spPr>
        <p:txBody>
          <a:bodyPr/>
          <a:lstStyle/>
          <a:p>
            <a:fld id="{2DF68F8B-8B1B-4BBF-BE95-984C923BF2F7}"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true"/>
          </p:cNvSpPr>
          <p:nvPr>
            <p:ph type="title"/>
          </p:nvPr>
        </p:nvSpPr>
        <p:spPr/>
        <p:txBody>
          <a:bodyPr/>
          <a:lstStyle/>
          <a:p>
            <a:r>
              <a:rPr lang="zh-CN" altLang="en-US" smtClean="0"/>
              <a:t>单击此处编辑母版标题样式</a:t>
            </a:r>
            <a:endParaRPr lang="en-US" dirty="0"/>
          </a:p>
        </p:txBody>
      </p:sp>
      <p:sp>
        <p:nvSpPr>
          <p:cNvPr id="3" name="Content Placeholder 2"/>
          <p:cNvSpPr>
            <a:spLocks noGrp="true"/>
          </p:cNvSpPr>
          <p:nvPr>
            <p:ph sz="half" idx="1"/>
          </p:nvPr>
        </p:nvSpPr>
        <p:spPr>
          <a:xfrm>
            <a:off x="2589212" y="2133600"/>
            <a:ext cx="4313864" cy="3777622"/>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true"/>
          </p:cNvSpPr>
          <p:nvPr>
            <p:ph sz="half" idx="2"/>
          </p:nvPr>
        </p:nvSpPr>
        <p:spPr>
          <a:xfrm>
            <a:off x="7190747" y="2126222"/>
            <a:ext cx="4313864" cy="3777622"/>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true"/>
          </p:cNvSpPr>
          <p:nvPr>
            <p:ph type="dt" sz="half" idx="10"/>
          </p:nvPr>
        </p:nvSpPr>
        <p:spPr/>
        <p:txBody>
          <a:bodyPr/>
          <a:lstStyle/>
          <a:p>
            <a:fld id="{A2C18FFE-AE09-4BF8-8E87-D34EF1DACFC8}" type="datetimeFigureOut">
              <a:rPr lang="zh-CN" altLang="en-US" smtClean="0"/>
            </a:fld>
            <a:endParaRPr lang="zh-CN" altLang="en-US"/>
          </a:p>
        </p:txBody>
      </p:sp>
      <p:sp>
        <p:nvSpPr>
          <p:cNvPr id="6" name="Footer Placeholder 5"/>
          <p:cNvSpPr>
            <a:spLocks noGrp="true"/>
          </p:cNvSpPr>
          <p:nvPr>
            <p:ph type="ftr" sz="quarter" idx="11"/>
          </p:nvPr>
        </p:nvSpPr>
        <p:spPr/>
        <p:txBody>
          <a:bodyPr/>
          <a:lstStyle/>
          <a:p>
            <a:endParaRPr lang="zh-CN" altLang="en-US"/>
          </a:p>
        </p:txBody>
      </p:sp>
      <p:sp>
        <p:nvSpPr>
          <p:cNvPr id="10" name="Freeform 11"/>
          <p:cNvSpPr/>
          <p:nvPr/>
        </p:nvSpPr>
        <p:spPr bwMode="auto">
          <a:xfrm flipV="true">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true"/>
          </p:cNvSpPr>
          <p:nvPr>
            <p:ph type="sldNum" sz="quarter" idx="12"/>
          </p:nvPr>
        </p:nvSpPr>
        <p:spPr>
          <a:xfrm>
            <a:off x="531812" y="787782"/>
            <a:ext cx="779767" cy="365125"/>
          </a:xfrm>
        </p:spPr>
        <p:txBody>
          <a:bodyPr/>
          <a:lstStyle/>
          <a:p>
            <a:fld id="{2DF68F8B-8B1B-4BBF-BE95-984C923BF2F7}"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true"/>
          </p:cNvSpPr>
          <p:nvPr>
            <p:ph type="title"/>
          </p:nvPr>
        </p:nvSpPr>
        <p:spPr/>
        <p:txBody>
          <a:bodyPr/>
          <a:lstStyle/>
          <a:p>
            <a:r>
              <a:rPr lang="zh-CN" altLang="en-US" smtClean="0"/>
              <a:t>单击此处编辑母版标题样式</a:t>
            </a:r>
            <a:endParaRPr lang="en-US" dirty="0"/>
          </a:p>
        </p:txBody>
      </p:sp>
      <p:sp>
        <p:nvSpPr>
          <p:cNvPr id="3" name="Text Placeholder 2"/>
          <p:cNvSpPr>
            <a:spLocks noGrp="true"/>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true"/>
          </p:cNvSpPr>
          <p:nvPr>
            <p:ph sz="half" idx="2"/>
          </p:nvPr>
        </p:nvSpPr>
        <p:spPr>
          <a:xfrm>
            <a:off x="2589212" y="2548966"/>
            <a:ext cx="4342893" cy="3354060"/>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true"/>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true"/>
          </p:cNvSpPr>
          <p:nvPr>
            <p:ph sz="quarter" idx="4"/>
          </p:nvPr>
        </p:nvSpPr>
        <p:spPr>
          <a:xfrm>
            <a:off x="7166957" y="2545738"/>
            <a:ext cx="4338674" cy="3354060"/>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true"/>
          </p:cNvSpPr>
          <p:nvPr>
            <p:ph type="dt" sz="half" idx="10"/>
          </p:nvPr>
        </p:nvSpPr>
        <p:spPr/>
        <p:txBody>
          <a:bodyPr/>
          <a:lstStyle/>
          <a:p>
            <a:fld id="{A2C18FFE-AE09-4BF8-8E87-D34EF1DACFC8}" type="datetimeFigureOut">
              <a:rPr lang="zh-CN" altLang="en-US" smtClean="0"/>
            </a:fld>
            <a:endParaRPr lang="zh-CN" altLang="en-US"/>
          </a:p>
        </p:txBody>
      </p:sp>
      <p:sp>
        <p:nvSpPr>
          <p:cNvPr id="8" name="Footer Placeholder 7"/>
          <p:cNvSpPr>
            <a:spLocks noGrp="true"/>
          </p:cNvSpPr>
          <p:nvPr>
            <p:ph type="ftr" sz="quarter" idx="11"/>
          </p:nvPr>
        </p:nvSpPr>
        <p:spPr/>
        <p:txBody>
          <a:bodyPr/>
          <a:lstStyle/>
          <a:p>
            <a:endParaRPr lang="zh-CN" altLang="en-US"/>
          </a:p>
        </p:txBody>
      </p:sp>
      <p:sp>
        <p:nvSpPr>
          <p:cNvPr id="12" name="Freeform 11"/>
          <p:cNvSpPr/>
          <p:nvPr/>
        </p:nvSpPr>
        <p:spPr bwMode="auto">
          <a:xfrm flipV="true">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true"/>
          </p:cNvSpPr>
          <p:nvPr>
            <p:ph type="sldNum" sz="quarter" idx="12"/>
          </p:nvPr>
        </p:nvSpPr>
        <p:spPr>
          <a:xfrm>
            <a:off x="531812" y="787782"/>
            <a:ext cx="779767" cy="365125"/>
          </a:xfrm>
        </p:spPr>
        <p:txBody>
          <a:bodyPr/>
          <a:lstStyle/>
          <a:p>
            <a:fld id="{2DF68F8B-8B1B-4BBF-BE95-984C923BF2F7}"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smtClean="0"/>
              <a:t>单击此处编辑母版标题样式</a:t>
            </a:r>
            <a:endParaRPr lang="en-US" dirty="0"/>
          </a:p>
        </p:txBody>
      </p:sp>
      <p:sp>
        <p:nvSpPr>
          <p:cNvPr id="3" name="Date Placeholder 2"/>
          <p:cNvSpPr>
            <a:spLocks noGrp="true"/>
          </p:cNvSpPr>
          <p:nvPr>
            <p:ph type="dt" sz="half" idx="10"/>
          </p:nvPr>
        </p:nvSpPr>
        <p:spPr/>
        <p:txBody>
          <a:bodyPr/>
          <a:lstStyle/>
          <a:p>
            <a:fld id="{A2C18FFE-AE09-4BF8-8E87-D34EF1DACFC8}" type="datetimeFigureOut">
              <a:rPr lang="zh-CN" altLang="en-US" smtClean="0"/>
            </a:fld>
            <a:endParaRPr lang="zh-CN" altLang="en-US"/>
          </a:p>
        </p:txBody>
      </p:sp>
      <p:sp>
        <p:nvSpPr>
          <p:cNvPr id="4" name="Footer Placeholder 3"/>
          <p:cNvSpPr>
            <a:spLocks noGrp="true"/>
          </p:cNvSpPr>
          <p:nvPr>
            <p:ph type="ftr" sz="quarter" idx="11"/>
          </p:nvPr>
        </p:nvSpPr>
        <p:spPr/>
        <p:txBody>
          <a:bodyPr/>
          <a:lstStyle/>
          <a:p>
            <a:endParaRPr lang="zh-CN" altLang="en-US"/>
          </a:p>
        </p:txBody>
      </p:sp>
      <p:sp>
        <p:nvSpPr>
          <p:cNvPr id="7" name="Freeform 11"/>
          <p:cNvSpPr/>
          <p:nvPr/>
        </p:nvSpPr>
        <p:spPr bwMode="auto">
          <a:xfrm flipV="true">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true"/>
          </p:cNvSpPr>
          <p:nvPr>
            <p:ph type="sldNum" sz="quarter" idx="12"/>
          </p:nvPr>
        </p:nvSpPr>
        <p:spPr/>
        <p:txBody>
          <a:bodyPr/>
          <a:lstStyle/>
          <a:p>
            <a:fld id="{2DF68F8B-8B1B-4BBF-BE95-984C923BF2F7}"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true"/>
          </p:cNvSpPr>
          <p:nvPr>
            <p:ph type="dt" sz="half" idx="10"/>
          </p:nvPr>
        </p:nvSpPr>
        <p:spPr/>
        <p:txBody>
          <a:bodyPr/>
          <a:lstStyle/>
          <a:p>
            <a:fld id="{A2C18FFE-AE09-4BF8-8E87-D34EF1DACFC8}" type="datetimeFigureOut">
              <a:rPr lang="zh-CN" altLang="en-US" smtClean="0"/>
            </a:fld>
            <a:endParaRPr lang="zh-CN" altLang="en-US"/>
          </a:p>
        </p:txBody>
      </p:sp>
      <p:sp>
        <p:nvSpPr>
          <p:cNvPr id="3" name="Footer Placeholder 2"/>
          <p:cNvSpPr>
            <a:spLocks noGrp="true"/>
          </p:cNvSpPr>
          <p:nvPr>
            <p:ph type="ftr" sz="quarter" idx="11"/>
          </p:nvPr>
        </p:nvSpPr>
        <p:spPr/>
        <p:txBody>
          <a:bodyPr/>
          <a:lstStyle/>
          <a:p>
            <a:endParaRPr lang="zh-CN" altLang="en-US"/>
          </a:p>
        </p:txBody>
      </p:sp>
      <p:sp>
        <p:nvSpPr>
          <p:cNvPr id="6" name="Freeform 11"/>
          <p:cNvSpPr/>
          <p:nvPr/>
        </p:nvSpPr>
        <p:spPr bwMode="auto">
          <a:xfrm flipV="true">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true"/>
          </p:cNvSpPr>
          <p:nvPr>
            <p:ph type="sldNum" sz="quarter" idx="12"/>
          </p:nvPr>
        </p:nvSpPr>
        <p:spPr/>
        <p:txBody>
          <a:bodyPr/>
          <a:lstStyle/>
          <a:p>
            <a:fld id="{2DF68F8B-8B1B-4BBF-BE95-984C923BF2F7}"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true"/>
          </p:cNvSpPr>
          <p:nvPr>
            <p:ph type="title"/>
          </p:nvPr>
        </p:nvSpPr>
        <p:spPr>
          <a:xfrm>
            <a:off x="2589212" y="446088"/>
            <a:ext cx="3505199" cy="976312"/>
          </a:xfrm>
        </p:spPr>
        <p:txBody>
          <a:bodyPr anchor="b"/>
          <a:lstStyle>
            <a:lvl1pPr algn="l">
              <a:defRPr sz="2000" b="0"/>
            </a:lvl1pPr>
          </a:lstStyle>
          <a:p>
            <a:r>
              <a:rPr lang="zh-CN" altLang="en-US" smtClean="0"/>
              <a:t>单击此处编辑母版标题样式</a:t>
            </a:r>
            <a:endParaRPr lang="en-US" dirty="0"/>
          </a:p>
        </p:txBody>
      </p:sp>
      <p:sp>
        <p:nvSpPr>
          <p:cNvPr id="3" name="Content Placeholder 2"/>
          <p:cNvSpPr>
            <a:spLocks noGrp="true"/>
          </p:cNvSpPr>
          <p:nvPr>
            <p:ph idx="1"/>
          </p:nvPr>
        </p:nvSpPr>
        <p:spPr>
          <a:xfrm>
            <a:off x="6323012" y="446088"/>
            <a:ext cx="5181600" cy="5414963"/>
          </a:xfrm>
        </p:spPr>
        <p:txBody>
          <a:bodyPr anchor="ct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true"/>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true"/>
          </p:cNvSpPr>
          <p:nvPr>
            <p:ph type="dt" sz="half" idx="10"/>
          </p:nvPr>
        </p:nvSpPr>
        <p:spPr/>
        <p:txBody>
          <a:bodyPr/>
          <a:lstStyle/>
          <a:p>
            <a:fld id="{A2C18FFE-AE09-4BF8-8E87-D34EF1DACFC8}" type="datetimeFigureOut">
              <a:rPr lang="zh-CN" altLang="en-US" smtClean="0"/>
            </a:fld>
            <a:endParaRPr lang="zh-CN" altLang="en-US"/>
          </a:p>
        </p:txBody>
      </p:sp>
      <p:sp>
        <p:nvSpPr>
          <p:cNvPr id="6" name="Footer Placeholder 5"/>
          <p:cNvSpPr>
            <a:spLocks noGrp="true"/>
          </p:cNvSpPr>
          <p:nvPr>
            <p:ph type="ftr" sz="quarter" idx="11"/>
          </p:nvPr>
        </p:nvSpPr>
        <p:spPr/>
        <p:txBody>
          <a:bodyPr/>
          <a:lstStyle/>
          <a:p>
            <a:endParaRPr lang="zh-CN" altLang="en-US"/>
          </a:p>
        </p:txBody>
      </p:sp>
      <p:sp>
        <p:nvSpPr>
          <p:cNvPr id="9" name="Freeform 11"/>
          <p:cNvSpPr/>
          <p:nvPr/>
        </p:nvSpPr>
        <p:spPr bwMode="auto">
          <a:xfrm flipV="true">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true"/>
          </p:cNvSpPr>
          <p:nvPr>
            <p:ph type="sldNum" sz="quarter" idx="12"/>
          </p:nvPr>
        </p:nvSpPr>
        <p:spPr/>
        <p:txBody>
          <a:bodyPr/>
          <a:lstStyle/>
          <a:p>
            <a:fld id="{2DF68F8B-8B1B-4BBF-BE95-984C923BF2F7}"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true"/>
          </p:cNvSpPr>
          <p:nvPr>
            <p:ph type="title"/>
          </p:nvPr>
        </p:nvSpPr>
        <p:spPr>
          <a:xfrm>
            <a:off x="2589213" y="4800600"/>
            <a:ext cx="8915400"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true" noChangeAspect="true"/>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true"/>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true"/>
          </p:cNvSpPr>
          <p:nvPr>
            <p:ph type="dt" sz="half" idx="10"/>
          </p:nvPr>
        </p:nvSpPr>
        <p:spPr/>
        <p:txBody>
          <a:bodyPr/>
          <a:lstStyle/>
          <a:p>
            <a:fld id="{A2C18FFE-AE09-4BF8-8E87-D34EF1DACFC8}" type="datetimeFigureOut">
              <a:rPr lang="zh-CN" altLang="en-US" smtClean="0"/>
            </a:fld>
            <a:endParaRPr lang="zh-CN" altLang="en-US"/>
          </a:p>
        </p:txBody>
      </p:sp>
      <p:sp>
        <p:nvSpPr>
          <p:cNvPr id="6" name="Footer Placeholder 5"/>
          <p:cNvSpPr>
            <a:spLocks noGrp="true"/>
          </p:cNvSpPr>
          <p:nvPr>
            <p:ph type="ftr" sz="quarter" idx="11"/>
          </p:nvPr>
        </p:nvSpPr>
        <p:spPr/>
        <p:txBody>
          <a:bodyPr/>
          <a:lstStyle/>
          <a:p>
            <a:endParaRPr lang="zh-CN" altLang="en-US"/>
          </a:p>
        </p:txBody>
      </p:sp>
      <p:sp>
        <p:nvSpPr>
          <p:cNvPr id="9" name="Freeform 11"/>
          <p:cNvSpPr/>
          <p:nvPr/>
        </p:nvSpPr>
        <p:spPr bwMode="auto">
          <a:xfrm flipV="true">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true"/>
          </p:cNvSpPr>
          <p:nvPr>
            <p:ph type="sldNum" sz="quarter" idx="12"/>
          </p:nvPr>
        </p:nvSpPr>
        <p:spPr>
          <a:xfrm>
            <a:off x="531812" y="4983087"/>
            <a:ext cx="779767" cy="365125"/>
          </a:xfrm>
        </p:spPr>
        <p:txBody>
          <a:bodyPr/>
          <a:lstStyle/>
          <a:p>
            <a:fld id="{2DF68F8B-8B1B-4BBF-BE95-984C923BF2F7}"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true"/>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true"/>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true"/>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2C18FFE-AE09-4BF8-8E87-D34EF1DACFC8}" type="datetimeFigureOut">
              <a:rPr lang="zh-CN" altLang="en-US" smtClean="0"/>
            </a:fld>
            <a:endParaRPr lang="zh-CN" altLang="en-US"/>
          </a:p>
        </p:txBody>
      </p:sp>
      <p:sp>
        <p:nvSpPr>
          <p:cNvPr id="5" name="Footer Placeholder 4"/>
          <p:cNvSpPr>
            <a:spLocks noGrp="true"/>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true"/>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DF68F8B-8B1B-4BBF-BE95-984C923BF2F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102.xml"/><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87.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107.xml"/><Relationship Id="rId3" Type="http://schemas.openxmlformats.org/officeDocument/2006/relationships/slideLayout" Target="../slideLayouts/slideLayout2.xml"/><Relationship Id="rId2" Type="http://schemas.openxmlformats.org/officeDocument/2006/relationships/image" Target="../media/image94.png"/><Relationship Id="rId1" Type="http://schemas.openxmlformats.org/officeDocument/2006/relationships/image" Target="../media/image93.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109.xml"/><Relationship Id="rId3" Type="http://schemas.openxmlformats.org/officeDocument/2006/relationships/slideLayout" Target="../slideLayouts/slideLayout2.xml"/><Relationship Id="rId2" Type="http://schemas.openxmlformats.org/officeDocument/2006/relationships/image" Target="../media/image96.png"/><Relationship Id="rId1" Type="http://schemas.openxmlformats.org/officeDocument/2006/relationships/image" Target="../media/image9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110.xml"/><Relationship Id="rId3" Type="http://schemas.openxmlformats.org/officeDocument/2006/relationships/slideLayout" Target="../slideLayouts/slideLayout2.xml"/><Relationship Id="rId2" Type="http://schemas.openxmlformats.org/officeDocument/2006/relationships/image" Target="../media/image98.png"/><Relationship Id="rId1" Type="http://schemas.openxmlformats.org/officeDocument/2006/relationships/image" Target="../media/image97.png"/></Relationships>
</file>

<file path=ppt/slides/_rels/slide111.xml.rels><?xml version="1.0" encoding="UTF-8" standalone="yes"?>
<Relationships xmlns="http://schemas.openxmlformats.org/package/2006/relationships"><Relationship Id="rId5" Type="http://schemas.openxmlformats.org/officeDocument/2006/relationships/notesSlide" Target="../notesSlides/notesSlide111.xml"/><Relationship Id="rId4" Type="http://schemas.openxmlformats.org/officeDocument/2006/relationships/slideLayout" Target="../slideLayouts/slideLayout2.xml"/><Relationship Id="rId3"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image" Target="../media/image99.png"/></Relationships>
</file>

<file path=ppt/slides/_rels/slide112.xml.rels><?xml version="1.0" encoding="UTF-8" standalone="yes"?>
<Relationships xmlns="http://schemas.openxmlformats.org/package/2006/relationships"><Relationship Id="rId6" Type="http://schemas.openxmlformats.org/officeDocument/2006/relationships/notesSlide" Target="../notesSlides/notesSlide112.xml"/><Relationship Id="rId5" Type="http://schemas.openxmlformats.org/officeDocument/2006/relationships/slideLayout" Target="../slideLayouts/slideLayout2.xml"/><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113.xml.rels><?xml version="1.0" encoding="UTF-8" standalone="yes"?>
<Relationships xmlns="http://schemas.openxmlformats.org/package/2006/relationships"><Relationship Id="rId5" Type="http://schemas.openxmlformats.org/officeDocument/2006/relationships/notesSlide" Target="../notesSlides/notesSlide113.xml"/><Relationship Id="rId4" Type="http://schemas.openxmlformats.org/officeDocument/2006/relationships/slideLayout" Target="../slideLayouts/slideLayout2.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114.xml.rels><?xml version="1.0" encoding="UTF-8" standalone="yes"?>
<Relationships xmlns="http://schemas.openxmlformats.org/package/2006/relationships"><Relationship Id="rId4" Type="http://schemas.openxmlformats.org/officeDocument/2006/relationships/notesSlide" Target="../notesSlides/notesSlide114.xml"/><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108.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116.xml.rels><?xml version="1.0" encoding="UTF-8" standalone="yes"?>
<Relationships xmlns="http://schemas.openxmlformats.org/package/2006/relationships"><Relationship Id="rId4" Type="http://schemas.openxmlformats.org/officeDocument/2006/relationships/notesSlide" Target="../notesSlides/notesSlide116.xml"/><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110.png"/></Relationships>
</file>

<file path=ppt/slides/_rels/slide117.xml.rels><?xml version="1.0" encoding="UTF-8" standalone="yes"?>
<Relationships xmlns="http://schemas.openxmlformats.org/package/2006/relationships"><Relationship Id="rId6" Type="http://schemas.openxmlformats.org/officeDocument/2006/relationships/notesSlide" Target="../notesSlides/notesSlide117.xml"/><Relationship Id="rId5" Type="http://schemas.openxmlformats.org/officeDocument/2006/relationships/slideLayout" Target="../slideLayouts/slideLayout2.xml"/><Relationship Id="rId4" Type="http://schemas.openxmlformats.org/officeDocument/2006/relationships/image" Target="../media/image114.png"/><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image" Target="../media/image120.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notesSlide" Target="../notesSlides/notesSlide129.xml"/><Relationship Id="rId7"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141.xml.rels><?xml version="1.0" encoding="UTF-8" standalone="yes"?>
<Relationships xmlns="http://schemas.openxmlformats.org/package/2006/relationships"><Relationship Id="rId4" Type="http://schemas.openxmlformats.org/officeDocument/2006/relationships/notesSlide" Target="../notesSlides/notesSlide141.xml"/><Relationship Id="rId3" Type="http://schemas.openxmlformats.org/officeDocument/2006/relationships/slideLayout" Target="../slideLayouts/slideLayout2.xml"/><Relationship Id="rId2" Type="http://schemas.openxmlformats.org/officeDocument/2006/relationships/image" Target="../media/image136.png"/><Relationship Id="rId1" Type="http://schemas.openxmlformats.org/officeDocument/2006/relationships/image" Target="../media/image135.png"/></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2.xml"/><Relationship Id="rId1" Type="http://schemas.openxmlformats.org/officeDocument/2006/relationships/image" Target="../media/image137.png"/></Relationships>
</file>

<file path=ppt/slides/_rels/slide143.xml.rels><?xml version="1.0" encoding="UTF-8" standalone="yes"?>
<Relationships xmlns="http://schemas.openxmlformats.org/package/2006/relationships"><Relationship Id="rId4" Type="http://schemas.openxmlformats.org/officeDocument/2006/relationships/notesSlide" Target="../notesSlides/notesSlide143.xml"/><Relationship Id="rId3" Type="http://schemas.openxmlformats.org/officeDocument/2006/relationships/slideLayout" Target="../slideLayouts/slideLayout2.xml"/><Relationship Id="rId2" Type="http://schemas.openxmlformats.org/officeDocument/2006/relationships/image" Target="../media/image139.png"/><Relationship Id="rId1" Type="http://schemas.openxmlformats.org/officeDocument/2006/relationships/image" Target="../media/image138.png"/></Relationships>
</file>

<file path=ppt/slides/_rels/slide144.xml.rels><?xml version="1.0" encoding="UTF-8" standalone="yes"?>
<Relationships xmlns="http://schemas.openxmlformats.org/package/2006/relationships"><Relationship Id="rId4" Type="http://schemas.openxmlformats.org/officeDocument/2006/relationships/notesSlide" Target="../notesSlides/notesSlide144.xml"/><Relationship Id="rId3" Type="http://schemas.openxmlformats.org/officeDocument/2006/relationships/slideLayout" Target="../slideLayouts/slideLayout2.xml"/><Relationship Id="rId2" Type="http://schemas.openxmlformats.org/officeDocument/2006/relationships/image" Target="../media/image141.png"/><Relationship Id="rId1" Type="http://schemas.openxmlformats.org/officeDocument/2006/relationships/image" Target="../media/image140.pn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14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png"/></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2.png"/></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2.xml"/><Relationship Id="rId1" Type="http://schemas.openxmlformats.org/officeDocument/2006/relationships/image" Target="../media/image153.png"/></Relationships>
</file>

<file path=ppt/slides/_rels/slide152.xml.rels><?xml version="1.0" encoding="UTF-8" standalone="yes"?>
<Relationships xmlns="http://schemas.openxmlformats.org/package/2006/relationships"><Relationship Id="rId4" Type="http://schemas.openxmlformats.org/officeDocument/2006/relationships/notesSlide" Target="../notesSlides/notesSlide148.xml"/><Relationship Id="rId3" Type="http://schemas.openxmlformats.org/officeDocument/2006/relationships/slideLayout" Target="../slideLayouts/slideLayout2.xml"/><Relationship Id="rId2" Type="http://schemas.openxmlformats.org/officeDocument/2006/relationships/image" Target="../media/image155.png"/><Relationship Id="rId1" Type="http://schemas.openxmlformats.org/officeDocument/2006/relationships/image" Target="../media/image154.png"/></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2.xml"/><Relationship Id="rId1" Type="http://schemas.openxmlformats.org/officeDocument/2006/relationships/image" Target="../media/image156.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en.wikipedia.org/" TargetMode="External"/><Relationship Id="rId1" Type="http://schemas.openxmlformats.org/officeDocument/2006/relationships/hyperlink" Target="https://mulab11.gitbooks.io/cntt2016/content/"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hyperlink" Target="https://en.wikipedia.org/wiki/Tseytin_transformation" TargetMode="Externa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39.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84.xml"/><Relationship Id="rId3" Type="http://schemas.openxmlformats.org/officeDocument/2006/relationships/slideLayout" Target="../slideLayouts/slideLayout2.xml"/><Relationship Id="rId2" Type="http://schemas.openxmlformats.org/officeDocument/2006/relationships/image" Target="../media/image69.GIF"/><Relationship Id="rId1" Type="http://schemas.openxmlformats.org/officeDocument/2006/relationships/image" Target="../media/image68.pn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85.xml"/><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86.xml"/><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87.xml"/><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94.xml"/><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97.xml"/><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ctrTitle"/>
          </p:nvPr>
        </p:nvSpPr>
        <p:spPr/>
        <p:txBody>
          <a:bodyPr>
            <a:normAutofit/>
          </a:bodyPr>
          <a:lstStyle/>
          <a:p>
            <a:r>
              <a:rPr lang="zh-CN" altLang="en-US" sz="6000" dirty="0" smtClean="0"/>
              <a:t>图论选讲</a:t>
            </a:r>
            <a:endParaRPr lang="zh-CN" altLang="en-US" sz="6000" dirty="0"/>
          </a:p>
        </p:txBody>
      </p:sp>
      <p:sp>
        <p:nvSpPr>
          <p:cNvPr id="3" name="副标题 2"/>
          <p:cNvSpPr>
            <a:spLocks noGrp="true"/>
          </p:cNvSpPr>
          <p:nvPr>
            <p:ph type="subTitle" idx="1"/>
          </p:nvPr>
        </p:nvSpPr>
        <p:spPr/>
        <p:txBody>
          <a:bodyPr>
            <a:normAutofit/>
          </a:bodyPr>
          <a:lstStyle/>
          <a:p>
            <a:pPr algn="r"/>
            <a:endParaRPr lang="en-US" altLang="zh-CN" sz="2000" dirty="0" smtClean="0"/>
          </a:p>
          <a:p>
            <a:pPr algn="r"/>
            <a:r>
              <a:rPr lang="zh-CN" altLang="en-US" sz="2000" dirty="0" smtClean="0"/>
              <a:t>雅礼中学 罗煜楚</a:t>
            </a:r>
            <a:endParaRPr lang="zh-CN" altLang="en-US" sz="20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true"/>
          </p:cNvSpPr>
          <p:nvPr>
            <p:ph idx="1"/>
          </p:nvPr>
        </p:nvSpPr>
        <p:spPr>
          <a:xfrm>
            <a:off x="1429152" y="1856095"/>
            <a:ext cx="10348866" cy="4230805"/>
          </a:xfrm>
        </p:spPr>
        <p:txBody>
          <a:bodyPr>
            <a:normAutofit/>
          </a:bodyPr>
          <a:lstStyle/>
          <a:p>
            <a:r>
              <a:rPr lang="zh-CN" altLang="en-US" sz="2400" dirty="0" smtClean="0"/>
              <a:t>如果删去的点不是割点，则不影响图的连通性，所以只考虑割点被删去的情况。</a:t>
            </a:r>
            <a:endParaRPr lang="en-US" altLang="zh-CN" sz="2400" dirty="0" smtClean="0"/>
          </a:p>
          <a:p>
            <a:r>
              <a:rPr lang="zh-CN" altLang="en-US" sz="2400" dirty="0" smtClean="0"/>
              <a:t>先将每个点双连通分量求出，考虑每个点双连通分量包含多少个割点。</a:t>
            </a:r>
            <a:endParaRPr lang="en-US" altLang="zh-CN" sz="2400" dirty="0" smtClean="0"/>
          </a:p>
          <a:p>
            <a:r>
              <a:rPr lang="en-US" altLang="zh-CN" sz="2400" dirty="0" smtClean="0"/>
              <a:t>0</a:t>
            </a:r>
            <a:r>
              <a:rPr lang="zh-CN" altLang="en-US" sz="2400" dirty="0" smtClean="0"/>
              <a:t>个：需要在其中设置两个出口</a:t>
            </a:r>
            <a:endParaRPr lang="en-US" altLang="zh-CN" sz="2400" dirty="0" smtClean="0"/>
          </a:p>
          <a:p>
            <a:r>
              <a:rPr lang="en-US" altLang="zh-CN" sz="2400" dirty="0" smtClean="0"/>
              <a:t>1</a:t>
            </a:r>
            <a:r>
              <a:rPr lang="zh-CN" altLang="en-US" sz="2400" dirty="0" smtClean="0"/>
              <a:t>个</a:t>
            </a:r>
            <a:r>
              <a:rPr lang="zh-CN" altLang="en-US" sz="2400" dirty="0"/>
              <a:t>：需要在其中</a:t>
            </a:r>
            <a:r>
              <a:rPr lang="zh-CN" altLang="en-US" sz="2400" dirty="0" smtClean="0"/>
              <a:t>设置一个出口，且不再割点</a:t>
            </a:r>
            <a:endParaRPr lang="en-US" altLang="zh-CN" sz="2400" dirty="0" smtClean="0"/>
          </a:p>
          <a:p>
            <a:r>
              <a:rPr lang="en-US" altLang="zh-CN" sz="2400" dirty="0" smtClean="0"/>
              <a:t>2</a:t>
            </a:r>
            <a:r>
              <a:rPr lang="zh-CN" altLang="en-US" sz="2400" dirty="0" smtClean="0"/>
              <a:t>个：可以不设置出口，因外其中的点一定可以到达别的</a:t>
            </a:r>
            <a:r>
              <a:rPr lang="zh-CN" altLang="en-US" sz="2400" dirty="0"/>
              <a:t>连通</a:t>
            </a:r>
            <a:r>
              <a:rPr lang="zh-CN" altLang="en-US" sz="2400" dirty="0" smtClean="0"/>
              <a:t>分量，且至少可以到达一个只包含一个割点的</a:t>
            </a:r>
            <a:r>
              <a:rPr lang="zh-CN" altLang="en-US" sz="2400" dirty="0"/>
              <a:t>连通分量</a:t>
            </a:r>
            <a:endParaRPr lang="en-US" altLang="zh-CN" sz="2400" dirty="0"/>
          </a:p>
          <a:p>
            <a:endParaRPr lang="en-US" altLang="zh-CN" sz="2400" dirty="0" smtClean="0"/>
          </a:p>
        </p:txBody>
      </p:sp>
      <p:sp>
        <p:nvSpPr>
          <p:cNvPr id="4" name="标题 1"/>
          <p:cNvSpPr>
            <a:spLocks noGrp="true"/>
          </p:cNvSpPr>
          <p:nvPr>
            <p:ph type="title"/>
          </p:nvPr>
        </p:nvSpPr>
        <p:spPr>
          <a:xfrm>
            <a:off x="1896889" y="528576"/>
            <a:ext cx="8911687" cy="1280890"/>
          </a:xfrm>
        </p:spPr>
        <p:txBody>
          <a:bodyPr>
            <a:noAutofit/>
          </a:bodyPr>
          <a:lstStyle/>
          <a:p>
            <a:r>
              <a:rPr lang="en-US" altLang="zh-CN" dirty="0"/>
              <a:t>[HNOI2012]</a:t>
            </a:r>
            <a:r>
              <a:rPr lang="zh-CN" altLang="en-US" dirty="0"/>
              <a:t>矿场搭建</a:t>
            </a:r>
            <a:br>
              <a:rPr lang="zh-CN" altLang="en-US" dirty="0"/>
            </a:br>
            <a:br>
              <a:rPr lang="zh-CN" altLang="en-US" dirty="0"/>
            </a:b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zh-CN" altLang="en-US" sz="4000" dirty="0" smtClean="0"/>
              <a:t>完美消除序列求最大独立集</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10787" y="1442433"/>
                <a:ext cx="9045347" cy="4790941"/>
              </a:xfrm>
            </p:spPr>
            <p:txBody>
              <a:bodyPr>
                <a:normAutofit/>
              </a:bodyPr>
              <a:lstStyle/>
              <a:p>
                <a:r>
                  <a:rPr lang="zh-CN" altLang="en-US" sz="2000" dirty="0" smtClean="0"/>
                  <a:t>如何利用完美消除序列求最大独立集？</a:t>
                </a:r>
                <a:endParaRPr lang="en-US" altLang="zh-CN" sz="2000" dirty="0" smtClean="0"/>
              </a:p>
              <a:p>
                <a:r>
                  <a:rPr lang="zh-CN" altLang="en-US" sz="2000" dirty="0" smtClean="0"/>
                  <a:t>如果知道了图</a:t>
                </a:r>
                <a:r>
                  <a:rPr lang="en-US" altLang="zh-CN" sz="2000" dirty="0" smtClean="0"/>
                  <a:t>G</a:t>
                </a:r>
                <a:r>
                  <a:rPr lang="zh-CN" altLang="en-US" sz="2000" dirty="0" smtClean="0"/>
                  <a:t>的完美消除序列，并不能有效的得知图</a:t>
                </a:r>
                <a:r>
                  <a:rPr lang="en-US" altLang="zh-CN" sz="2000" dirty="0" smtClean="0"/>
                  <a:t>G</a:t>
                </a:r>
                <a:r>
                  <a:rPr lang="zh-CN" altLang="en-US" sz="2000" dirty="0" smtClean="0"/>
                  <a:t>补图的</a:t>
                </a:r>
                <a:r>
                  <a:rPr lang="zh-CN" altLang="en-US" sz="2000" dirty="0"/>
                  <a:t>完美消除</a:t>
                </a:r>
                <a:r>
                  <a:rPr lang="zh-CN" altLang="en-US" sz="2000" dirty="0" smtClean="0"/>
                  <a:t>序列，甚至图</a:t>
                </a:r>
                <a:r>
                  <a:rPr lang="en-US" altLang="zh-CN" sz="2000" dirty="0" smtClean="0"/>
                  <a:t>G</a:t>
                </a:r>
                <a:r>
                  <a:rPr lang="zh-CN" altLang="en-US" sz="2000" dirty="0" smtClean="0"/>
                  <a:t>补图会不存在</a:t>
                </a:r>
                <a:r>
                  <a:rPr lang="zh-CN" altLang="en-US" sz="2000" dirty="0"/>
                  <a:t>完美消除</a:t>
                </a:r>
                <a:r>
                  <a:rPr lang="zh-CN" altLang="en-US" sz="2000" dirty="0" smtClean="0"/>
                  <a:t>序列，所以不能讲最大独立集转化到最大团上求解了。</a:t>
                </a:r>
                <a:endParaRPr lang="en-US" altLang="zh-CN" sz="2000" dirty="0" smtClean="0"/>
              </a:p>
              <a:p>
                <a:r>
                  <a:rPr lang="zh-CN" altLang="en-US" sz="2000" dirty="0" smtClean="0"/>
                  <a:t>定理：如果存在完美消除序列</a:t>
                </a:r>
                <a14:m>
                  <m:oMath xmlns:m="http://schemas.openxmlformats.org/officeDocument/2006/math">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𝑎</m:t>
                        </m:r>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𝑎</m:t>
                        </m:r>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𝑎𝑛</m:t>
                        </m:r>
                      </m:sub>
                    </m:sSub>
                    <m:r>
                      <a:rPr lang="en-US" altLang="zh-CN" sz="2000" i="1">
                        <a:latin typeface="Cambria Math" panose="02040503050406030204" pitchFamily="18" charset="0"/>
                      </a:rPr>
                      <m:t>)</m:t>
                    </m:r>
                  </m:oMath>
                </a14:m>
                <a:r>
                  <a:rPr lang="zh-CN" altLang="en-US" sz="2000" dirty="0" smtClean="0"/>
                  <a:t>，则按照它的逆序</a:t>
                </a:r>
                <a14:m>
                  <m:oMath xmlns:m="http://schemas.openxmlformats.org/officeDocument/2006/math">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𝑎</m:t>
                        </m:r>
                        <m:r>
                          <a:rPr lang="en-US" altLang="zh-CN" sz="2000" b="0" i="1" smtClean="0">
                            <a:latin typeface="Cambria Math" panose="02040503050406030204" pitchFamily="18" charset="0"/>
                          </a:rPr>
                          <m:t>𝑛</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𝑎</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𝑎</m:t>
                        </m:r>
                        <m:r>
                          <a:rPr lang="en-US" altLang="zh-CN" sz="2000" b="0" i="1" smtClean="0">
                            <a:latin typeface="Cambria Math" panose="02040503050406030204" pitchFamily="18" charset="0"/>
                          </a:rPr>
                          <m:t>1</m:t>
                        </m:r>
                      </m:sub>
                    </m:sSub>
                    <m:r>
                      <a:rPr lang="en-US" altLang="zh-CN" sz="2000" i="1">
                        <a:latin typeface="Cambria Math" panose="02040503050406030204" pitchFamily="18" charset="0"/>
                      </a:rPr>
                      <m:t>)</m:t>
                    </m:r>
                  </m:oMath>
                </a14:m>
                <a:r>
                  <a:rPr lang="zh-CN" altLang="en-US" sz="2000" dirty="0" smtClean="0"/>
                  <a:t>来贪心选择独立集（如果这个点没有相邻的点被选中，则选择这个点），则得到的是最大独立集。</a:t>
                </a:r>
                <a:endParaRPr lang="en-US" altLang="zh-CN" sz="2000" dirty="0" smtClean="0"/>
              </a:p>
              <a:p>
                <a:r>
                  <a:rPr lang="zh-CN" altLang="en-US" sz="2000" dirty="0" smtClean="0"/>
                  <a:t>证明：我们考虑对于其中的某一步，现在</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sub>
                    </m:sSub>
                  </m:oMath>
                </a14:m>
                <a:r>
                  <a:rPr lang="zh-CN" altLang="en-US" sz="2000" dirty="0" smtClean="0"/>
                  <a:t>可以被选择加入独立集，我们如何决策。由于我们按照完美消除序列逆序考虑，所以</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sub>
                    </m:sSub>
                    <m:r>
                      <a:rPr lang="zh-CN" altLang="en-US" sz="2000" i="1">
                        <a:latin typeface="Cambria Math" panose="02040503050406030204" pitchFamily="18" charset="0"/>
                      </a:rPr>
                      <m:t>是否</m:t>
                    </m:r>
                    <m:r>
                      <a:rPr lang="zh-CN" altLang="en-US" sz="2000" i="1" smtClean="0">
                        <a:latin typeface="Cambria Math" panose="02040503050406030204" pitchFamily="18" charset="0"/>
                      </a:rPr>
                      <m:t>选择</m:t>
                    </m:r>
                  </m:oMath>
                </a14:m>
                <a:r>
                  <a:rPr lang="zh-CN" altLang="en-US" sz="2000" dirty="0" smtClean="0"/>
                  <a:t>对</a:t>
                </a:r>
                <a:r>
                  <a:rPr lang="en-US" altLang="zh-CN" sz="2000" dirty="0" err="1" smtClean="0"/>
                  <a:t>suf</a:t>
                </a:r>
                <a:r>
                  <a:rPr lang="en-US" altLang="zh-CN" sz="2000" dirty="0" smtClean="0"/>
                  <a:t>(</a:t>
                </a:r>
                <a:r>
                  <a:rPr lang="en-US" altLang="zh-CN" sz="2000" dirty="0" err="1" smtClean="0"/>
                  <a:t>i</a:t>
                </a:r>
                <a:r>
                  <a:rPr lang="en-US" altLang="zh-CN" sz="2000" dirty="0" smtClean="0"/>
                  <a:t>)</a:t>
                </a:r>
                <a:r>
                  <a:rPr lang="zh-CN" altLang="en-US" sz="2000" dirty="0" smtClean="0"/>
                  <a:t>无影响，只影响</a:t>
                </a:r>
                <a:r>
                  <a:rPr lang="en-US" altLang="zh-CN" sz="2000" dirty="0" smtClean="0"/>
                  <a:t>pre(</a:t>
                </a:r>
                <a:r>
                  <a:rPr lang="en-US" altLang="zh-CN" sz="2000" dirty="0" err="1" smtClean="0"/>
                  <a:t>i</a:t>
                </a:r>
                <a:r>
                  <a:rPr lang="en-US" altLang="zh-CN" sz="2000" dirty="0" smtClean="0"/>
                  <a:t>)</a:t>
                </a:r>
                <a:r>
                  <a:rPr lang="zh-CN" altLang="en-US" sz="2000" dirty="0" smtClean="0"/>
                  <a:t>，而</a:t>
                </a:r>
                <a14:m>
                  <m:oMath xmlns:m="http://schemas.openxmlformats.org/officeDocument/2006/math">
                    <m:r>
                      <a:rPr lang="en-US" altLang="zh-CN" sz="2000" b="0" i="1" smtClean="0">
                        <a:latin typeface="Cambria Math" panose="02040503050406030204" pitchFamily="18" charset="0"/>
                      </a:rPr>
                      <m:t>𝑝𝑟𝑒</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sub>
                    </m:sSub>
                  </m:oMath>
                </a14:m>
                <a:r>
                  <a:rPr lang="zh-CN" altLang="en-US" sz="2000" dirty="0" smtClean="0"/>
                  <a:t>是一个团，其中最多选择一个，如果不选择</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sub>
                    </m:sSub>
                  </m:oMath>
                </a14:m>
                <a:r>
                  <a:rPr lang="zh-CN" altLang="en-US" sz="2000" dirty="0" smtClean="0"/>
                  <a:t>，而选择这个团中的另一个元素</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𝑗</m:t>
                        </m:r>
                      </m:sub>
                    </m:sSub>
                  </m:oMath>
                </a14:m>
                <a:r>
                  <a:rPr lang="zh-CN" altLang="en-US" sz="2000" dirty="0" smtClean="0"/>
                  <a:t>，那么不仅将使得</a:t>
                </a:r>
                <a14:m>
                  <m:oMath xmlns:m="http://schemas.openxmlformats.org/officeDocument/2006/math">
                    <m:r>
                      <a:rPr lang="en-US" altLang="zh-CN" sz="2000" i="1">
                        <a:latin typeface="Cambria Math" panose="02040503050406030204" pitchFamily="18" charset="0"/>
                      </a:rPr>
                      <m:t>𝑝𝑟𝑒</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sub>
                    </m:sSub>
                  </m:oMath>
                </a14:m>
                <a:r>
                  <a:rPr lang="zh-CN" altLang="en-US" sz="2000" dirty="0" smtClean="0"/>
                  <a:t>不能选择，而且</a:t>
                </a:r>
                <a14:m>
                  <m:oMath xmlns:m="http://schemas.openxmlformats.org/officeDocument/2006/math">
                    <m:r>
                      <a:rPr lang="en-US" altLang="zh-CN" sz="2000" b="0" i="1" smtClean="0">
                        <a:latin typeface="Cambria Math" panose="02040503050406030204" pitchFamily="18" charset="0"/>
                      </a:rPr>
                      <m:t>𝑝𝑟𝑒</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oMath>
                </a14:m>
                <a:r>
                  <a:rPr lang="zh-CN" altLang="en-US" sz="2000" dirty="0" smtClean="0"/>
                  <a:t>也不能选择，选择</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sub>
                    </m:sSub>
                  </m:oMath>
                </a14:m>
                <a:r>
                  <a:rPr lang="zh-CN" altLang="en-US" sz="2000" dirty="0" smtClean="0"/>
                  <a:t>造成的影响总是不大于</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𝑗</m:t>
                        </m:r>
                      </m:sub>
                    </m:sSub>
                  </m:oMath>
                </a14:m>
                <a:r>
                  <a:rPr lang="zh-CN" altLang="en-US" sz="2000" dirty="0" smtClean="0"/>
                  <a:t>，所以放弃</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sub>
                    </m:sSub>
                  </m:oMath>
                </a14:m>
                <a:r>
                  <a:rPr lang="zh-CN" altLang="en-US" sz="2000" dirty="0" smtClean="0"/>
                  <a:t>一定不优，所以贪心选择是正确的。</a:t>
                </a:r>
                <a:endParaRPr lang="en-US" altLang="zh-CN" sz="20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10787" y="1442433"/>
                <a:ext cx="9045347" cy="4790941"/>
              </a:xfrm>
              <a:blipFill rotWithShape="true">
                <a:blip r:embed="rId1"/>
                <a:stretch>
                  <a:fillRect l="-4" t="-7" r="1" b="4"/>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zh-CN" altLang="en-US" sz="4000" dirty="0" smtClean="0"/>
              <a:t>完美消除序列</a:t>
            </a:r>
            <a:endParaRPr lang="zh-CN" altLang="en-US" sz="4000" dirty="0"/>
          </a:p>
        </p:txBody>
      </p:sp>
      <p:sp>
        <p:nvSpPr>
          <p:cNvPr id="3" name="内容占位符 2"/>
          <p:cNvSpPr>
            <a:spLocks noGrp="true"/>
          </p:cNvSpPr>
          <p:nvPr>
            <p:ph idx="1"/>
          </p:nvPr>
        </p:nvSpPr>
        <p:spPr>
          <a:xfrm>
            <a:off x="2210787" y="1442433"/>
            <a:ext cx="9045347" cy="4790941"/>
          </a:xfrm>
        </p:spPr>
        <p:txBody>
          <a:bodyPr>
            <a:normAutofit/>
          </a:bodyPr>
          <a:lstStyle/>
          <a:p>
            <a:r>
              <a:rPr lang="zh-CN" altLang="en-US" sz="2000" dirty="0" smtClean="0"/>
              <a:t>了解了完美消除序列的巨大的作用，我们也应该知道怎样的图上才存在完美消除序列，如果存在又如何求出完美消除序列。</a:t>
            </a:r>
            <a:endParaRPr lang="en-US" altLang="zh-CN" sz="2000" dirty="0" smtClean="0"/>
          </a:p>
          <a:p>
            <a:endParaRPr lang="en-US" altLang="zh-CN" sz="2000" dirty="0"/>
          </a:p>
          <a:p>
            <a:r>
              <a:rPr lang="zh-CN" altLang="en-US" sz="2000" dirty="0" smtClean="0"/>
              <a:t>我们知道了区间图一定有完美消除序列</a:t>
            </a:r>
            <a:endParaRPr lang="en-US" altLang="zh-CN" sz="2000" dirty="0" smtClean="0"/>
          </a:p>
          <a:p>
            <a:r>
              <a:rPr lang="zh-CN" altLang="en-US" sz="2000" dirty="0" smtClean="0"/>
              <a:t>但一定只有区间图有吗</a:t>
            </a:r>
            <a:endParaRPr lang="en-US" altLang="zh-CN" sz="2000" dirty="0"/>
          </a:p>
        </p:txBody>
      </p:sp>
      <p:pic>
        <p:nvPicPr>
          <p:cNvPr id="4" name="图片 3"/>
          <p:cNvPicPr>
            <a:picLocks noChangeAspect="true"/>
          </p:cNvPicPr>
          <p:nvPr/>
        </p:nvPicPr>
        <p:blipFill>
          <a:blip r:embed="rId1">
            <a:clrChange>
              <a:clrFrom>
                <a:srgbClr val="FFFFFF"/>
              </a:clrFrom>
              <a:clrTo>
                <a:srgbClr val="FFFFFF">
                  <a:alpha val="0"/>
                </a:srgbClr>
              </a:clrTo>
            </a:clrChange>
          </a:blip>
          <a:stretch>
            <a:fillRect/>
          </a:stretch>
        </p:blipFill>
        <p:spPr>
          <a:xfrm>
            <a:off x="4271592" y="3837903"/>
            <a:ext cx="3990237" cy="172453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zh-CN" altLang="en-US" sz="4000" dirty="0" smtClean="0"/>
              <a:t>弦图</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10787" y="1442433"/>
                <a:ext cx="9045347" cy="4790941"/>
              </a:xfrm>
            </p:spPr>
            <p:txBody>
              <a:bodyPr>
                <a:normAutofit/>
              </a:bodyPr>
              <a:lstStyle/>
              <a:p>
                <a:r>
                  <a:rPr lang="zh-CN" altLang="en-US" sz="2000" dirty="0" smtClean="0"/>
                  <a:t>我们定义弦图为任何诱导子图都不是大小为</a:t>
                </a:r>
                <a14:m>
                  <m:oMath xmlns:m="http://schemas.openxmlformats.org/officeDocument/2006/math">
                    <m:r>
                      <a:rPr lang="en-US" altLang="zh-CN" sz="2000" b="0" i="1" smtClean="0">
                        <a:latin typeface="Cambria Math" panose="02040503050406030204" pitchFamily="18" charset="0"/>
                      </a:rPr>
                      <m:t>𝐾</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4</m:t>
                        </m:r>
                      </m:e>
                    </m:d>
                    <m:r>
                      <a:rPr lang="zh-CN" altLang="en-US" sz="2000" b="0" i="1" smtClean="0">
                        <a:latin typeface="Cambria Math" panose="02040503050406030204" pitchFamily="18" charset="0"/>
                      </a:rPr>
                      <m:t>的图</m:t>
                    </m:r>
                  </m:oMath>
                </a14:m>
                <a:endParaRPr lang="en-US" altLang="zh-CN" sz="20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10787" y="1442433"/>
                <a:ext cx="9045347" cy="4790941"/>
              </a:xfrm>
              <a:blipFill rotWithShape="true">
                <a:blip r:embed="rId1"/>
                <a:stretch>
                  <a:fillRect l="-4" t="-7" r="1" b="4"/>
                </a:stretch>
              </a:blipFill>
            </p:spPr>
            <p:txBody>
              <a:bodyPr/>
              <a:lstStyle/>
              <a:p>
                <a:r>
                  <a:rPr lang="zh-CN" altLang="en-US">
                    <a:noFill/>
                  </a:rPr>
                  <a:t> </a:t>
                </a:r>
              </a:p>
            </p:txBody>
          </p:sp>
        </mc:Fallback>
      </mc:AlternateContent>
      <p:pic>
        <p:nvPicPr>
          <p:cNvPr id="5" name="图片 4"/>
          <p:cNvPicPr>
            <a:picLocks noChangeAspect="true"/>
          </p:cNvPicPr>
          <p:nvPr/>
        </p:nvPicPr>
        <p:blipFill>
          <a:blip r:embed="rId2">
            <a:clrChange>
              <a:clrFrom>
                <a:srgbClr val="FEFEFE"/>
              </a:clrFrom>
              <a:clrTo>
                <a:srgbClr val="FEFEFE">
                  <a:alpha val="0"/>
                </a:srgbClr>
              </a:clrTo>
            </a:clrChange>
          </a:blip>
          <a:stretch>
            <a:fillRect/>
          </a:stretch>
        </p:blipFill>
        <p:spPr>
          <a:xfrm>
            <a:off x="2001794" y="2442666"/>
            <a:ext cx="8807358" cy="300319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zh-CN" altLang="en-US" sz="4000" dirty="0" smtClean="0"/>
              <a:t>弦图与完美消除序列</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10787" y="1442433"/>
                <a:ext cx="9045347" cy="4790941"/>
              </a:xfrm>
            </p:spPr>
            <p:txBody>
              <a:bodyPr>
                <a:normAutofit/>
              </a:bodyPr>
              <a:lstStyle/>
              <a:p>
                <a:r>
                  <a:rPr lang="zh-CN" altLang="en-US" sz="2000" dirty="0" smtClean="0"/>
                  <a:t>弦图为任何诱导子图都不是大小为</a:t>
                </a:r>
                <a14:m>
                  <m:oMath xmlns:m="http://schemas.openxmlformats.org/officeDocument/2006/math">
                    <m:r>
                      <a:rPr lang="en-US" altLang="zh-CN" sz="2000" i="1">
                        <a:latin typeface="Cambria Math" panose="02040503050406030204" pitchFamily="18" charset="0"/>
                      </a:rPr>
                      <m:t>𝐾</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𝐾</m:t>
                        </m:r>
                        <m:r>
                          <a:rPr lang="en-US" altLang="zh-CN" sz="2000" i="1">
                            <a:latin typeface="Cambria Math" panose="02040503050406030204" pitchFamily="18" charset="0"/>
                          </a:rPr>
                          <m:t>≥</m:t>
                        </m:r>
                        <m:r>
                          <a:rPr lang="en-US" altLang="zh-CN" sz="2000" i="1">
                            <a:latin typeface="Cambria Math" panose="02040503050406030204" pitchFamily="18" charset="0"/>
                          </a:rPr>
                          <m:t>4</m:t>
                        </m:r>
                      </m:e>
                    </m:d>
                    <m:r>
                      <a:rPr lang="zh-CN" altLang="en-US" sz="2000" b="0" i="1" smtClean="0">
                        <a:latin typeface="Cambria Math" panose="02040503050406030204" pitchFamily="18" charset="0"/>
                      </a:rPr>
                      <m:t>的环</m:t>
                    </m:r>
                    <m:r>
                      <a:rPr lang="zh-CN" altLang="en-US" sz="2000" i="1">
                        <a:latin typeface="Cambria Math" panose="02040503050406030204" pitchFamily="18" charset="0"/>
                      </a:rPr>
                      <m:t>的图</m:t>
                    </m:r>
                  </m:oMath>
                </a14:m>
                <a:endParaRPr lang="en-US" altLang="zh-CN" sz="2000" dirty="0"/>
              </a:p>
              <a:p>
                <a:r>
                  <a:rPr lang="zh-CN" altLang="en-US" sz="2000" dirty="0" smtClean="0"/>
                  <a:t>如果一张图存在超过</a:t>
                </a:r>
                <a:r>
                  <a:rPr lang="en-US" altLang="zh-CN" sz="2000" dirty="0" smtClean="0"/>
                  <a:t>4</a:t>
                </a:r>
                <a:r>
                  <a:rPr lang="zh-CN" altLang="en-US" sz="2000" dirty="0" smtClean="0"/>
                  <a:t>的环的诱导子图，会怎么样</a:t>
                </a:r>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zh-CN" altLang="en-US" sz="2000" dirty="0" smtClean="0"/>
                  <a:t>我们发现对于这四个点，无论如何也找不到一种相对顺序，使得对于每个点，它的</a:t>
                </a:r>
                <a:r>
                  <a:rPr lang="en-US" altLang="zh-CN" sz="2000" dirty="0" smtClean="0"/>
                  <a:t>pre</a:t>
                </a:r>
                <a:r>
                  <a:rPr lang="zh-CN" altLang="en-US" sz="2000" dirty="0" smtClean="0"/>
                  <a:t>是一个团。</a:t>
                </a:r>
                <a:endParaRPr lang="en-US" altLang="zh-CN" sz="2000" dirty="0" smtClean="0"/>
              </a:p>
              <a:p>
                <a:r>
                  <a:rPr lang="zh-CN" altLang="en-US" sz="2000" dirty="0" smtClean="0"/>
                  <a:t>不是弦图</a:t>
                </a:r>
                <a:r>
                  <a:rPr lang="en-US" altLang="zh-CN" sz="2000" dirty="0" smtClean="0"/>
                  <a:t>=&gt;</a:t>
                </a:r>
                <a:r>
                  <a:rPr lang="zh-CN" altLang="en-US" sz="2000" dirty="0" smtClean="0"/>
                  <a:t>不存在完美消除序列！</a:t>
                </a:r>
                <a:endParaRPr lang="en-US" altLang="zh-CN" sz="2000" dirty="0" smtClean="0"/>
              </a:p>
              <a:p>
                <a:r>
                  <a:rPr lang="zh-CN" altLang="en-US" sz="2000" dirty="0" smtClean="0"/>
                  <a:t>逆否命题也成立：存在完美消除序列</a:t>
                </a:r>
                <a:r>
                  <a:rPr lang="en-US" altLang="zh-CN" sz="2000" dirty="0" smtClean="0"/>
                  <a:t>=&gt;</a:t>
                </a:r>
                <a:r>
                  <a:rPr lang="zh-CN" altLang="en-US" sz="2000" dirty="0" smtClean="0"/>
                  <a:t>一定是弦图！</a:t>
                </a:r>
                <a:endParaRPr lang="en-US" altLang="zh-CN" sz="20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10787" y="1442433"/>
                <a:ext cx="9045347" cy="4790941"/>
              </a:xfrm>
              <a:blipFill rotWithShape="true">
                <a:blip r:embed="rId1"/>
                <a:stretch>
                  <a:fillRect l="-4" t="-7" r="-272" b="4"/>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 calcmode="lin" valueType="num">
                                      <p:cBhvr additive="base">
                                        <p:cTn id="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 calcmode="lin" valueType="num">
                                      <p:cBhvr additive="base">
                                        <p:cTn id="1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 calcmode="lin" valueType="num">
                                      <p:cBhvr additive="base">
                                        <p:cTn id="1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zh-CN" altLang="en-US" sz="4000" dirty="0" smtClean="0"/>
              <a:t>弦图与完美消除序列</a:t>
            </a:r>
            <a:endParaRPr lang="zh-CN" altLang="en-US" sz="4000" dirty="0"/>
          </a:p>
        </p:txBody>
      </p:sp>
      <p:sp>
        <p:nvSpPr>
          <p:cNvPr id="3" name="内容占位符 2"/>
          <p:cNvSpPr>
            <a:spLocks noGrp="true"/>
          </p:cNvSpPr>
          <p:nvPr>
            <p:ph idx="1"/>
          </p:nvPr>
        </p:nvSpPr>
        <p:spPr>
          <a:xfrm>
            <a:off x="2210787" y="1442433"/>
            <a:ext cx="9045347" cy="4790941"/>
          </a:xfrm>
        </p:spPr>
        <p:txBody>
          <a:bodyPr>
            <a:normAutofit/>
          </a:bodyPr>
          <a:lstStyle/>
          <a:p>
            <a:r>
              <a:rPr lang="zh-CN" altLang="en-US" sz="2000" dirty="0" smtClean="0"/>
              <a:t>那么弦图与存在完美</a:t>
            </a:r>
            <a:r>
              <a:rPr lang="zh-CN" altLang="en-US" sz="2000" dirty="0"/>
              <a:t>消除</a:t>
            </a:r>
            <a:r>
              <a:rPr lang="zh-CN" altLang="en-US" sz="2000" dirty="0" smtClean="0"/>
              <a:t>序列的图等价？</a:t>
            </a:r>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zh-CN" altLang="en-US" sz="2000" dirty="0" smtClean="0"/>
              <a:t>我们需要先引入新的概念</a:t>
            </a:r>
            <a:endParaRPr lang="en-US" altLang="zh-CN" sz="2000" dirty="0"/>
          </a:p>
        </p:txBody>
      </p:sp>
      <p:pic>
        <p:nvPicPr>
          <p:cNvPr id="4" name="图片 3"/>
          <p:cNvPicPr>
            <a:picLocks noChangeAspect="true"/>
          </p:cNvPicPr>
          <p:nvPr/>
        </p:nvPicPr>
        <p:blipFill>
          <a:blip r:embed="rId1"/>
          <a:stretch>
            <a:fillRect/>
          </a:stretch>
        </p:blipFill>
        <p:spPr>
          <a:xfrm>
            <a:off x="3280720" y="2342478"/>
            <a:ext cx="5943600" cy="29908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7" y="516299"/>
            <a:ext cx="8911687" cy="831972"/>
          </a:xfrm>
        </p:spPr>
        <p:txBody>
          <a:bodyPr>
            <a:normAutofit/>
          </a:bodyPr>
          <a:lstStyle/>
          <a:p>
            <a:r>
              <a:rPr lang="zh-CN" altLang="en-US" sz="4000" dirty="0" smtClean="0"/>
              <a:t>弦图与单纯点</a:t>
            </a:r>
            <a:endParaRPr lang="zh-CN" altLang="en-US" sz="4000" dirty="0"/>
          </a:p>
        </p:txBody>
      </p:sp>
      <p:sp>
        <p:nvSpPr>
          <p:cNvPr id="3" name="内容占位符 2"/>
          <p:cNvSpPr>
            <a:spLocks noGrp="true"/>
          </p:cNvSpPr>
          <p:nvPr>
            <p:ph idx="1"/>
          </p:nvPr>
        </p:nvSpPr>
        <p:spPr>
          <a:xfrm>
            <a:off x="2210787" y="1213833"/>
            <a:ext cx="9045347" cy="4790941"/>
          </a:xfrm>
        </p:spPr>
        <p:txBody>
          <a:bodyPr>
            <a:normAutofit/>
          </a:bodyPr>
          <a:lstStyle/>
          <a:p>
            <a:r>
              <a:rPr lang="zh-CN" altLang="en-US" sz="2000" b="1" dirty="0" smtClean="0"/>
              <a:t>单纯点</a:t>
            </a:r>
            <a:r>
              <a:rPr lang="en-US" altLang="zh-CN" sz="2000" b="1" dirty="0"/>
              <a:t>(</a:t>
            </a:r>
            <a:r>
              <a:rPr lang="en-US" altLang="zh-CN" sz="2000" b="1" dirty="0" err="1" smtClean="0"/>
              <a:t>simplicial</a:t>
            </a:r>
            <a:r>
              <a:rPr lang="en-US" altLang="zh-CN" sz="2000" b="1" dirty="0" smtClean="0"/>
              <a:t> vertex)</a:t>
            </a:r>
            <a:r>
              <a:rPr lang="zh-CN" altLang="en-US" sz="2000" b="1" dirty="0" smtClean="0"/>
              <a:t>：</a:t>
            </a:r>
            <a:r>
              <a:rPr lang="zh-CN" altLang="en-US" sz="2000" dirty="0" smtClean="0"/>
              <a:t>在无向图</a:t>
            </a:r>
            <a:r>
              <a:rPr lang="en-US" altLang="zh-CN" sz="2000" dirty="0" smtClean="0"/>
              <a:t>G</a:t>
            </a:r>
            <a:r>
              <a:rPr lang="zh-CN" altLang="en-US" sz="2000" dirty="0" smtClean="0"/>
              <a:t>上，如果一个点相邻的所有顶点形成一个团，则称之为单纯点</a:t>
            </a:r>
            <a:endParaRPr lang="en-US" altLang="zh-CN" sz="2000" dirty="0" smtClean="0"/>
          </a:p>
          <a:p>
            <a:r>
              <a:rPr lang="zh-CN" altLang="en-US" sz="2000" dirty="0" smtClean="0"/>
              <a:t>定理：任何弦图都有至少一个单纯点，如果弦图</a:t>
            </a:r>
            <a:r>
              <a:rPr lang="en-US" altLang="zh-CN" sz="2000" dirty="0" smtClean="0"/>
              <a:t>G</a:t>
            </a:r>
            <a:r>
              <a:rPr lang="zh-CN" altLang="en-US" sz="2000" dirty="0" smtClean="0"/>
              <a:t>不是完全图，则它至少有</a:t>
            </a:r>
            <a:r>
              <a:rPr lang="zh-CN" altLang="en-US" sz="2000" b="1" dirty="0" smtClean="0"/>
              <a:t>两个不相邻</a:t>
            </a:r>
            <a:r>
              <a:rPr lang="zh-CN" altLang="en-US" sz="2000" dirty="0" smtClean="0"/>
              <a:t>的单纯点。</a:t>
            </a:r>
            <a:endParaRPr lang="en-US" altLang="zh-CN" sz="2000" dirty="0" smtClean="0"/>
          </a:p>
          <a:p>
            <a:r>
              <a:rPr lang="zh-CN" altLang="en-US" sz="2000" dirty="0" smtClean="0"/>
              <a:t>考虑归纳证明：当</a:t>
            </a:r>
            <a:r>
              <a:rPr lang="en-US" altLang="zh-CN" sz="2000" dirty="0" smtClean="0"/>
              <a:t>|V|=1</a:t>
            </a:r>
            <a:r>
              <a:rPr lang="zh-CN" altLang="en-US" sz="2000" dirty="0" smtClean="0"/>
              <a:t>显然成立，考虑当</a:t>
            </a:r>
            <a:r>
              <a:rPr lang="en-US" altLang="zh-CN" sz="2000" dirty="0" smtClean="0"/>
              <a:t>|V|=K</a:t>
            </a:r>
            <a:r>
              <a:rPr lang="zh-CN" altLang="en-US" sz="2000" dirty="0" smtClean="0"/>
              <a:t>时</a:t>
            </a:r>
            <a:endParaRPr lang="en-US" altLang="zh-CN" sz="2000" dirty="0" smtClean="0"/>
          </a:p>
          <a:p>
            <a:r>
              <a:rPr lang="zh-CN" altLang="en-US" sz="2000" dirty="0" smtClean="0"/>
              <a:t>如果是完全图，显然成立</a:t>
            </a:r>
            <a:endParaRPr lang="en-US" altLang="zh-CN" sz="2000" dirty="0" smtClean="0"/>
          </a:p>
          <a:p>
            <a:r>
              <a:rPr lang="zh-CN" altLang="en-US" sz="2000" dirty="0" smtClean="0"/>
              <a:t>如果不是，找到任意点对</a:t>
            </a:r>
            <a:r>
              <a:rPr lang="en-US" altLang="zh-CN" sz="2000" dirty="0" smtClean="0"/>
              <a:t>a</a:t>
            </a:r>
            <a:r>
              <a:rPr lang="zh-CN" altLang="en-US" sz="2000" dirty="0" smtClean="0"/>
              <a:t>和</a:t>
            </a:r>
            <a:r>
              <a:rPr lang="en-US" altLang="zh-CN" sz="2000" dirty="0" smtClean="0"/>
              <a:t>b</a:t>
            </a:r>
            <a:r>
              <a:rPr lang="zh-CN" altLang="en-US" sz="2000" dirty="0" smtClean="0"/>
              <a:t>使得不存在边</a:t>
            </a:r>
            <a:r>
              <a:rPr lang="en-US" altLang="zh-CN" sz="2000" dirty="0" smtClean="0"/>
              <a:t>(</a:t>
            </a:r>
            <a:r>
              <a:rPr lang="en-US" altLang="zh-CN" sz="2000" dirty="0" err="1" smtClean="0"/>
              <a:t>a,b</a:t>
            </a:r>
            <a:r>
              <a:rPr lang="en-US" altLang="zh-CN" sz="2000" dirty="0" smtClean="0"/>
              <a:t>)</a:t>
            </a:r>
            <a:r>
              <a:rPr lang="zh-CN" altLang="en-US" sz="2000" dirty="0" smtClean="0"/>
              <a:t>，我们一定能找到一个点集</a:t>
            </a:r>
            <a:r>
              <a:rPr lang="en-US" altLang="zh-CN" sz="2000" dirty="0" smtClean="0"/>
              <a:t>S</a:t>
            </a:r>
            <a:r>
              <a:rPr lang="zh-CN" altLang="en-US" sz="2000" dirty="0" smtClean="0"/>
              <a:t>使得如果删去</a:t>
            </a:r>
            <a:r>
              <a:rPr lang="en-US" altLang="zh-CN" sz="2000" dirty="0" smtClean="0"/>
              <a:t>S</a:t>
            </a:r>
            <a:r>
              <a:rPr lang="zh-CN" altLang="en-US" sz="2000" dirty="0" smtClean="0"/>
              <a:t>，</a:t>
            </a:r>
            <a:r>
              <a:rPr lang="en-US" altLang="zh-CN" sz="2000" dirty="0" smtClean="0"/>
              <a:t>a</a:t>
            </a:r>
            <a:r>
              <a:rPr lang="zh-CN" altLang="en-US" sz="2000" dirty="0" smtClean="0"/>
              <a:t>与</a:t>
            </a:r>
            <a:r>
              <a:rPr lang="en-US" altLang="zh-CN" sz="2000" dirty="0" smtClean="0"/>
              <a:t>b</a:t>
            </a:r>
            <a:r>
              <a:rPr lang="zh-CN" altLang="en-US" sz="2000" dirty="0" smtClean="0"/>
              <a:t>所在的联通块不连通，且保证</a:t>
            </a:r>
            <a:r>
              <a:rPr lang="en-US" altLang="zh-CN" sz="2000" dirty="0" smtClean="0"/>
              <a:t>S</a:t>
            </a:r>
            <a:r>
              <a:rPr lang="zh-CN" altLang="en-US" sz="2000" dirty="0" smtClean="0"/>
              <a:t>是极小的，即删去</a:t>
            </a:r>
            <a:r>
              <a:rPr lang="en-US" altLang="zh-CN" sz="2000" dirty="0" smtClean="0"/>
              <a:t>S</a:t>
            </a:r>
            <a:r>
              <a:rPr lang="zh-CN" altLang="en-US" sz="2000" dirty="0" smtClean="0"/>
              <a:t>中任意一点，</a:t>
            </a:r>
            <a:r>
              <a:rPr lang="en-US" altLang="zh-CN" sz="2000" dirty="0" smtClean="0"/>
              <a:t>a</a:t>
            </a:r>
            <a:r>
              <a:rPr lang="zh-CN" altLang="en-US" sz="2000" dirty="0" smtClean="0"/>
              <a:t>和</a:t>
            </a:r>
            <a:r>
              <a:rPr lang="en-US" altLang="zh-CN" sz="2000" dirty="0" smtClean="0"/>
              <a:t>b</a:t>
            </a:r>
            <a:r>
              <a:rPr lang="zh-CN" altLang="en-US" sz="2000" dirty="0" smtClean="0"/>
              <a:t>就会联通。</a:t>
            </a:r>
            <a:endParaRPr lang="en-US" altLang="zh-CN" sz="2000" dirty="0"/>
          </a:p>
        </p:txBody>
      </p:sp>
      <p:pic>
        <p:nvPicPr>
          <p:cNvPr id="7" name="图片 6"/>
          <p:cNvPicPr>
            <a:picLocks noChangeAspect="true"/>
          </p:cNvPicPr>
          <p:nvPr/>
        </p:nvPicPr>
        <p:blipFill>
          <a:blip r:embed="rId1">
            <a:clrChange>
              <a:clrFrom>
                <a:srgbClr val="FFFFFF"/>
              </a:clrFrom>
              <a:clrTo>
                <a:srgbClr val="FFFFFF">
                  <a:alpha val="0"/>
                </a:srgbClr>
              </a:clrTo>
            </a:clrChange>
          </a:blip>
          <a:stretch>
            <a:fillRect/>
          </a:stretch>
        </p:blipFill>
        <p:spPr>
          <a:xfrm>
            <a:off x="5209025" y="4509768"/>
            <a:ext cx="3270131" cy="234823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zh-CN" altLang="en-US" sz="4000" dirty="0" smtClean="0"/>
              <a:t>弦图与单纯点</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10788" y="4101922"/>
                <a:ext cx="9045347" cy="2756078"/>
              </a:xfrm>
            </p:spPr>
            <p:txBody>
              <a:bodyPr>
                <a:normAutofit/>
              </a:bodyPr>
              <a:lstStyle/>
              <a:p>
                <a:r>
                  <a:rPr lang="zh-CN" altLang="en-US" sz="2000" dirty="0" smtClean="0"/>
                  <a:t>我们令这</a:t>
                </a:r>
                <a:r>
                  <a:rPr lang="en-US" altLang="zh-CN" sz="2000" dirty="0" smtClean="0"/>
                  <a:t>3</a:t>
                </a:r>
                <a:r>
                  <a:rPr lang="zh-CN" altLang="en-US" sz="2000" dirty="0" smtClean="0"/>
                  <a:t>部分子图为</a:t>
                </a:r>
                <a:r>
                  <a:rPr lang="en-US" altLang="zh-CN" sz="2000" dirty="0" smtClean="0"/>
                  <a:t>A,B,S</a:t>
                </a:r>
                <a:r>
                  <a:rPr lang="zh-CN" altLang="en-US" sz="2000" dirty="0" smtClean="0"/>
                  <a:t>。</a:t>
                </a:r>
                <a:endParaRPr lang="en-US" altLang="zh-CN" sz="2000" dirty="0" smtClean="0"/>
              </a:p>
              <a:p>
                <a:r>
                  <a:rPr lang="zh-CN" altLang="en-US" sz="2000" dirty="0" smtClean="0"/>
                  <a:t>我们现在尝试证明在</a:t>
                </a:r>
                <a:r>
                  <a:rPr lang="en-US" altLang="zh-CN" sz="2000" dirty="0" smtClean="0"/>
                  <a:t>A</a:t>
                </a:r>
                <a:r>
                  <a:rPr lang="zh-CN" altLang="en-US" sz="2000" dirty="0" smtClean="0"/>
                  <a:t>和</a:t>
                </a:r>
                <a:r>
                  <a:rPr lang="en-US" altLang="zh-CN" sz="2000" dirty="0" smtClean="0"/>
                  <a:t>B</a:t>
                </a:r>
                <a:r>
                  <a:rPr lang="zh-CN" altLang="en-US" sz="2000" dirty="0" smtClean="0"/>
                  <a:t>中各有一个单纯点。</a:t>
                </a:r>
                <a:endParaRPr lang="en-US" altLang="zh-CN" sz="2000" dirty="0" smtClean="0"/>
              </a:p>
              <a:p>
                <a:pPr lvl="1"/>
                <a:r>
                  <a:rPr lang="zh-CN" altLang="en-US" dirty="0" smtClean="0"/>
                  <a:t>如果</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𝑎</m:t>
                        </m:r>
                        <m:r>
                          <a:rPr lang="en-US" altLang="zh-CN" i="1">
                            <a:latin typeface="Cambria Math" panose="02040503050406030204" pitchFamily="18" charset="0"/>
                          </a:rPr>
                          <m:t>+</m:t>
                        </m:r>
                        <m:r>
                          <m:rPr>
                            <m:sty m:val="p"/>
                          </m:rPr>
                          <a:rPr lang="en-US" altLang="zh-CN" i="1" smtClean="0">
                            <a:latin typeface="Cambria Math" panose="02040503050406030204" pitchFamily="18" charset="0"/>
                          </a:rPr>
                          <m:t>s</m:t>
                        </m:r>
                      </m:sub>
                    </m:sSub>
                  </m:oMath>
                </a14:m>
                <a:r>
                  <a:rPr lang="zh-CN" altLang="en-US" dirty="0" smtClean="0"/>
                  <a:t>是完全图，显然</a:t>
                </a:r>
                <a:r>
                  <a:rPr lang="en-US" altLang="zh-CN" dirty="0" smtClean="0"/>
                  <a:t>A</a:t>
                </a:r>
                <a:r>
                  <a:rPr lang="zh-CN" altLang="en-US" dirty="0" smtClean="0"/>
                  <a:t>是一个单纯点。</a:t>
                </a:r>
                <a:endParaRPr lang="en-US" altLang="zh-CN" dirty="0" smtClean="0"/>
              </a:p>
              <a:p>
                <a:pPr lvl="1"/>
                <a:r>
                  <a:rPr lang="zh-CN" altLang="en-US" dirty="0"/>
                  <a:t>如果</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𝑎</m:t>
                        </m:r>
                        <m:r>
                          <a:rPr lang="en-US" altLang="zh-CN" i="1">
                            <a:latin typeface="Cambria Math" panose="02040503050406030204" pitchFamily="18" charset="0"/>
                          </a:rPr>
                          <m:t>+</m:t>
                        </m:r>
                        <m:r>
                          <m:rPr>
                            <m:sty m:val="p"/>
                          </m:rPr>
                          <a:rPr lang="en-US" altLang="zh-CN" i="1">
                            <a:latin typeface="Cambria Math" panose="02040503050406030204" pitchFamily="18" charset="0"/>
                          </a:rPr>
                          <m:t>s</m:t>
                        </m:r>
                      </m:sub>
                    </m:sSub>
                  </m:oMath>
                </a14:m>
                <a:r>
                  <a:rPr lang="zh-CN" altLang="en-US" dirty="0" smtClean="0"/>
                  <a:t>不是完全图，由于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sub>
                    </m:sSub>
                  </m:oMath>
                </a14:m>
                <a:r>
                  <a:rPr lang="zh-CN" altLang="en-US" dirty="0" smtClean="0"/>
                  <a:t>是弦图，所以有两个单纯点。设为</a:t>
                </a:r>
                <a:r>
                  <a:rPr lang="en-US" altLang="zh-CN" dirty="0" err="1" smtClean="0"/>
                  <a:t>x,y</a:t>
                </a:r>
                <a:r>
                  <a:rPr lang="zh-CN" altLang="en-US" dirty="0" smtClean="0"/>
                  <a:t>，如果</a:t>
                </a:r>
                <a:r>
                  <a:rPr lang="en-US" altLang="zh-CN" dirty="0" smtClean="0"/>
                  <a:t>x</a:t>
                </a:r>
                <a:r>
                  <a:rPr lang="zh-CN" altLang="en-US" dirty="0" smtClean="0"/>
                  <a:t>或</a:t>
                </a:r>
                <a:r>
                  <a:rPr lang="en-US" altLang="zh-CN" dirty="0" smtClean="0"/>
                  <a:t>y</a:t>
                </a:r>
                <a:r>
                  <a:rPr lang="zh-CN" altLang="en-US" dirty="0" smtClean="0"/>
                  <a:t>有一个在</a:t>
                </a:r>
                <a:r>
                  <a:rPr lang="en-US" altLang="zh-CN" dirty="0" smtClean="0"/>
                  <a:t>A</a:t>
                </a:r>
                <a:r>
                  <a:rPr lang="zh-CN" altLang="en-US" dirty="0" smtClean="0"/>
                  <a:t>中，则它在图</a:t>
                </a:r>
                <a:r>
                  <a:rPr lang="en-US" altLang="zh-CN" dirty="0" smtClean="0"/>
                  <a:t>G</a:t>
                </a:r>
                <a:r>
                  <a:rPr lang="zh-CN" altLang="en-US" dirty="0" smtClean="0"/>
                  <a:t>中依然是单纯点。</a:t>
                </a:r>
                <a:endParaRPr lang="en-US" altLang="zh-CN" dirty="0" smtClean="0"/>
              </a:p>
              <a:p>
                <a:pPr lvl="1"/>
                <a:r>
                  <a:rPr lang="zh-CN" altLang="en-US" dirty="0" smtClean="0"/>
                  <a:t>我们能证明不可能</a:t>
                </a:r>
                <a:r>
                  <a:rPr lang="en-US" altLang="zh-CN" dirty="0" err="1" smtClean="0"/>
                  <a:t>x,y</a:t>
                </a:r>
                <a:r>
                  <a:rPr lang="zh-CN" altLang="en-US" dirty="0" smtClean="0"/>
                  <a:t>都在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𝑠</m:t>
                        </m:r>
                      </m:sub>
                    </m:sSub>
                  </m:oMath>
                </a14:m>
                <a:r>
                  <a:rPr lang="zh-CN" altLang="en-US" dirty="0" smtClean="0"/>
                  <a:t>中</a:t>
                </a:r>
                <a:endParaRPr lang="en-US" altLang="zh-CN"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10788" y="4101922"/>
                <a:ext cx="9045347" cy="2756078"/>
              </a:xfrm>
              <a:blipFill rotWithShape="true">
                <a:blip r:embed="rId1"/>
                <a:stretch>
                  <a:fillRect l="-4" t="-201" r="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1000"/>
                                        <p:tgtEl>
                                          <p:spTgt spid="3">
                                            <p:txEl>
                                              <p:pRg st="3" end="3"/>
                                            </p:txEl>
                                          </p:spTgt>
                                        </p:tgtEl>
                                      </p:cBhvr>
                                    </p:animEffect>
                                    <p:anim calcmode="lin" valueType="num">
                                      <p:cBhvr>
                                        <p:cTn id="1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 calcmode="lin" valueType="num">
                                      <p:cBhvr additive="base">
                                        <p:cTn id="2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zh-CN" altLang="en-US" sz="4000" dirty="0" smtClean="0"/>
              <a:t>弦图与单纯点</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10788" y="4442850"/>
                <a:ext cx="9045347" cy="2138254"/>
              </a:xfrm>
            </p:spPr>
            <p:txBody>
              <a:bodyPr>
                <a:normAutofit/>
              </a:bodyPr>
              <a:lstStyle/>
              <a:p>
                <a:r>
                  <a:rPr lang="zh-CN" altLang="en-US" dirty="0" smtClean="0"/>
                  <a:t>如果</a:t>
                </a:r>
                <a:r>
                  <a:rPr lang="en-US" altLang="zh-CN" dirty="0" err="1" smtClean="0"/>
                  <a:t>x,y</a:t>
                </a:r>
                <a:r>
                  <a:rPr lang="zh-CN" altLang="en-US" dirty="0" smtClean="0"/>
                  <a:t>都在</a:t>
                </a:r>
                <a:r>
                  <a:rPr lang="en-US" altLang="zh-CN" dirty="0" smtClean="0"/>
                  <a:t>S</a:t>
                </a:r>
                <a:r>
                  <a:rPr lang="zh-CN" altLang="en-US" dirty="0" smtClean="0"/>
                  <a:t>中，根据归纳假设，所以</a:t>
                </a:r>
                <a:r>
                  <a:rPr lang="en-US" altLang="zh-CN" dirty="0" err="1" smtClean="0"/>
                  <a:t>x,y</a:t>
                </a:r>
                <a:r>
                  <a:rPr lang="zh-CN" altLang="en-US" dirty="0" smtClean="0"/>
                  <a:t>之间没有边。</a:t>
                </a:r>
                <a:endParaRPr lang="en-US" altLang="zh-CN" dirty="0" smtClean="0"/>
              </a:p>
              <a:p>
                <a:r>
                  <a:rPr lang="en-US" altLang="zh-CN" dirty="0" smtClean="0"/>
                  <a:t>x</a:t>
                </a:r>
                <a:r>
                  <a:rPr lang="zh-CN" altLang="en-US" dirty="0" smtClean="0"/>
                  <a:t>，</a:t>
                </a:r>
                <a:r>
                  <a:rPr lang="en-US" altLang="zh-CN" dirty="0" smtClean="0"/>
                  <a:t>y</a:t>
                </a:r>
                <a:r>
                  <a:rPr lang="zh-CN" altLang="en-US" dirty="0" smtClean="0"/>
                  <a:t>一定都与</a:t>
                </a:r>
                <a:r>
                  <a:rPr lang="en-US" altLang="zh-CN" dirty="0" smtClean="0"/>
                  <a:t>A</a:t>
                </a:r>
                <a:r>
                  <a:rPr lang="zh-CN" altLang="en-US" dirty="0" smtClean="0"/>
                  <a:t>，</a:t>
                </a:r>
                <a:r>
                  <a:rPr lang="en-US" altLang="zh-CN" dirty="0" smtClean="0"/>
                  <a:t>B</a:t>
                </a:r>
                <a:r>
                  <a:rPr lang="zh-CN" altLang="en-US" dirty="0" smtClean="0"/>
                  <a:t>中的点分别有边，否则</a:t>
                </a:r>
                <a:r>
                  <a:rPr lang="en-US" altLang="zh-CN" dirty="0" smtClean="0"/>
                  <a:t>S</a:t>
                </a:r>
                <a:r>
                  <a:rPr lang="zh-CN" altLang="en-US" dirty="0" smtClean="0"/>
                  <a:t>就可以去掉</a:t>
                </a:r>
                <a:r>
                  <a:rPr lang="en-US" altLang="zh-CN" dirty="0" err="1" smtClean="0"/>
                  <a:t>x,y</a:t>
                </a:r>
                <a:r>
                  <a:rPr lang="zh-CN" altLang="en-US" dirty="0" smtClean="0"/>
                  <a:t>，而</a:t>
                </a:r>
                <a:r>
                  <a:rPr lang="en-US" altLang="zh-CN" dirty="0" smtClean="0"/>
                  <a:t>S</a:t>
                </a:r>
                <a:r>
                  <a:rPr lang="zh-CN" altLang="en-US" dirty="0" smtClean="0"/>
                  <a:t>是极小的。</a:t>
                </a:r>
                <a:endParaRPr lang="en-US" altLang="zh-CN" dirty="0" smtClean="0"/>
              </a:p>
              <a:p>
                <a:r>
                  <a:rPr lang="zh-CN" altLang="en-US" dirty="0" smtClean="0"/>
                  <a:t>所以我们一定能找出一个形状为至少为</a:t>
                </a:r>
                <a:r>
                  <a:rPr lang="en-US" altLang="zh-CN" dirty="0" smtClean="0"/>
                  <a:t>4</a:t>
                </a:r>
                <a:r>
                  <a:rPr lang="zh-CN" altLang="en-US" dirty="0" smtClean="0"/>
                  <a:t>的环的诱导子图</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m:rPr>
                                <m:sty m:val="p"/>
                              </m:rPr>
                              <a:rPr lang="en-US" altLang="zh-CN" i="1">
                                <a:latin typeface="Cambria Math" panose="02040503050406030204" pitchFamily="18" charset="0"/>
                              </a:rPr>
                              <m:t>k</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zh-CN" altLang="en-US"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r>
                      <a:rPr lang="zh-CN" altLang="en-US" b="0" i="1" smtClean="0">
                        <a:latin typeface="Cambria Math" panose="02040503050406030204" pitchFamily="18" charset="0"/>
                      </a:rPr>
                      <m:t>为</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oMath>
                </a14:m>
                <a:r>
                  <a:rPr lang="zh-CN" altLang="en-US" dirty="0" smtClean="0">
                    <a:latin typeface="Cambria Math" panose="02040503050406030204" pitchFamily="18" charset="0"/>
                  </a:rPr>
                  <a:t>的最短路</a:t>
                </a:r>
                <a:endParaRPr lang="en-US" altLang="zh-CN" dirty="0" smtClean="0">
                  <a:latin typeface="Cambria Math" panose="02040503050406030204" pitchFamily="18" charset="0"/>
                </a:endParaRPr>
              </a:p>
              <a:p>
                <a14:m>
                  <m:oMath xmlns:m="http://schemas.openxmlformats.org/officeDocument/2006/math">
                    <m:r>
                      <a:rPr lang="zh-CN" altLang="en-US" i="1" smtClean="0">
                        <a:latin typeface="Cambria Math" panose="02040503050406030204" pitchFamily="18" charset="0"/>
                      </a:rPr>
                      <m:t>当</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oMath>
                </a14:m>
                <a:r>
                  <a:rPr lang="zh-CN" altLang="en-US" dirty="0" smtClean="0"/>
                  <a:t>时长度最小为</a:t>
                </a:r>
                <a:r>
                  <a:rPr lang="en-US" altLang="zh-CN" dirty="0" smtClean="0"/>
                  <a:t>4</a:t>
                </a:r>
                <a:r>
                  <a:rPr lang="zh-CN" altLang="en-US" dirty="0" smtClean="0"/>
                  <a:t>。</a:t>
                </a:r>
                <a:endParaRPr lang="en-US" altLang="zh-CN"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10788" y="4442850"/>
                <a:ext cx="9045347" cy="2138254"/>
              </a:xfrm>
              <a:blipFill rotWithShape="true">
                <a:blip r:embed="rId1"/>
                <a:stretch>
                  <a:fillRect l="-4" t="-18" r="1" b="28"/>
                </a:stretch>
              </a:blipFill>
            </p:spPr>
            <p:txBody>
              <a:bodyPr/>
              <a:lstStyle/>
              <a:p>
                <a:r>
                  <a:rPr lang="zh-CN" altLang="en-US">
                    <a:noFill/>
                  </a:rPr>
                  <a:t> </a:t>
                </a:r>
              </a:p>
            </p:txBody>
          </p:sp>
        </mc:Fallback>
      </mc:AlternateContent>
      <p:pic>
        <p:nvPicPr>
          <p:cNvPr id="5" name="图片 4"/>
          <p:cNvPicPr>
            <a:picLocks noChangeAspect="true"/>
          </p:cNvPicPr>
          <p:nvPr/>
        </p:nvPicPr>
        <p:blipFill>
          <a:blip r:embed="rId2"/>
          <a:stretch>
            <a:fillRect/>
          </a:stretch>
        </p:blipFill>
        <p:spPr>
          <a:xfrm>
            <a:off x="4149724" y="1442434"/>
            <a:ext cx="3978275" cy="279755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zh-CN" altLang="en-US" sz="4000" dirty="0" smtClean="0"/>
              <a:t>弦图</a:t>
            </a:r>
            <a:endParaRPr lang="zh-CN" altLang="en-US" sz="4000" dirty="0"/>
          </a:p>
        </p:txBody>
      </p:sp>
      <p:sp>
        <p:nvSpPr>
          <p:cNvPr id="3" name="内容占位符 2"/>
          <p:cNvSpPr>
            <a:spLocks noGrp="true"/>
          </p:cNvSpPr>
          <p:nvPr>
            <p:ph idx="1"/>
          </p:nvPr>
        </p:nvSpPr>
        <p:spPr>
          <a:xfrm>
            <a:off x="2210788" y="1674254"/>
            <a:ext cx="9045347" cy="4380043"/>
          </a:xfrm>
        </p:spPr>
        <p:txBody>
          <a:bodyPr>
            <a:normAutofit/>
          </a:bodyPr>
          <a:lstStyle/>
          <a:p>
            <a:r>
              <a:rPr lang="zh-CN" altLang="en-US" sz="2400" dirty="0" smtClean="0"/>
              <a:t>所以所有弦图都具有至少一个单纯点。</a:t>
            </a:r>
            <a:endParaRPr lang="en-US" altLang="zh-CN" sz="2400" dirty="0" smtClean="0"/>
          </a:p>
          <a:p>
            <a:r>
              <a:rPr lang="zh-CN" altLang="en-US" sz="2400" dirty="0"/>
              <a:t>每一</a:t>
            </a:r>
            <a:r>
              <a:rPr lang="zh-CN" altLang="en-US" sz="2400" dirty="0" smtClean="0"/>
              <a:t>次我们删除这个单纯点和它的边，得到的新的图有时一个弦图。</a:t>
            </a:r>
            <a:endParaRPr lang="en-US" altLang="zh-CN" sz="2400" dirty="0" smtClean="0"/>
          </a:p>
          <a:p>
            <a:r>
              <a:rPr lang="zh-CN" altLang="en-US" sz="2400" dirty="0" smtClean="0"/>
              <a:t>这样的删除点的顺序的逆序，恰好是一个完美消除序列。</a:t>
            </a:r>
            <a:endParaRPr lang="en-US" altLang="zh-CN" sz="2400" dirty="0" smtClean="0"/>
          </a:p>
          <a:p>
            <a:r>
              <a:rPr lang="zh-CN" altLang="en-US" sz="2400" dirty="0" smtClean="0"/>
              <a:t>所以证明了：</a:t>
            </a:r>
            <a:endParaRPr lang="en-US" altLang="zh-CN" sz="2400" dirty="0" smtClean="0"/>
          </a:p>
          <a:p>
            <a:endParaRPr lang="en-US" altLang="zh-CN" sz="2400" dirty="0" smtClean="0"/>
          </a:p>
          <a:p>
            <a:pPr marL="0" indent="0" algn="ctr">
              <a:buNone/>
            </a:pPr>
            <a:r>
              <a:rPr lang="zh-CN" altLang="en-US" sz="2800" dirty="0" smtClean="0"/>
              <a:t>一个图是弦图</a:t>
            </a:r>
            <a:r>
              <a:rPr lang="zh-CN" altLang="en-US" sz="2800" b="1" dirty="0" smtClean="0"/>
              <a:t>当且仅当</a:t>
            </a:r>
            <a:r>
              <a:rPr lang="zh-CN" altLang="en-US" sz="2800" dirty="0" smtClean="0"/>
              <a:t>它有完美消除序列</a:t>
            </a:r>
            <a:endParaRPr lang="en-US" altLang="zh-CN" sz="28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zh-CN" altLang="en-US" sz="4000" dirty="0" smtClean="0"/>
              <a:t>求完美消除序列</a:t>
            </a:r>
            <a:endParaRPr lang="zh-CN" altLang="en-US" sz="4000" dirty="0"/>
          </a:p>
        </p:txBody>
      </p:sp>
      <p:sp>
        <p:nvSpPr>
          <p:cNvPr id="3" name="内容占位符 2"/>
          <p:cNvSpPr>
            <a:spLocks noGrp="true"/>
          </p:cNvSpPr>
          <p:nvPr>
            <p:ph idx="1"/>
          </p:nvPr>
        </p:nvSpPr>
        <p:spPr>
          <a:xfrm>
            <a:off x="2210788" y="1674254"/>
            <a:ext cx="9045347" cy="4380043"/>
          </a:xfrm>
        </p:spPr>
        <p:txBody>
          <a:bodyPr>
            <a:normAutofit/>
          </a:bodyPr>
          <a:lstStyle/>
          <a:p>
            <a:r>
              <a:rPr lang="en-US" altLang="zh-CN" sz="2800" dirty="0" smtClean="0"/>
              <a:t>Lex-</a:t>
            </a:r>
            <a:r>
              <a:rPr lang="en-US" altLang="zh-CN" sz="2800" dirty="0" err="1" smtClean="0"/>
              <a:t>Bfs</a:t>
            </a:r>
            <a:r>
              <a:rPr lang="zh-CN" altLang="en-US" sz="2800" dirty="0" smtClean="0"/>
              <a:t>算法</a:t>
            </a:r>
            <a:endParaRPr lang="en-US" altLang="zh-CN" sz="2800" dirty="0" smtClean="0"/>
          </a:p>
          <a:p>
            <a:endParaRPr lang="en-US" altLang="zh-CN" sz="2800" dirty="0"/>
          </a:p>
          <a:p>
            <a:endParaRPr lang="en-US" altLang="zh-CN" sz="2800" dirty="0" smtClean="0"/>
          </a:p>
          <a:p>
            <a:endParaRPr lang="en-US" altLang="zh-CN" sz="2800" dirty="0" smtClean="0"/>
          </a:p>
          <a:p>
            <a:endParaRPr lang="en-US" altLang="zh-CN" sz="2800" dirty="0" smtClean="0"/>
          </a:p>
          <a:p>
            <a:r>
              <a:rPr lang="en-US" altLang="zh-CN" sz="2800" dirty="0" smtClean="0"/>
              <a:t>MCS</a:t>
            </a:r>
            <a:r>
              <a:rPr lang="zh-CN" altLang="en-US" sz="2800" dirty="0"/>
              <a:t>算法：</a:t>
            </a:r>
            <a:endParaRPr lang="en-US" altLang="zh-CN" sz="2800" dirty="0"/>
          </a:p>
          <a:p>
            <a:endParaRPr lang="en-US" altLang="zh-CN" sz="2800" dirty="0"/>
          </a:p>
          <a:p>
            <a:endParaRPr lang="en-US" altLang="zh-CN" sz="2800" dirty="0" smtClean="0"/>
          </a:p>
          <a:p>
            <a:endParaRPr lang="en-US" altLang="zh-CN" sz="2800" dirty="0"/>
          </a:p>
        </p:txBody>
      </p:sp>
      <p:pic>
        <p:nvPicPr>
          <p:cNvPr id="4" name="图片 3"/>
          <p:cNvPicPr>
            <a:picLocks noChangeAspect="true"/>
          </p:cNvPicPr>
          <p:nvPr/>
        </p:nvPicPr>
        <p:blipFill rotWithShape="true">
          <a:blip r:embed="rId1">
            <a:clrChange>
              <a:clrFrom>
                <a:srgbClr val="FEFEFE"/>
              </a:clrFrom>
              <a:clrTo>
                <a:srgbClr val="FEFEFE">
                  <a:alpha val="0"/>
                </a:srgbClr>
              </a:clrTo>
            </a:clrChange>
          </a:blip>
          <a:srcRect t="40661"/>
          <a:stretch>
            <a:fillRect/>
          </a:stretch>
        </p:blipFill>
        <p:spPr>
          <a:xfrm>
            <a:off x="1826385" y="4994233"/>
            <a:ext cx="9429750" cy="1565617"/>
          </a:xfrm>
          <a:prstGeom prst="rect">
            <a:avLst/>
          </a:prstGeom>
        </p:spPr>
      </p:pic>
      <p:pic>
        <p:nvPicPr>
          <p:cNvPr id="5" name="图片 4"/>
          <p:cNvPicPr>
            <a:picLocks noChangeAspect="true"/>
          </p:cNvPicPr>
          <p:nvPr/>
        </p:nvPicPr>
        <p:blipFill>
          <a:blip r:embed="rId2">
            <a:clrChange>
              <a:clrFrom>
                <a:srgbClr val="FEFEFE"/>
              </a:clrFrom>
              <a:clrTo>
                <a:srgbClr val="FEFEFE">
                  <a:alpha val="0"/>
                </a:srgbClr>
              </a:clrTo>
            </a:clrChange>
          </a:blip>
          <a:stretch>
            <a:fillRect/>
          </a:stretch>
        </p:blipFill>
        <p:spPr>
          <a:xfrm>
            <a:off x="2712210" y="2269787"/>
            <a:ext cx="8543925" cy="19716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true"/>
          </p:cNvSpPr>
          <p:nvPr>
            <p:ph idx="1"/>
          </p:nvPr>
        </p:nvSpPr>
        <p:spPr>
          <a:xfrm>
            <a:off x="1429152" y="1856095"/>
            <a:ext cx="10348866" cy="4230805"/>
          </a:xfrm>
        </p:spPr>
        <p:txBody>
          <a:bodyPr>
            <a:normAutofit/>
          </a:bodyPr>
          <a:lstStyle/>
          <a:p>
            <a:r>
              <a:rPr lang="zh-CN" altLang="en-US" sz="2400" dirty="0" smtClean="0"/>
              <a:t>给出一张连通的无向图</a:t>
            </a:r>
            <a:r>
              <a:rPr lang="en-US" altLang="zh-CN" sz="2400" dirty="0" smtClean="0"/>
              <a:t>G</a:t>
            </a:r>
            <a:r>
              <a:rPr lang="zh-CN" altLang="en-US" sz="2400" dirty="0" smtClean="0"/>
              <a:t>，求出至少加入多少条边才能使得图</a:t>
            </a:r>
            <a:r>
              <a:rPr lang="en-US" altLang="zh-CN" sz="2400" dirty="0" smtClean="0"/>
              <a:t>G</a:t>
            </a:r>
            <a:r>
              <a:rPr lang="zh-CN" altLang="en-US" sz="2400" dirty="0" smtClean="0"/>
              <a:t>是一个边双连通的。</a:t>
            </a:r>
            <a:endParaRPr lang="en-US" altLang="zh-CN" sz="2400" dirty="0" smtClean="0"/>
          </a:p>
        </p:txBody>
      </p:sp>
      <p:sp>
        <p:nvSpPr>
          <p:cNvPr id="4" name="标题 1"/>
          <p:cNvSpPr>
            <a:spLocks noGrp="true"/>
          </p:cNvSpPr>
          <p:nvPr>
            <p:ph type="title"/>
          </p:nvPr>
        </p:nvSpPr>
        <p:spPr>
          <a:xfrm>
            <a:off x="1896889" y="528576"/>
            <a:ext cx="8911687" cy="1280890"/>
          </a:xfrm>
        </p:spPr>
        <p:txBody>
          <a:bodyPr>
            <a:noAutofit/>
          </a:bodyPr>
          <a:lstStyle/>
          <a:p>
            <a:r>
              <a:rPr lang="en-US" altLang="zh-CN" dirty="0"/>
              <a:t>POJ 3177	Redundant </a:t>
            </a:r>
            <a:r>
              <a:rPr lang="en-US" altLang="zh-CN" dirty="0" smtClean="0"/>
              <a:t>Paths</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en-US" altLang="zh-CN" sz="4000" dirty="0" smtClean="0"/>
              <a:t>Lex-</a:t>
            </a:r>
            <a:r>
              <a:rPr lang="en-US" altLang="zh-CN" sz="4000" dirty="0" err="1" smtClean="0"/>
              <a:t>Bfs</a:t>
            </a:r>
            <a:r>
              <a:rPr lang="zh-CN" altLang="en-US" sz="4000" dirty="0" smtClean="0"/>
              <a:t>算法</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402989" y="3702350"/>
                <a:ext cx="9045347" cy="2946100"/>
              </a:xfrm>
            </p:spPr>
            <p:txBody>
              <a:bodyPr>
                <a:noAutofit/>
              </a:bodyPr>
              <a:lstStyle/>
              <a:p>
                <a:r>
                  <a:rPr lang="zh-CN" altLang="en-US" sz="2000" b="0" dirty="0" smtClean="0"/>
                  <a:t>最后求出的</a:t>
                </a:r>
                <a14:m>
                  <m:oMath xmlns:m="http://schemas.openxmlformats.org/officeDocument/2006/math">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𝑛</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oMath>
                </a14:m>
                <a:r>
                  <a:rPr lang="zh-CN" altLang="en-US" sz="2000" b="0" dirty="0" smtClean="0"/>
                  <a:t>是一个完美消除序列</a:t>
                </a:r>
                <a:endParaRPr lang="en-US" altLang="zh-CN" sz="2000" b="0" dirty="0" smtClean="0"/>
              </a:p>
              <a:p>
                <a:r>
                  <a:rPr lang="zh-CN" altLang="en-US" sz="2000" b="0" dirty="0" smtClean="0"/>
                  <a:t>可以</a:t>
                </a:r>
                <a14:m>
                  <m:oMath xmlns:m="http://schemas.openxmlformats.org/officeDocument/2006/math">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r>
                      <a:rPr lang="en-US" altLang="zh-CN" sz="2000" b="0" i="1" smtClean="0">
                        <a:latin typeface="Cambria Math" panose="02040503050406030204" pitchFamily="18" charset="0"/>
                      </a:rPr>
                      <m:t>)</m:t>
                    </m:r>
                  </m:oMath>
                </a14:m>
                <a:r>
                  <a:rPr lang="zh-CN" altLang="en-US" sz="2000" dirty="0" smtClean="0"/>
                  <a:t>看做一个字符串，初始时为一个字符串，在</a:t>
                </a:r>
                <a14:m>
                  <m:oMath xmlns:m="http://schemas.openxmlformats.org/officeDocument/2006/math">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r>
                      <a:rPr lang="en-US" altLang="zh-CN" sz="2000" b="0" i="1" smtClean="0">
                        <a:latin typeface="Cambria Math" panose="02040503050406030204" pitchFamily="18" charset="0"/>
                      </a:rPr>
                      <m:t>)</m:t>
                    </m:r>
                  </m:oMath>
                </a14:m>
                <a:r>
                  <a:rPr lang="zh-CN" altLang="en-US" sz="2000" dirty="0" smtClean="0"/>
                  <a:t>被</a:t>
                </a:r>
                <a:r>
                  <a:rPr lang="en-US" altLang="zh-CN" sz="2000" dirty="0" err="1" smtClean="0"/>
                  <a:t>i</a:t>
                </a:r>
                <a:r>
                  <a:rPr lang="zh-CN" altLang="en-US" sz="2000" dirty="0" smtClean="0"/>
                  <a:t>更新后，相当于在</a:t>
                </a:r>
                <a14:m>
                  <m:oMath xmlns:m="http://schemas.openxmlformats.org/officeDocument/2006/math">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r>
                      <a:rPr lang="en-US" altLang="zh-CN" sz="2000" b="0" i="1" smtClean="0">
                        <a:latin typeface="Cambria Math" panose="02040503050406030204" pitchFamily="18" charset="0"/>
                      </a:rPr>
                      <m:t>)</m:t>
                    </m:r>
                  </m:oMath>
                </a14:m>
                <a:r>
                  <a:rPr lang="zh-CN" altLang="en-US" sz="2000" dirty="0" smtClean="0"/>
                  <a:t>的末尾加上一个字符</a:t>
                </a:r>
                <a14:m>
                  <m:oMath xmlns:m="http://schemas.openxmlformats.org/officeDocument/2006/math">
                    <m:r>
                      <a:rPr lang="en-US" altLang="zh-CN" sz="2000" b="0" i="1" smtClean="0">
                        <a:latin typeface="Cambria Math" panose="02040503050406030204" pitchFamily="18" charset="0"/>
                      </a:rPr>
                      <m:t>𝑖</m:t>
                    </m:r>
                  </m:oMath>
                </a14:m>
                <a:endParaRPr lang="en-US" altLang="zh-CN" sz="2000" dirty="0" smtClean="0"/>
              </a:p>
              <a:p>
                <a:r>
                  <a:rPr lang="en-US" altLang="zh-CN" sz="2000" dirty="0" smtClean="0"/>
                  <a:t>Lex-</a:t>
                </a:r>
                <a:r>
                  <a:rPr lang="en-US" altLang="zh-CN" sz="2000" dirty="0" err="1" smtClean="0"/>
                  <a:t>Bfs</a:t>
                </a:r>
                <a:r>
                  <a:rPr lang="zh-CN" altLang="en-US" sz="2000" dirty="0" smtClean="0"/>
                  <a:t>算法与普通</a:t>
                </a:r>
                <a:r>
                  <a:rPr lang="en-US" altLang="zh-CN" sz="2000" dirty="0" err="1" smtClean="0"/>
                  <a:t>Bfs</a:t>
                </a:r>
                <a:r>
                  <a:rPr lang="zh-CN" altLang="en-US" sz="2000" dirty="0" smtClean="0"/>
                  <a:t>算法很类似，普通</a:t>
                </a:r>
                <a:r>
                  <a:rPr lang="en-US" altLang="zh-CN" sz="2000" dirty="0" err="1" smtClean="0"/>
                  <a:t>Bfs</a:t>
                </a:r>
                <a:r>
                  <a:rPr lang="zh-CN" altLang="en-US" sz="2000" dirty="0" smtClean="0"/>
                  <a:t>算法按照第一个扩展到这个点的节点的顺序访问，就像是单关键字，而</a:t>
                </a:r>
                <a:r>
                  <a:rPr lang="en-US" altLang="zh-CN" sz="2000" dirty="0" smtClean="0"/>
                  <a:t>Lex-</a:t>
                </a:r>
                <a:r>
                  <a:rPr lang="en-US" altLang="zh-CN" sz="2000" dirty="0" err="1" smtClean="0"/>
                  <a:t>Bfs</a:t>
                </a:r>
                <a:r>
                  <a:rPr lang="zh-CN" altLang="en-US" sz="2000" dirty="0" smtClean="0"/>
                  <a:t>相当于多关键字比较。</a:t>
                </a:r>
                <a:endParaRPr lang="en-US" altLang="zh-CN" sz="2000" dirty="0" smtClean="0"/>
              </a:p>
              <a:p>
                <a:r>
                  <a:rPr lang="zh-CN" altLang="en-US" sz="2000" dirty="0" smtClean="0"/>
                  <a:t>算法的实现可以使用链表</a:t>
                </a:r>
                <a:endParaRPr lang="en-US" altLang="zh-CN" sz="20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402989" y="3702350"/>
                <a:ext cx="9045347" cy="2946100"/>
              </a:xfrm>
              <a:blipFill rotWithShape="true">
                <a:blip r:embed="rId1"/>
                <a:stretch>
                  <a:fillRect l="-2" t="-10" r="6"/>
                </a:stretch>
              </a:blipFill>
            </p:spPr>
            <p:txBody>
              <a:bodyPr/>
              <a:lstStyle/>
              <a:p>
                <a:r>
                  <a:rPr lang="zh-CN" altLang="en-US">
                    <a:noFill/>
                  </a:rPr>
                  <a:t> </a:t>
                </a:r>
              </a:p>
            </p:txBody>
          </p:sp>
        </mc:Fallback>
      </mc:AlternateContent>
      <p:pic>
        <p:nvPicPr>
          <p:cNvPr id="5" name="图片 4"/>
          <p:cNvPicPr>
            <a:picLocks noChangeAspect="true"/>
          </p:cNvPicPr>
          <p:nvPr/>
        </p:nvPicPr>
        <p:blipFill>
          <a:blip r:embed="rId2">
            <a:clrChange>
              <a:clrFrom>
                <a:srgbClr val="FEFEFE"/>
              </a:clrFrom>
              <a:clrTo>
                <a:srgbClr val="FEFEFE">
                  <a:alpha val="0"/>
                </a:srgbClr>
              </a:clrTo>
            </a:clrChange>
          </a:blip>
          <a:stretch>
            <a:fillRect/>
          </a:stretch>
        </p:blipFill>
        <p:spPr>
          <a:xfrm>
            <a:off x="2402989" y="1442434"/>
            <a:ext cx="8543925" cy="19716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en-US" altLang="zh-CN" sz="4000" dirty="0" smtClean="0"/>
              <a:t>Lex-</a:t>
            </a:r>
            <a:r>
              <a:rPr lang="en-US" altLang="zh-CN" sz="4000" dirty="0" err="1" smtClean="0"/>
              <a:t>Bfs</a:t>
            </a:r>
            <a:r>
              <a:rPr lang="zh-CN" altLang="en-US" sz="4000" dirty="0" smtClean="0"/>
              <a:t>算法</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402989" y="3702350"/>
                <a:ext cx="9045347" cy="2946100"/>
              </a:xfrm>
            </p:spPr>
            <p:txBody>
              <a:bodyPr>
                <a:noAutofit/>
              </a:bodyPr>
              <a:lstStyle/>
              <a:p>
                <a:r>
                  <a:rPr lang="zh-CN" altLang="en-US" sz="2000" dirty="0" smtClean="0"/>
                  <a:t>算法的实现可以使用链表，这样的时间复杂度为</a:t>
                </a:r>
                <a14:m>
                  <m:oMath xmlns:m="http://schemas.openxmlformats.org/officeDocument/2006/math">
                    <m:r>
                      <a:rPr lang="en-US" altLang="zh-CN" sz="2000" b="0" i="1" smtClean="0">
                        <a:latin typeface="Cambria Math" panose="02040503050406030204" pitchFamily="18" charset="0"/>
                      </a:rPr>
                      <m:t>𝑂</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e>
                    </m:d>
                    <m:r>
                      <a:rPr lang="zh-CN" altLang="en-US" sz="2000" b="0" i="1" smtClean="0">
                        <a:latin typeface="Cambria Math" panose="02040503050406030204" pitchFamily="18" charset="0"/>
                      </a:rPr>
                      <m:t>的。</m:t>
                    </m:r>
                  </m:oMath>
                </a14:m>
                <a:endParaRPr lang="en-US" altLang="zh-CN" sz="20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402989" y="3702350"/>
                <a:ext cx="9045347" cy="2946100"/>
              </a:xfrm>
              <a:blipFill rotWithShape="true">
                <a:blip r:embed="rId1"/>
                <a:stretch>
                  <a:fillRect l="-2" t="-10" r="6"/>
                </a:stretch>
              </a:blipFill>
            </p:spPr>
            <p:txBody>
              <a:bodyPr/>
              <a:lstStyle/>
              <a:p>
                <a:r>
                  <a:rPr lang="zh-CN" altLang="en-US">
                    <a:noFill/>
                  </a:rPr>
                  <a:t> </a:t>
                </a:r>
              </a:p>
            </p:txBody>
          </p:sp>
        </mc:Fallback>
      </mc:AlternateContent>
      <p:pic>
        <p:nvPicPr>
          <p:cNvPr id="5" name="图片 4"/>
          <p:cNvPicPr>
            <a:picLocks noChangeAspect="true"/>
          </p:cNvPicPr>
          <p:nvPr/>
        </p:nvPicPr>
        <p:blipFill>
          <a:blip r:embed="rId2">
            <a:clrChange>
              <a:clrFrom>
                <a:srgbClr val="FEFEFE"/>
              </a:clrFrom>
              <a:clrTo>
                <a:srgbClr val="FEFEFE">
                  <a:alpha val="0"/>
                </a:srgbClr>
              </a:clrTo>
            </a:clrChange>
          </a:blip>
          <a:stretch>
            <a:fillRect/>
          </a:stretch>
        </p:blipFill>
        <p:spPr>
          <a:xfrm>
            <a:off x="2402989" y="1442434"/>
            <a:ext cx="8543925" cy="1971675"/>
          </a:xfrm>
          <a:prstGeom prst="rect">
            <a:avLst/>
          </a:prstGeom>
        </p:spPr>
      </p:pic>
      <p:pic>
        <p:nvPicPr>
          <p:cNvPr id="4" name="图片 3"/>
          <p:cNvPicPr>
            <a:picLocks noChangeAspect="true"/>
          </p:cNvPicPr>
          <p:nvPr/>
        </p:nvPicPr>
        <p:blipFill>
          <a:blip r:embed="rId3">
            <a:clrChange>
              <a:clrFrom>
                <a:srgbClr val="FFFFFF"/>
              </a:clrFrom>
              <a:clrTo>
                <a:srgbClr val="FFFFFF">
                  <a:alpha val="0"/>
                </a:srgbClr>
              </a:clrTo>
            </a:clrChange>
          </a:blip>
          <a:stretch>
            <a:fillRect/>
          </a:stretch>
        </p:blipFill>
        <p:spPr>
          <a:xfrm>
            <a:off x="4827101" y="4246081"/>
            <a:ext cx="3695700" cy="24193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en-US" altLang="zh-CN" sz="4000" dirty="0" smtClean="0"/>
              <a:t>Lex-</a:t>
            </a:r>
            <a:r>
              <a:rPr lang="en-US" altLang="zh-CN" sz="4000" dirty="0" err="1" smtClean="0"/>
              <a:t>Bfs</a:t>
            </a:r>
            <a:r>
              <a:rPr lang="zh-CN" altLang="en-US" sz="4000" dirty="0" smtClean="0"/>
              <a:t>算法</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402989" y="1442434"/>
                <a:ext cx="9045347" cy="3834416"/>
              </a:xfrm>
            </p:spPr>
            <p:txBody>
              <a:bodyPr>
                <a:noAutofit/>
              </a:bodyPr>
              <a:lstStyle/>
              <a:p>
                <a:r>
                  <a:rPr lang="zh-CN" altLang="en-US" sz="2000" dirty="0" smtClean="0"/>
                  <a:t>如何证明正确性：</a:t>
                </a:r>
                <a:endParaRPr lang="en-US" altLang="zh-CN" sz="2000" dirty="0" smtClean="0"/>
              </a:p>
              <a:p>
                <a:r>
                  <a:rPr lang="zh-CN" altLang="en-US" sz="2000" dirty="0" smtClean="0"/>
                  <a:t>即如果图</a:t>
                </a:r>
                <a:r>
                  <a:rPr lang="en-US" altLang="zh-CN" sz="2000" dirty="0" smtClean="0"/>
                  <a:t>G</a:t>
                </a:r>
                <a:r>
                  <a:rPr lang="zh-CN" altLang="en-US" sz="2000" dirty="0" smtClean="0"/>
                  <a:t>存在完美消除序列，如何证明该算法求出的是正确的序列</a:t>
                </a:r>
                <a:endParaRPr lang="en-US" altLang="zh-CN" sz="2000" dirty="0" smtClean="0"/>
              </a:p>
              <a:p>
                <a:r>
                  <a:rPr lang="zh-CN" altLang="en-US" sz="2000" dirty="0" smtClean="0"/>
                  <a:t>我们只要证明</a:t>
                </a:r>
                <a14:m>
                  <m:oMath xmlns:m="http://schemas.openxmlformats.org/officeDocument/2006/math">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𝑛</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a14:m>
                <a:r>
                  <a:rPr lang="zh-CN" altLang="en-US" sz="2000" dirty="0" smtClean="0"/>
                  <a:t>最后一个点即</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1</m:t>
                        </m:r>
                      </m:sub>
                    </m:sSub>
                  </m:oMath>
                </a14:m>
                <a:r>
                  <a:rPr lang="zh-CN" altLang="en-US" sz="2000" dirty="0" smtClean="0"/>
                  <a:t>是单纯点即可，然后就可以使用之前的证明。</a:t>
                </a:r>
                <a:endParaRPr lang="en-US" altLang="zh-CN" sz="2000" dirty="0" smtClean="0"/>
              </a:p>
              <a:p>
                <a:r>
                  <a:rPr lang="zh-CN" altLang="en-US" sz="2000" dirty="0" smtClean="0"/>
                  <a:t>如果最后一个点</a:t>
                </a:r>
                <a14:m>
                  <m:oMath xmlns:m="http://schemas.openxmlformats.org/officeDocument/2006/math">
                    <m:r>
                      <a:rPr lang="en-US" altLang="zh-CN" sz="2000" b="0" i="1" smtClean="0">
                        <a:latin typeface="Cambria Math" panose="02040503050406030204" pitchFamily="18" charset="0"/>
                      </a:rPr>
                      <m:t>𝑣</m:t>
                    </m:r>
                    <m:r>
                      <a:rPr lang="en-US" altLang="zh-CN" sz="2000" b="0" i="1" smtClean="0">
                        <a:latin typeface="Cambria Math" panose="02040503050406030204" pitchFamily="18" charset="0"/>
                      </a:rPr>
                      <m:t>1</m:t>
                    </m:r>
                  </m:oMath>
                </a14:m>
                <a:r>
                  <a:rPr lang="zh-CN" altLang="en-US" sz="2000" dirty="0" smtClean="0"/>
                  <a:t>不是单纯点，则可以找到点</a:t>
                </a:r>
                <a14:m>
                  <m:oMath xmlns:m="http://schemas.openxmlformats.org/officeDocument/2006/math">
                    <m:r>
                      <a:rPr lang="en-US" altLang="zh-CN" sz="2000" b="0" i="1" smtClean="0">
                        <a:latin typeface="Cambria Math" panose="02040503050406030204" pitchFamily="18" charset="0"/>
                      </a:rPr>
                      <m:t>𝑣𝑖</m:t>
                    </m:r>
                    <m:r>
                      <a:rPr lang="zh-CN" altLang="en-US" sz="2000" b="0" i="1" smtClean="0">
                        <a:latin typeface="Cambria Math" panose="02040503050406030204" pitchFamily="18" charset="0"/>
                      </a:rPr>
                      <m:t>和</m:t>
                    </m:r>
                    <m:r>
                      <a:rPr lang="en-US" altLang="zh-CN" sz="2000" b="0" i="1" smtClean="0">
                        <a:latin typeface="Cambria Math" panose="02040503050406030204" pitchFamily="18" charset="0"/>
                      </a:rPr>
                      <m:t>𝑣𝑗</m:t>
                    </m:r>
                    <m:r>
                      <a:rPr lang="zh-CN" altLang="en-US" sz="2000" b="0" i="1" smtClean="0">
                        <a:latin typeface="Cambria Math" panose="02040503050406030204" pitchFamily="18" charset="0"/>
                      </a:rPr>
                      <m:t>与</m:t>
                    </m:r>
                    <m:r>
                      <a:rPr lang="en-US" altLang="zh-CN" sz="2000" b="0" i="1" smtClean="0">
                        <a:latin typeface="Cambria Math" panose="02040503050406030204" pitchFamily="18" charset="0"/>
                      </a:rPr>
                      <m:t>𝑣</m:t>
                    </m:r>
                    <m:r>
                      <a:rPr lang="en-US" altLang="zh-CN" sz="2000" b="0" i="1" smtClean="0">
                        <a:latin typeface="Cambria Math" panose="02040503050406030204" pitchFamily="18" charset="0"/>
                      </a:rPr>
                      <m:t>1</m:t>
                    </m:r>
                    <m:r>
                      <a:rPr lang="zh-CN" altLang="en-US" sz="2000" i="1">
                        <a:latin typeface="Cambria Math" panose="02040503050406030204" pitchFamily="18" charset="0"/>
                      </a:rPr>
                      <m:t>相邻</m:t>
                    </m:r>
                  </m:oMath>
                </a14:m>
                <a:r>
                  <a:rPr lang="zh-CN" altLang="en-US" sz="2000" dirty="0" smtClean="0"/>
                  <a:t>，但</a:t>
                </a:r>
                <a14:m>
                  <m:oMath xmlns:m="http://schemas.openxmlformats.org/officeDocument/2006/math">
                    <m:r>
                      <m:rPr>
                        <m:sty m:val="p"/>
                      </m:rPr>
                      <a:rPr lang="en-US" altLang="zh-CN" sz="2000" b="0" i="0" smtClean="0">
                        <a:latin typeface="Cambria Math" panose="02040503050406030204" pitchFamily="18" charset="0"/>
                      </a:rPr>
                      <m:t>v</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𝑣𝑗</m:t>
                    </m:r>
                  </m:oMath>
                </a14:m>
                <a:r>
                  <a:rPr lang="zh-CN" altLang="en-US" sz="2000" dirty="0" smtClean="0"/>
                  <a:t>之间没有边。</a:t>
                </a:r>
                <a:endParaRPr lang="en-US" altLang="zh-CN" sz="2000" dirty="0" smtClean="0"/>
              </a:p>
              <a:p>
                <a:endParaRPr lang="en-US" altLang="zh-CN" sz="2000" dirty="0"/>
              </a:p>
              <a:p>
                <a:endParaRPr lang="en-US" altLang="zh-CN" sz="2000" dirty="0" smtClean="0"/>
              </a:p>
              <a:p>
                <a:r>
                  <a:rPr lang="zh-CN" altLang="en-US" sz="2000" dirty="0" smtClean="0"/>
                  <a:t>有</a:t>
                </a:r>
                <a:endParaRPr lang="en-US" altLang="zh-CN" sz="2000" dirty="0" smtClean="0"/>
              </a:p>
              <a:p>
                <a:endParaRPr lang="en-US" altLang="zh-CN" sz="2000" dirty="0"/>
              </a:p>
              <a:p>
                <a:r>
                  <a:rPr lang="zh-CN" altLang="en-US" sz="2000" dirty="0" smtClean="0"/>
                  <a:t>但是</a:t>
                </a:r>
                <a14:m>
                  <m:oMath xmlns:m="http://schemas.openxmlformats.org/officeDocument/2006/math">
                    <m:r>
                      <a:rPr lang="en-US" altLang="zh-CN" sz="2000" b="0" i="1" smtClean="0">
                        <a:latin typeface="Cambria Math" panose="02040503050406030204" pitchFamily="18" charset="0"/>
                      </a:rPr>
                      <m:t>𝑣𝑗</m:t>
                    </m:r>
                  </m:oMath>
                </a14:m>
                <a:r>
                  <a:rPr lang="zh-CN" altLang="en-US" sz="2000" dirty="0" smtClean="0"/>
                  <a:t>在</a:t>
                </a:r>
                <a14:m>
                  <m:oMath xmlns:m="http://schemas.openxmlformats.org/officeDocument/2006/math">
                    <m:r>
                      <a:rPr lang="en-US" altLang="zh-CN" sz="2000" b="0" i="1" dirty="0" smtClean="0">
                        <a:latin typeface="Cambria Math" panose="02040503050406030204" pitchFamily="18" charset="0"/>
                      </a:rPr>
                      <m:t>𝑣𝑖</m:t>
                    </m:r>
                  </m:oMath>
                </a14:m>
                <a:r>
                  <a:rPr lang="zh-CN" altLang="en-US" sz="2000" dirty="0" smtClean="0"/>
                  <a:t>之前标号，说明存在一个大于</a:t>
                </a:r>
                <a:r>
                  <a:rPr lang="en-US" altLang="zh-CN" sz="2000" dirty="0" smtClean="0"/>
                  <a:t>j</a:t>
                </a:r>
                <a:r>
                  <a:rPr lang="zh-CN" altLang="en-US" sz="2000" dirty="0" smtClean="0"/>
                  <a:t>的</a:t>
                </a:r>
                <a:r>
                  <a:rPr lang="en-US" altLang="zh-CN" sz="2000" dirty="0" smtClean="0"/>
                  <a:t>k</a:t>
                </a:r>
                <a:endParaRPr lang="en-US" altLang="zh-CN" sz="20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402989" y="1442434"/>
                <a:ext cx="9045347" cy="3834416"/>
              </a:xfrm>
              <a:blipFill rotWithShape="true">
                <a:blip r:embed="rId1"/>
                <a:stretch>
                  <a:fillRect l="-2" t="-9" r="6" b="-15501"/>
                </a:stretch>
              </a:blipFill>
            </p:spPr>
            <p:txBody>
              <a:bodyPr/>
              <a:lstStyle/>
              <a:p>
                <a:r>
                  <a:rPr lang="zh-CN" altLang="en-US">
                    <a:noFill/>
                  </a:rPr>
                  <a:t> </a:t>
                </a:r>
              </a:p>
            </p:txBody>
          </p:sp>
        </mc:Fallback>
      </mc:AlternateContent>
      <p:pic>
        <p:nvPicPr>
          <p:cNvPr id="4" name="图片 3"/>
          <p:cNvPicPr>
            <a:picLocks noChangeAspect="true"/>
          </p:cNvPicPr>
          <p:nvPr/>
        </p:nvPicPr>
        <p:blipFill>
          <a:blip r:embed="rId2">
            <a:clrChange>
              <a:clrFrom>
                <a:srgbClr val="FFFFFF"/>
              </a:clrFrom>
              <a:clrTo>
                <a:srgbClr val="FFFFFF">
                  <a:alpha val="0"/>
                </a:srgbClr>
              </a:clrTo>
            </a:clrChange>
          </a:blip>
          <a:stretch>
            <a:fillRect/>
          </a:stretch>
        </p:blipFill>
        <p:spPr>
          <a:xfrm>
            <a:off x="4790206" y="3581400"/>
            <a:ext cx="4249019" cy="1307390"/>
          </a:xfrm>
          <a:prstGeom prst="rect">
            <a:avLst/>
          </a:prstGeom>
        </p:spPr>
      </p:pic>
      <p:pic>
        <p:nvPicPr>
          <p:cNvPr id="6" name="图片 5"/>
          <p:cNvPicPr>
            <a:picLocks noChangeAspect="true"/>
          </p:cNvPicPr>
          <p:nvPr/>
        </p:nvPicPr>
        <p:blipFill>
          <a:blip r:embed="rId3">
            <a:clrChange>
              <a:clrFrom>
                <a:srgbClr val="FFFFFF"/>
              </a:clrFrom>
              <a:clrTo>
                <a:srgbClr val="FFFFFF">
                  <a:alpha val="0"/>
                </a:srgbClr>
              </a:clrTo>
            </a:clrChange>
          </a:blip>
          <a:stretch>
            <a:fillRect/>
          </a:stretch>
        </p:blipFill>
        <p:spPr>
          <a:xfrm>
            <a:off x="5779006" y="4647079"/>
            <a:ext cx="2299029" cy="734545"/>
          </a:xfrm>
          <a:prstGeom prst="rect">
            <a:avLst/>
          </a:prstGeom>
        </p:spPr>
      </p:pic>
      <p:pic>
        <p:nvPicPr>
          <p:cNvPr id="8" name="图片 7"/>
          <p:cNvPicPr>
            <a:picLocks noChangeAspect="true"/>
          </p:cNvPicPr>
          <p:nvPr/>
        </p:nvPicPr>
        <p:blipFill>
          <a:blip r:embed="rId4">
            <a:clrChange>
              <a:clrFrom>
                <a:srgbClr val="FFFFFF"/>
              </a:clrFrom>
              <a:clrTo>
                <a:srgbClr val="FFFFFF">
                  <a:alpha val="0"/>
                </a:srgbClr>
              </a:clrTo>
            </a:clrChange>
          </a:blip>
          <a:stretch>
            <a:fillRect/>
          </a:stretch>
        </p:blipFill>
        <p:spPr>
          <a:xfrm>
            <a:off x="5534026" y="5954469"/>
            <a:ext cx="2790824" cy="8279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en-US" altLang="zh-CN" sz="4000" dirty="0" smtClean="0"/>
              <a:t>Lex-</a:t>
            </a:r>
            <a:r>
              <a:rPr lang="en-US" altLang="zh-CN" sz="4000" dirty="0" err="1" smtClean="0"/>
              <a:t>Bfs</a:t>
            </a:r>
            <a:r>
              <a:rPr lang="zh-CN" altLang="en-US" sz="4000" dirty="0" smtClean="0"/>
              <a:t>算法</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402989" y="1442434"/>
                <a:ext cx="9045347" cy="5415566"/>
              </a:xfrm>
            </p:spPr>
            <p:txBody>
              <a:bodyPr>
                <a:noAutofit/>
              </a:bodyPr>
              <a:lstStyle/>
              <a:p>
                <a:r>
                  <a:rPr lang="zh-CN" altLang="en-US" sz="2000" dirty="0" smtClean="0"/>
                  <a:t>于是这张图就变为这样，注意</a:t>
                </a:r>
                <a14:m>
                  <m:oMath xmlns:m="http://schemas.openxmlformats.org/officeDocument/2006/math">
                    <m:r>
                      <a:rPr lang="en-US" altLang="zh-CN" sz="2000" b="0" i="1" smtClean="0">
                        <a:latin typeface="Cambria Math" panose="02040503050406030204" pitchFamily="18" charset="0"/>
                      </a:rPr>
                      <m:t>𝑣𝑘</m:t>
                    </m:r>
                  </m:oMath>
                </a14:m>
                <a:r>
                  <a:rPr lang="zh-CN" altLang="en-US" sz="2000" dirty="0" smtClean="0"/>
                  <a:t>和</a:t>
                </a:r>
                <a14:m>
                  <m:oMath xmlns:m="http://schemas.openxmlformats.org/officeDocument/2006/math">
                    <m:r>
                      <a:rPr lang="en-US" altLang="zh-CN" sz="2000" b="0" i="1" dirty="0" smtClean="0">
                        <a:latin typeface="Cambria Math" panose="02040503050406030204" pitchFamily="18" charset="0"/>
                      </a:rPr>
                      <m:t>𝑣𝑗</m:t>
                    </m:r>
                  </m:oMath>
                </a14:m>
                <a:r>
                  <a:rPr lang="zh-CN" altLang="en-US" sz="2000" dirty="0" smtClean="0"/>
                  <a:t>之间没有边，否则就不是弦图了。</a:t>
                </a:r>
                <a:endParaRPr lang="en-US" altLang="zh-CN" sz="2000" dirty="0" smtClean="0"/>
              </a:p>
              <a:p>
                <a:endParaRPr lang="en-US" altLang="zh-CN" sz="2000" dirty="0"/>
              </a:p>
              <a:p>
                <a:endParaRPr lang="en-US" altLang="zh-CN" sz="2000" dirty="0" smtClean="0"/>
              </a:p>
              <a:p>
                <a:endParaRPr lang="en-US" altLang="zh-CN" sz="2000" dirty="0"/>
              </a:p>
              <a:p>
                <a:r>
                  <a:rPr lang="zh-CN" altLang="en-US" sz="2000" dirty="0" smtClean="0"/>
                  <a:t>此时，我们又发现</a:t>
                </a:r>
                <a14:m>
                  <m:oMath xmlns:m="http://schemas.openxmlformats.org/officeDocument/2006/math">
                    <m:r>
                      <a:rPr lang="en-US" altLang="zh-CN" sz="2000" b="0" i="1" smtClean="0">
                        <a:latin typeface="Cambria Math" panose="02040503050406030204" pitchFamily="18" charset="0"/>
                      </a:rPr>
                      <m:t>𝑣𝑖</m:t>
                    </m:r>
                    <m:r>
                      <a:rPr lang="zh-CN" altLang="en-US" sz="2000" b="0" i="1" smtClean="0">
                        <a:latin typeface="Cambria Math" panose="02040503050406030204" pitchFamily="18" charset="0"/>
                      </a:rPr>
                      <m:t>在</m:t>
                    </m:r>
                    <m:r>
                      <a:rPr lang="en-US" altLang="zh-CN" sz="2000" b="0" i="1" smtClean="0">
                        <a:latin typeface="Cambria Math" panose="02040503050406030204" pitchFamily="18" charset="0"/>
                      </a:rPr>
                      <m:t>𝑣𝑗</m:t>
                    </m:r>
                    <m:r>
                      <a:rPr lang="zh-CN" altLang="en-US" sz="2000" i="1">
                        <a:latin typeface="Cambria Math" panose="02040503050406030204" pitchFamily="18" charset="0"/>
                      </a:rPr>
                      <m:t>之后</m:t>
                    </m:r>
                    <m:r>
                      <a:rPr lang="zh-CN" altLang="en-US" sz="2000" b="0" i="1" smtClean="0">
                        <a:latin typeface="Cambria Math" panose="02040503050406030204" pitchFamily="18" charset="0"/>
                      </a:rPr>
                      <m:t>，而</m:t>
                    </m:r>
                    <m:r>
                      <a:rPr lang="en-US" altLang="zh-CN" sz="2000" b="0" i="1" smtClean="0">
                        <a:latin typeface="Cambria Math" panose="02040503050406030204" pitchFamily="18" charset="0"/>
                      </a:rPr>
                      <m:t>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𝑣𝑖</m:t>
                        </m:r>
                      </m:e>
                    </m:d>
                    <m:r>
                      <a:rPr lang="zh-CN" altLang="en-US" sz="2000" b="0" i="1" smtClean="0">
                        <a:latin typeface="Cambria Math" panose="02040503050406030204" pitchFamily="18" charset="0"/>
                      </a:rPr>
                      <m:t>有</m:t>
                    </m:r>
                  </m:oMath>
                </a14:m>
                <a:r>
                  <a:rPr lang="en-US" altLang="zh-CN" sz="2000" dirty="0" smtClean="0"/>
                  <a:t>k</a:t>
                </a:r>
                <a:r>
                  <a:rPr lang="zh-CN" altLang="en-US" sz="2000" dirty="0" smtClean="0"/>
                  <a:t>，而</a:t>
                </a:r>
                <a14:m>
                  <m:oMath xmlns:m="http://schemas.openxmlformats.org/officeDocument/2006/math">
                    <m:r>
                      <a:rPr lang="en-US" altLang="zh-CN" sz="2000" b="0" i="1" smtClean="0">
                        <a:latin typeface="Cambria Math" panose="02040503050406030204" pitchFamily="18" charset="0"/>
                      </a:rPr>
                      <m:t>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𝑣𝑗</m:t>
                        </m:r>
                      </m:e>
                    </m:d>
                    <m:r>
                      <a:rPr lang="zh-CN" altLang="en-US" sz="2000" i="1">
                        <a:latin typeface="Cambria Math" panose="02040503050406030204" pitchFamily="18" charset="0"/>
                      </a:rPr>
                      <m:t>没有</m:t>
                    </m:r>
                    <m:r>
                      <a:rPr lang="zh-CN" altLang="en-US" sz="2000" b="0" i="1" smtClean="0">
                        <a:latin typeface="Cambria Math" panose="02040503050406030204" pitchFamily="18" charset="0"/>
                      </a:rPr>
                      <m:t>，</m:t>
                    </m:r>
                  </m:oMath>
                </a14:m>
                <a:r>
                  <a:rPr lang="zh-CN" altLang="en-US" sz="2000" dirty="0" smtClean="0"/>
                  <a:t>所以一定存在一个</a:t>
                </a:r>
                <a:r>
                  <a:rPr lang="en-US" altLang="zh-CN" sz="2000" dirty="0" smtClean="0"/>
                  <a:t>n</a:t>
                </a:r>
                <a:r>
                  <a:rPr lang="zh-CN" altLang="en-US" sz="2000" dirty="0" smtClean="0"/>
                  <a:t>大于</a:t>
                </a:r>
                <a:r>
                  <a:rPr lang="en-US" altLang="zh-CN" sz="2000" dirty="0" smtClean="0"/>
                  <a:t>k</a:t>
                </a:r>
                <a:r>
                  <a:rPr lang="zh-CN" altLang="en-US" sz="2000" dirty="0" smtClean="0"/>
                  <a:t>，</a:t>
                </a:r>
                <a14:m>
                  <m:oMath xmlns:m="http://schemas.openxmlformats.org/officeDocument/2006/math">
                    <m:r>
                      <a:rPr lang="en-US" altLang="zh-CN" sz="2000" b="0" i="1" smtClean="0">
                        <a:latin typeface="Cambria Math" panose="02040503050406030204" pitchFamily="18" charset="0"/>
                      </a:rPr>
                      <m:t>𝑣𝑛</m:t>
                    </m:r>
                  </m:oMath>
                </a14:m>
                <a:r>
                  <a:rPr lang="zh-CN" altLang="en-US" sz="2000" dirty="0" smtClean="0"/>
                  <a:t>与</a:t>
                </a:r>
                <a14:m>
                  <m:oMath xmlns:m="http://schemas.openxmlformats.org/officeDocument/2006/math">
                    <m:r>
                      <a:rPr lang="en-US" altLang="zh-CN" sz="2000" b="0" i="1" dirty="0" smtClean="0">
                        <a:latin typeface="Cambria Math" panose="02040503050406030204" pitchFamily="18" charset="0"/>
                      </a:rPr>
                      <m:t>𝑣𝑗</m:t>
                    </m:r>
                    <m:r>
                      <a:rPr lang="zh-CN" altLang="en-US" sz="2000" b="0" i="1" dirty="0" smtClean="0">
                        <a:latin typeface="Cambria Math" panose="02040503050406030204" pitchFamily="18" charset="0"/>
                      </a:rPr>
                      <m:t>有边，与</m:t>
                    </m:r>
                    <m:r>
                      <a:rPr lang="en-US" altLang="zh-CN" sz="2000" b="0" i="1" dirty="0" smtClean="0">
                        <a:latin typeface="Cambria Math" panose="02040503050406030204" pitchFamily="18" charset="0"/>
                      </a:rPr>
                      <m:t>𝑣𝑘</m:t>
                    </m:r>
                  </m:oMath>
                </a14:m>
                <a:r>
                  <a:rPr lang="zh-CN" altLang="en-US" sz="2000" dirty="0" smtClean="0"/>
                  <a:t>没有边。这又回到了上一步，所以这个条件会一只出现</a:t>
                </a:r>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r>
                  <a:rPr lang="zh-CN" altLang="en-US" sz="2000" dirty="0" smtClean="0"/>
                  <a:t>而我们只有</a:t>
                </a:r>
                <a:r>
                  <a:rPr lang="en-US" altLang="zh-CN" sz="2000" dirty="0" smtClean="0"/>
                  <a:t>n</a:t>
                </a:r>
                <a:r>
                  <a:rPr lang="zh-CN" altLang="en-US" sz="2000" dirty="0" smtClean="0"/>
                  <a:t>个点，所以最终会找不到一个这样的点</a:t>
                </a:r>
                <a14:m>
                  <m:oMath xmlns:m="http://schemas.openxmlformats.org/officeDocument/2006/math">
                    <m:r>
                      <a:rPr lang="en-US" altLang="zh-CN" sz="2000" b="0" i="1" smtClean="0">
                        <a:latin typeface="Cambria Math" panose="02040503050406030204" pitchFamily="18" charset="0"/>
                      </a:rPr>
                      <m:t>𝑣</m:t>
                    </m:r>
                  </m:oMath>
                </a14:m>
                <a:r>
                  <a:rPr lang="zh-CN" altLang="en-US" sz="2000" dirty="0" smtClean="0"/>
                  <a:t>，所以这样的序列与算法矛盾。即</a:t>
                </a:r>
                <a14:m>
                  <m:oMath xmlns:m="http://schemas.openxmlformats.org/officeDocument/2006/math">
                    <m:r>
                      <a:rPr lang="en-US" altLang="zh-CN" sz="2000" b="0" i="1" smtClean="0">
                        <a:latin typeface="Cambria Math" panose="02040503050406030204" pitchFamily="18" charset="0"/>
                      </a:rPr>
                      <m:t>𝑣</m:t>
                    </m:r>
                    <m:r>
                      <a:rPr lang="en-US" altLang="zh-CN" sz="2000" b="0" i="1" smtClean="0">
                        <a:latin typeface="Cambria Math" panose="02040503050406030204" pitchFamily="18" charset="0"/>
                      </a:rPr>
                      <m:t>1</m:t>
                    </m:r>
                  </m:oMath>
                </a14:m>
                <a:r>
                  <a:rPr lang="zh-CN" altLang="en-US" sz="2000" dirty="0" smtClean="0"/>
                  <a:t>一定是单纯点。</a:t>
                </a:r>
                <a:endParaRPr lang="en-US" altLang="zh-CN" sz="2000" dirty="0" smtClean="0"/>
              </a:p>
              <a:p>
                <a:pPr marL="0" indent="0">
                  <a:buNone/>
                </a:pPr>
                <a:endParaRPr lang="en-US" altLang="zh-CN" sz="20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402989" y="1442434"/>
                <a:ext cx="9045347" cy="5415566"/>
              </a:xfrm>
              <a:blipFill rotWithShape="true">
                <a:blip r:embed="rId1"/>
                <a:stretch>
                  <a:fillRect l="-2" t="-6" r="6" b="-3541"/>
                </a:stretch>
              </a:blipFill>
            </p:spPr>
            <p:txBody>
              <a:bodyPr/>
              <a:lstStyle/>
              <a:p>
                <a:r>
                  <a:rPr lang="zh-CN" altLang="en-US">
                    <a:noFill/>
                  </a:rPr>
                  <a:t> </a:t>
                </a:r>
              </a:p>
            </p:txBody>
          </p:sp>
        </mc:Fallback>
      </mc:AlternateContent>
      <p:pic>
        <p:nvPicPr>
          <p:cNvPr id="5" name="图片 4"/>
          <p:cNvPicPr>
            <a:picLocks noChangeAspect="true"/>
          </p:cNvPicPr>
          <p:nvPr/>
        </p:nvPicPr>
        <p:blipFill>
          <a:blip r:embed="rId2">
            <a:clrChange>
              <a:clrFrom>
                <a:srgbClr val="FFFFFF"/>
              </a:clrFrom>
              <a:clrTo>
                <a:srgbClr val="FFFFFF">
                  <a:alpha val="0"/>
                </a:srgbClr>
              </a:clrTo>
            </a:clrChange>
          </a:blip>
          <a:stretch>
            <a:fillRect/>
          </a:stretch>
        </p:blipFill>
        <p:spPr>
          <a:xfrm>
            <a:off x="4490168" y="1730867"/>
            <a:ext cx="4352925" cy="1628775"/>
          </a:xfrm>
          <a:prstGeom prst="rect">
            <a:avLst/>
          </a:prstGeom>
        </p:spPr>
      </p:pic>
      <p:pic>
        <p:nvPicPr>
          <p:cNvPr id="7" name="图片 6"/>
          <p:cNvPicPr>
            <a:picLocks noChangeAspect="true"/>
          </p:cNvPicPr>
          <p:nvPr/>
        </p:nvPicPr>
        <p:blipFill>
          <a:blip r:embed="rId3">
            <a:clrChange>
              <a:clrFrom>
                <a:srgbClr val="FFFFFF"/>
              </a:clrFrom>
              <a:clrTo>
                <a:srgbClr val="FFFFFF">
                  <a:alpha val="0"/>
                </a:srgbClr>
              </a:clrTo>
            </a:clrChange>
          </a:blip>
          <a:stretch>
            <a:fillRect/>
          </a:stretch>
        </p:blipFill>
        <p:spPr>
          <a:xfrm>
            <a:off x="4105275" y="4038438"/>
            <a:ext cx="5776912" cy="1657511"/>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en-US" altLang="zh-CN" sz="4000" dirty="0" smtClean="0"/>
              <a:t>MCS</a:t>
            </a:r>
            <a:r>
              <a:rPr lang="zh-CN" altLang="en-US" sz="4000" dirty="0" smtClean="0"/>
              <a:t>算法</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402989" y="3149900"/>
                <a:ext cx="9045347" cy="2946100"/>
              </a:xfrm>
            </p:spPr>
            <p:txBody>
              <a:bodyPr>
                <a:noAutofit/>
              </a:bodyPr>
              <a:lstStyle/>
              <a:p>
                <a:r>
                  <a:rPr lang="en-US" altLang="zh-CN" sz="2000" dirty="0" smtClean="0"/>
                  <a:t>MCS</a:t>
                </a:r>
                <a:r>
                  <a:rPr lang="zh-CN" altLang="en-US" sz="2000" dirty="0" smtClean="0"/>
                  <a:t>算法是每次找到一个</a:t>
                </a:r>
                <a14:m>
                  <m:oMath xmlns:m="http://schemas.openxmlformats.org/officeDocument/2006/math">
                    <m:r>
                      <a:rPr lang="zh-CN" altLang="en-US" sz="2000" i="1" dirty="0">
                        <a:latin typeface="Cambria Math" panose="02040503050406030204" pitchFamily="18" charset="0"/>
                      </a:rPr>
                      <m:t>拥有</m:t>
                    </m:r>
                    <m:r>
                      <a:rPr lang="zh-CN" altLang="en-US" sz="2000" i="1" dirty="0" smtClean="0">
                        <a:latin typeface="Cambria Math" panose="02040503050406030204" pitchFamily="18" charset="0"/>
                      </a:rPr>
                      <m:t>最多</m:t>
                    </m:r>
                    <m:r>
                      <a:rPr lang="zh-CN" altLang="en-US" sz="2000" b="0" i="1" dirty="0" smtClean="0">
                        <a:latin typeface="Cambria Math" panose="02040503050406030204" pitchFamily="18" charset="0"/>
                      </a:rPr>
                      <m:t>的</m:t>
                    </m:r>
                    <m:r>
                      <a:rPr lang="zh-CN" altLang="en-US" sz="2000" i="1">
                        <a:latin typeface="Cambria Math" panose="02040503050406030204" pitchFamily="18" charset="0"/>
                      </a:rPr>
                      <m:t>相邻且</m:t>
                    </m:r>
                  </m:oMath>
                </a14:m>
                <a:r>
                  <a:rPr lang="zh-CN" altLang="en-US" sz="2000" dirty="0"/>
                  <a:t>已经加入序列的</a:t>
                </a:r>
                <a:r>
                  <a:rPr lang="zh-CN" altLang="en-US" sz="2000" dirty="0" smtClean="0"/>
                  <a:t>点的点</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sub>
                    </m:sSub>
                  </m:oMath>
                </a14:m>
                <a:r>
                  <a:rPr lang="zh-CN" altLang="en-US" sz="2000" dirty="0" smtClean="0"/>
                  <a:t>，将其加入序列。</a:t>
                </a:r>
                <a:endParaRPr lang="en-US" altLang="zh-CN" sz="2000" dirty="0" smtClean="0"/>
              </a:p>
              <a:p>
                <a:r>
                  <a:rPr lang="zh-CN" altLang="en-US" sz="2000" dirty="0" smtClean="0"/>
                  <a:t>可以使用优先队列实现，十分方便</a:t>
                </a:r>
                <a14:m>
                  <m:oMath xmlns:m="http://schemas.openxmlformats.org/officeDocument/2006/math">
                    <m:r>
                      <a:rPr lang="zh-CN" altLang="en-US" sz="2000" b="0" i="1" smtClean="0">
                        <a:latin typeface="Cambria Math" panose="02040503050406030204" pitchFamily="18" charset="0"/>
                      </a:rPr>
                      <m:t>。</m:t>
                    </m:r>
                    <m:r>
                      <a:rPr lang="en-US" altLang="zh-CN" sz="2000" b="0" i="1" smtClean="0">
                        <a:latin typeface="Cambria Math" panose="02040503050406030204" pitchFamily="18" charset="0"/>
                      </a:rPr>
                      <m:t>𝑂</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𝑚𝑙𝑜𝑔𝑛</m:t>
                        </m:r>
                      </m:e>
                    </m:d>
                    <m:r>
                      <a:rPr lang="zh-CN" altLang="en-US" sz="2000" b="0" i="1" smtClean="0">
                        <a:latin typeface="Cambria Math" panose="02040503050406030204" pitchFamily="18" charset="0"/>
                      </a:rPr>
                      <m:t>。</m:t>
                    </m:r>
                  </m:oMath>
                </a14:m>
                <a:endParaRPr lang="en-US" altLang="zh-CN" sz="2000" b="0" dirty="0" smtClean="0"/>
              </a:p>
              <a:p>
                <a:r>
                  <a:rPr lang="zh-CN" altLang="en-US" sz="2000" dirty="0" smtClean="0"/>
                  <a:t>也可以使用类似</a:t>
                </a:r>
                <a:r>
                  <a:rPr lang="en-US" altLang="zh-CN" sz="2000" dirty="0" smtClean="0"/>
                  <a:t>Lex-</a:t>
                </a:r>
                <a:r>
                  <a:rPr lang="en-US" altLang="zh-CN" sz="2000" dirty="0" err="1" smtClean="0"/>
                  <a:t>Bfs</a:t>
                </a:r>
                <a:r>
                  <a:rPr lang="zh-CN" altLang="en-US" sz="2000" dirty="0" smtClean="0"/>
                  <a:t>的链表实现。</a:t>
                </a:r>
                <a14:m>
                  <m:oMath xmlns:m="http://schemas.openxmlformats.org/officeDocument/2006/math">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oMath>
                </a14:m>
                <a:r>
                  <a:rPr lang="zh-CN" altLang="en-US" sz="2000" dirty="0" smtClean="0"/>
                  <a:t>。</a:t>
                </a:r>
                <a:endParaRPr lang="en-US" altLang="zh-CN" sz="20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402989" y="3149900"/>
                <a:ext cx="9045347" cy="2946100"/>
              </a:xfrm>
              <a:blipFill rotWithShape="true">
                <a:blip r:embed="rId1"/>
                <a:stretch>
                  <a:fillRect l="-2" t="-10" r="6"/>
                </a:stretch>
              </a:blipFill>
            </p:spPr>
            <p:txBody>
              <a:bodyPr/>
              <a:lstStyle/>
              <a:p>
                <a:r>
                  <a:rPr lang="zh-CN" altLang="en-US">
                    <a:noFill/>
                  </a:rPr>
                  <a:t> </a:t>
                </a:r>
              </a:p>
            </p:txBody>
          </p:sp>
        </mc:Fallback>
      </mc:AlternateContent>
      <p:pic>
        <p:nvPicPr>
          <p:cNvPr id="4" name="图片 3"/>
          <p:cNvPicPr>
            <a:picLocks noChangeAspect="true"/>
          </p:cNvPicPr>
          <p:nvPr/>
        </p:nvPicPr>
        <p:blipFill rotWithShape="true">
          <a:blip r:embed="rId2">
            <a:clrChange>
              <a:clrFrom>
                <a:srgbClr val="FEFEFE"/>
              </a:clrFrom>
              <a:clrTo>
                <a:srgbClr val="FEFEFE">
                  <a:alpha val="0"/>
                </a:srgbClr>
              </a:clrTo>
            </a:clrChange>
          </a:blip>
          <a:srcRect t="40661"/>
          <a:stretch>
            <a:fillRect/>
          </a:stretch>
        </p:blipFill>
        <p:spPr>
          <a:xfrm>
            <a:off x="1951756" y="1584283"/>
            <a:ext cx="9429750" cy="156561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zh-CN" altLang="en-US" sz="4000" dirty="0" smtClean="0"/>
              <a:t>如何判断图是否为弦图</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402989" y="1442434"/>
                <a:ext cx="9045347" cy="3834416"/>
              </a:xfrm>
            </p:spPr>
            <p:txBody>
              <a:bodyPr>
                <a:noAutofit/>
              </a:bodyPr>
              <a:lstStyle/>
              <a:p>
                <a:r>
                  <a:rPr lang="zh-CN" altLang="en-US" sz="2000" dirty="0" smtClean="0"/>
                  <a:t>是弦图</a:t>
                </a:r>
                <a:r>
                  <a:rPr lang="en-US" altLang="zh-CN" sz="2000" dirty="0" smtClean="0"/>
                  <a:t>=</a:t>
                </a:r>
                <a:r>
                  <a:rPr lang="zh-CN" altLang="en-US" sz="2000" dirty="0" smtClean="0"/>
                  <a:t>有完美消除序列</a:t>
                </a:r>
                <a:r>
                  <a:rPr lang="en-US" altLang="zh-CN" sz="2000" dirty="0" smtClean="0"/>
                  <a:t>=&gt;</a:t>
                </a:r>
                <a:r>
                  <a:rPr lang="zh-CN" altLang="en-US" sz="2000" dirty="0" smtClean="0"/>
                  <a:t>能使用</a:t>
                </a:r>
                <a:r>
                  <a:rPr lang="en-US" altLang="zh-CN" sz="2000" dirty="0" smtClean="0"/>
                  <a:t>Lex-</a:t>
                </a:r>
                <a:r>
                  <a:rPr lang="en-US" altLang="zh-CN" sz="2000" dirty="0" err="1" smtClean="0"/>
                  <a:t>Bfs</a:t>
                </a:r>
                <a:r>
                  <a:rPr lang="zh-CN" altLang="en-US" sz="2000" dirty="0" smtClean="0"/>
                  <a:t>算法找到一个完美消除序列</a:t>
                </a:r>
                <a:endParaRPr lang="en-US" altLang="zh-CN" sz="2000" dirty="0" smtClean="0"/>
              </a:p>
              <a:p>
                <a:r>
                  <a:rPr lang="zh-CN" altLang="en-US" sz="2000" dirty="0"/>
                  <a:t>不</a:t>
                </a:r>
                <a:r>
                  <a:rPr lang="zh-CN" altLang="en-US" sz="2000" dirty="0" smtClean="0"/>
                  <a:t>能</a:t>
                </a:r>
                <a:r>
                  <a:rPr lang="zh-CN" altLang="en-US" sz="2000" dirty="0"/>
                  <a:t>使用</a:t>
                </a:r>
                <a:r>
                  <a:rPr lang="en-US" altLang="zh-CN" sz="2000" dirty="0"/>
                  <a:t>Lex-</a:t>
                </a:r>
                <a:r>
                  <a:rPr lang="en-US" altLang="zh-CN" sz="2000" dirty="0" err="1"/>
                  <a:t>Bfs</a:t>
                </a:r>
                <a:r>
                  <a:rPr lang="zh-CN" altLang="en-US" sz="2000" dirty="0"/>
                  <a:t>算法找到一个完美消除</a:t>
                </a:r>
                <a:r>
                  <a:rPr lang="zh-CN" altLang="en-US" sz="2000" dirty="0" smtClean="0"/>
                  <a:t>序列</a:t>
                </a:r>
                <a:r>
                  <a:rPr lang="en-US" altLang="zh-CN" sz="2000" dirty="0" smtClean="0"/>
                  <a:t>=&gt;</a:t>
                </a:r>
                <a:r>
                  <a:rPr lang="zh-CN" altLang="en-US" sz="2000" dirty="0" smtClean="0"/>
                  <a:t>不存在完美消除序列</a:t>
                </a:r>
                <a:r>
                  <a:rPr lang="en-US" altLang="zh-CN" sz="2000" dirty="0" smtClean="0"/>
                  <a:t>=</a:t>
                </a:r>
                <a:r>
                  <a:rPr lang="zh-CN" altLang="en-US" sz="2000" dirty="0" smtClean="0"/>
                  <a:t>不是弦图。</a:t>
                </a:r>
                <a:endParaRPr lang="en-US" altLang="zh-CN" sz="2000" dirty="0" smtClean="0"/>
              </a:p>
              <a:p>
                <a:r>
                  <a:rPr lang="zh-CN" altLang="en-US" sz="2000" dirty="0" smtClean="0"/>
                  <a:t>所以只需判断找到的序列是否是完美消除序列。</a:t>
                </a:r>
                <a:endParaRPr lang="en-US" altLang="zh-CN" sz="2000" dirty="0" smtClean="0"/>
              </a:p>
              <a:p>
                <a:r>
                  <a:rPr lang="zh-CN" altLang="en-US" sz="2000" dirty="0" smtClean="0"/>
                  <a:t>对于完美消除序列</a:t>
                </a:r>
                <a14:m>
                  <m:oMath xmlns:m="http://schemas.openxmlformats.org/officeDocument/2006/math">
                    <m:r>
                      <a:rPr lang="en-US" altLang="zh-CN" sz="2000" dirty="0">
                        <a:latin typeface="Cambria Math" panose="02040503050406030204" pitchFamily="18" charset="0"/>
                      </a:rPr>
                      <m:t>{</m:t>
                    </m:r>
                    <m:sSub>
                      <m:sSubPr>
                        <m:ctrlPr>
                          <a:rPr lang="en-US" altLang="zh-CN" sz="2000" b="0" i="1" dirty="0" smtClean="0">
                            <a:latin typeface="Cambria Math" panose="02040503050406030204" pitchFamily="18" charset="0"/>
                          </a:rPr>
                        </m:ctrlPr>
                      </m:sSubPr>
                      <m:e>
                        <m:r>
                          <m:rPr>
                            <m:sty m:val="p"/>
                          </m:rPr>
                          <a:rPr lang="en-US" altLang="zh-CN" sz="2000" b="0" i="0" dirty="0" smtClean="0">
                            <a:latin typeface="Cambria Math" panose="02040503050406030204" pitchFamily="18" charset="0"/>
                          </a:rPr>
                          <m:t>v</m:t>
                        </m:r>
                      </m:e>
                      <m:sub>
                        <m:r>
                          <a:rPr lang="en-US" altLang="zh-CN" sz="2000" b="0" i="0" dirty="0" smtClean="0">
                            <a:latin typeface="Cambria Math" panose="02040503050406030204" pitchFamily="18" charset="0"/>
                          </a:rPr>
                          <m:t>1</m:t>
                        </m:r>
                      </m:sub>
                    </m:sSub>
                    <m:r>
                      <a:rPr lang="en-US" altLang="zh-CN" sz="2000" b="0" i="0" dirty="0" smtClean="0">
                        <a:latin typeface="Cambria Math" panose="02040503050406030204" pitchFamily="18" charset="0"/>
                      </a:rPr>
                      <m:t>,…</m:t>
                    </m:r>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𝑣</m:t>
                        </m:r>
                      </m:e>
                      <m:sub>
                        <m:r>
                          <a:rPr lang="en-US" altLang="zh-CN" sz="2000" b="0" i="1" dirty="0" smtClean="0">
                            <a:latin typeface="Cambria Math" panose="02040503050406030204" pitchFamily="18" charset="0"/>
                          </a:rPr>
                          <m:t>𝑛</m:t>
                        </m:r>
                      </m:sub>
                    </m:sSub>
                    <m:r>
                      <a:rPr lang="en-US" altLang="zh-CN" sz="2000" dirty="0">
                        <a:latin typeface="Cambria Math" panose="02040503050406030204" pitchFamily="18" charset="0"/>
                      </a:rPr>
                      <m:t>}</m:t>
                    </m:r>
                  </m:oMath>
                </a14:m>
                <a:r>
                  <a:rPr lang="zh-CN" altLang="en-US" sz="2000" dirty="0" smtClean="0"/>
                  <a:t>，对于每个点判断它之前且与他相邻的点是否是团。</a:t>
                </a:r>
                <a:endParaRPr lang="en-US" altLang="zh-CN" sz="2000" dirty="0" smtClean="0"/>
              </a:p>
              <a:p>
                <a:r>
                  <a:rPr lang="zh-CN" altLang="en-US" sz="2000" dirty="0" smtClean="0"/>
                  <a:t>可以利用已知的信息，只需判断它之前的第一个与它相邻的点是否与别的点都有边即可。</a:t>
                </a:r>
                <a:endParaRPr lang="en-US" altLang="zh-CN" sz="2000" dirty="0" smtClean="0"/>
              </a:p>
              <a:p>
                <a:r>
                  <a:rPr lang="zh-CN" altLang="en-US" sz="2000" dirty="0"/>
                  <a:t>复杂</a:t>
                </a:r>
                <a:r>
                  <a:rPr lang="zh-CN" altLang="en-US" sz="2000" dirty="0" smtClean="0"/>
                  <a:t>度</a:t>
                </a:r>
                <a14:m>
                  <m:oMath xmlns:m="http://schemas.openxmlformats.org/officeDocument/2006/math">
                    <m:r>
                      <a:rPr lang="en-US" altLang="zh-CN" sz="2000" b="0" i="1" smtClean="0">
                        <a:latin typeface="Cambria Math" panose="02040503050406030204" pitchFamily="18" charset="0"/>
                      </a:rPr>
                      <m:t>𝑂</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e>
                    </m:d>
                    <m:r>
                      <a:rPr lang="zh-CN" altLang="en-US" sz="2000" b="0" i="1" smtClean="0">
                        <a:latin typeface="Cambria Math" panose="02040503050406030204" pitchFamily="18" charset="0"/>
                      </a:rPr>
                      <m:t>。</m:t>
                    </m:r>
                  </m:oMath>
                </a14:m>
                <a:endParaRPr lang="en-US" altLang="zh-CN" sz="2000" dirty="0"/>
              </a:p>
              <a:p>
                <a:endParaRPr lang="en-US" altLang="zh-CN" sz="20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402989" y="1442434"/>
                <a:ext cx="9045347" cy="3834416"/>
              </a:xfrm>
              <a:blipFill rotWithShape="true">
                <a:blip r:embed="rId1"/>
                <a:stretch>
                  <a:fillRect l="-2" t="-142" r="6" b="-54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en-US" altLang="zh-CN" sz="4000" dirty="0" smtClean="0"/>
              <a:t>MCS</a:t>
            </a:r>
            <a:r>
              <a:rPr lang="zh-CN" altLang="en-US" sz="4000" dirty="0" smtClean="0"/>
              <a:t>算法</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402989" y="3149900"/>
                <a:ext cx="9045347" cy="2946100"/>
              </a:xfrm>
            </p:spPr>
            <p:txBody>
              <a:bodyPr>
                <a:noAutofit/>
              </a:bodyPr>
              <a:lstStyle/>
              <a:p>
                <a:r>
                  <a:rPr lang="zh-CN" altLang="en-US" sz="2000" dirty="0" smtClean="0"/>
                  <a:t>如何证明正确性：</a:t>
                </a:r>
                <a:endParaRPr lang="en-US" altLang="zh-CN" sz="2000" dirty="0" smtClean="0"/>
              </a:p>
              <a:p>
                <a:r>
                  <a:rPr lang="zh-CN" altLang="en-US" sz="2000" dirty="0" smtClean="0"/>
                  <a:t>或者更明确一点：如果图</a:t>
                </a:r>
                <a:r>
                  <a:rPr lang="en-US" altLang="zh-CN" sz="2000" dirty="0" smtClean="0"/>
                  <a:t>G</a:t>
                </a:r>
                <a:r>
                  <a:rPr lang="zh-CN" altLang="en-US" sz="2000" dirty="0" smtClean="0"/>
                  <a:t>存在完美消除序列，证明</a:t>
                </a:r>
                <a:r>
                  <a:rPr lang="en-US" altLang="zh-CN" sz="2000" dirty="0" smtClean="0"/>
                  <a:t>MCS</a:t>
                </a:r>
                <a:r>
                  <a:rPr lang="zh-CN" altLang="en-US" sz="2000" dirty="0" smtClean="0"/>
                  <a:t>能找到它。</a:t>
                </a:r>
                <a:endParaRPr lang="en-US" altLang="zh-CN" sz="2000" dirty="0" smtClean="0"/>
              </a:p>
              <a:p>
                <a:r>
                  <a:rPr lang="zh-CN" altLang="en-US" sz="2000" dirty="0" smtClean="0"/>
                  <a:t>定义</a:t>
                </a:r>
                <a14:m>
                  <m:oMath xmlns:m="http://schemas.openxmlformats.org/officeDocument/2006/math">
                    <m:r>
                      <a:rPr lang="en-US" altLang="zh-CN" sz="2000" i="1" dirty="0" smtClean="0">
                        <a:latin typeface="Cambria Math" panose="02040503050406030204" pitchFamily="18" charset="0"/>
                      </a:rPr>
                      <m:t>𝑏</m:t>
                    </m:r>
                    <m:r>
                      <a:rPr lang="en-US" altLang="zh-CN" sz="2000" i="1" dirty="0" smtClean="0">
                        <a:latin typeface="Cambria Math" panose="02040503050406030204" pitchFamily="18" charset="0"/>
                      </a:rPr>
                      <m:t>(</m:t>
                    </m:r>
                    <m:r>
                      <a:rPr lang="en-US" altLang="zh-CN" sz="2000" i="1" dirty="0" err="1" smtClean="0">
                        <a:latin typeface="Cambria Math" panose="02040503050406030204" pitchFamily="18" charset="0"/>
                      </a:rPr>
                      <m:t>𝑖</m:t>
                    </m:r>
                    <m:r>
                      <a:rPr lang="en-US" altLang="zh-CN" sz="2000" i="1" dirty="0" smtClean="0">
                        <a:latin typeface="Cambria Math" panose="02040503050406030204" pitchFamily="18" charset="0"/>
                      </a:rPr>
                      <m:t>)</m:t>
                    </m:r>
                  </m:oMath>
                </a14:m>
                <a:r>
                  <a:rPr lang="zh-CN" altLang="en-US" sz="2000" dirty="0" smtClean="0"/>
                  <a:t>为于</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sub>
                    </m:sSub>
                    <m:r>
                      <a:rPr lang="zh-CN" altLang="en-US" sz="2000" i="1">
                        <a:latin typeface="Cambria Math" panose="02040503050406030204" pitchFamily="18" charset="0"/>
                      </a:rPr>
                      <m:t>相邻</m:t>
                    </m:r>
                    <m:r>
                      <a:rPr lang="zh-CN" altLang="en-US" sz="2000" b="0" i="1" smtClean="0">
                        <a:latin typeface="Cambria Math" panose="02040503050406030204" pitchFamily="18" charset="0"/>
                      </a:rPr>
                      <m:t>且</m:t>
                    </m:r>
                  </m:oMath>
                </a14:m>
                <a:r>
                  <a:rPr lang="zh-CN" altLang="en-US" sz="2000" dirty="0" smtClean="0"/>
                  <a:t>已经加入序列的点，从</a:t>
                </a:r>
                <a14:m>
                  <m:oMath xmlns:m="http://schemas.openxmlformats.org/officeDocument/2006/math">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oMath>
                </a14:m>
                <a:r>
                  <a:rPr lang="zh-CN" altLang="en-US" sz="2000" dirty="0" smtClean="0"/>
                  <a:t>的意义考虑。</a:t>
                </a:r>
                <a:endParaRPr lang="en-US" altLang="zh-CN" sz="2000" dirty="0" smtClean="0"/>
              </a:p>
              <a:p>
                <a:r>
                  <a:rPr lang="zh-CN" altLang="en-US" sz="2000" dirty="0"/>
                  <a:t>每个点的选择，只会对之后的点造成</a:t>
                </a:r>
                <a:r>
                  <a:rPr lang="zh-CN" altLang="en-US" sz="2000" dirty="0" smtClean="0"/>
                  <a:t>影响。</a:t>
                </a:r>
                <a:endParaRPr lang="en-US" altLang="zh-CN" sz="2000" dirty="0" smtClean="0"/>
              </a:p>
              <a:p>
                <a:r>
                  <a:rPr lang="zh-CN" altLang="en-US" sz="2000" dirty="0" smtClean="0"/>
                  <a:t>如果某一时刻</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sub>
                    </m:sSub>
                  </m:oMath>
                </a14:m>
                <a:r>
                  <a:rPr lang="zh-CN" altLang="en-US" sz="2000" dirty="0" smtClean="0"/>
                  <a:t>还未选入序列，此时</a:t>
                </a:r>
                <a14:m>
                  <m:oMath xmlns:m="http://schemas.openxmlformats.org/officeDocument/2006/math">
                    <m:r>
                      <a:rPr lang="en-US" altLang="zh-CN" sz="2000" b="0" i="1" smtClean="0">
                        <a:latin typeface="Cambria Math" panose="02040503050406030204" pitchFamily="18" charset="0"/>
                      </a:rPr>
                      <m:t>𝑏</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e>
                    </m:d>
                    <m:r>
                      <a:rPr lang="zh-CN" altLang="en-US" sz="2000" i="1">
                        <a:latin typeface="Cambria Math" panose="02040503050406030204" pitchFamily="18" charset="0"/>
                      </a:rPr>
                      <m:t>一定</m:t>
                    </m:r>
                    <m:r>
                      <a:rPr lang="zh-CN" altLang="en-US" sz="2000" i="1" smtClean="0">
                        <a:latin typeface="Cambria Math" panose="02040503050406030204" pitchFamily="18" charset="0"/>
                      </a:rPr>
                      <m:t>是一个</m:t>
                    </m:r>
                    <m:r>
                      <a:rPr lang="zh-CN" altLang="en-US" sz="2000" b="0" i="1" smtClean="0">
                        <a:latin typeface="Cambria Math" panose="02040503050406030204" pitchFamily="18" charset="0"/>
                      </a:rPr>
                      <m:t>团。</m:t>
                    </m:r>
                  </m:oMath>
                </a14:m>
                <a:endParaRPr lang="en-US" altLang="zh-CN" sz="20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402989" y="3149900"/>
                <a:ext cx="9045347" cy="2946100"/>
              </a:xfrm>
              <a:blipFill rotWithShape="true">
                <a:blip r:embed="rId1"/>
                <a:stretch>
                  <a:fillRect l="-2" t="-10" r="6"/>
                </a:stretch>
              </a:blipFill>
            </p:spPr>
            <p:txBody>
              <a:bodyPr/>
              <a:lstStyle/>
              <a:p>
                <a:r>
                  <a:rPr lang="zh-CN" altLang="en-US">
                    <a:noFill/>
                  </a:rPr>
                  <a:t> </a:t>
                </a:r>
              </a:p>
            </p:txBody>
          </p:sp>
        </mc:Fallback>
      </mc:AlternateContent>
      <p:pic>
        <p:nvPicPr>
          <p:cNvPr id="4" name="图片 3"/>
          <p:cNvPicPr>
            <a:picLocks noChangeAspect="true"/>
          </p:cNvPicPr>
          <p:nvPr/>
        </p:nvPicPr>
        <p:blipFill rotWithShape="true">
          <a:blip r:embed="rId2">
            <a:clrChange>
              <a:clrFrom>
                <a:srgbClr val="FEFEFE"/>
              </a:clrFrom>
              <a:clrTo>
                <a:srgbClr val="FEFEFE">
                  <a:alpha val="0"/>
                </a:srgbClr>
              </a:clrTo>
            </a:clrChange>
          </a:blip>
          <a:srcRect t="40661"/>
          <a:stretch>
            <a:fillRect/>
          </a:stretch>
        </p:blipFill>
        <p:spPr>
          <a:xfrm>
            <a:off x="1951756" y="1584283"/>
            <a:ext cx="9429750" cy="156561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true"/>
          </p:cNvSpPr>
          <p:nvPr>
            <p:ph type="title"/>
          </p:nvPr>
        </p:nvSpPr>
        <p:spPr>
          <a:xfrm>
            <a:off x="1797500" y="516860"/>
            <a:ext cx="8911687" cy="831972"/>
          </a:xfrm>
        </p:spPr>
        <p:txBody>
          <a:bodyPr>
            <a:normAutofit/>
          </a:bodyPr>
          <a:lstStyle/>
          <a:p>
            <a:r>
              <a:rPr lang="en-US" altLang="zh-CN" sz="4000" dirty="0" smtClean="0"/>
              <a:t>MCS</a:t>
            </a:r>
            <a:r>
              <a:rPr lang="zh-CN" altLang="en-US" sz="4000" dirty="0" smtClean="0"/>
              <a:t>算法</a:t>
            </a:r>
            <a:endParaRPr lang="zh-CN" altLang="en-US" sz="4000" dirty="0"/>
          </a:p>
        </p:txBody>
      </p:sp>
      <mc:AlternateContent xmlns:mc="http://schemas.openxmlformats.org/markup-compatibility/2006">
        <mc:Choice xmlns:a14="http://schemas.microsoft.com/office/drawing/2010/main" Requires="a14">
          <p:sp>
            <p:nvSpPr>
              <p:cNvPr id="7" name="内容占位符 6"/>
              <p:cNvSpPr>
                <a:spLocks noGrp="true"/>
              </p:cNvSpPr>
              <p:nvPr>
                <p:ph idx="1"/>
              </p:nvPr>
            </p:nvSpPr>
            <p:spPr>
              <a:xfrm>
                <a:off x="1797500" y="1442434"/>
                <a:ext cx="6584500" cy="5110766"/>
              </a:xfrm>
            </p:spPr>
            <p:txBody>
              <a:bodyPr>
                <a:normAutofit/>
              </a:bodyPr>
              <a:lstStyle/>
              <a:p>
                <a:r>
                  <a:rPr lang="zh-CN" altLang="en-US" dirty="0" smtClean="0"/>
                  <a:t>归纳证明：</a:t>
                </a:r>
                <a:endParaRPr lang="en-US" altLang="zh-CN" dirty="0"/>
              </a:p>
              <a:p>
                <a:r>
                  <a:rPr lang="zh-CN" altLang="en-US" dirty="0" smtClean="0"/>
                  <a:t>第</a:t>
                </a:r>
                <a:r>
                  <a:rPr lang="en-US" altLang="zh-CN" dirty="0" smtClean="0"/>
                  <a:t>1</a:t>
                </a:r>
                <a:r>
                  <a:rPr lang="zh-CN" altLang="en-US" dirty="0" smtClean="0"/>
                  <a:t>个点一定可以随便选，因为有两个单纯点</a:t>
                </a:r>
                <a:endParaRPr lang="en-US" altLang="zh-CN" dirty="0" smtClean="0"/>
              </a:p>
              <a:p>
                <a:r>
                  <a:rPr lang="zh-CN" altLang="en-US" dirty="0" smtClean="0"/>
                  <a:t>之后的某一步，考虑现在未被选的点，如果其中有</a:t>
                </a:r>
                <a:r>
                  <a:rPr lang="en-US" altLang="zh-CN" dirty="0" smtClean="0"/>
                  <a:t>x</a:t>
                </a:r>
                <a:r>
                  <a:rPr lang="zh-CN" altLang="en-US" dirty="0" smtClean="0"/>
                  <a:t>和</a:t>
                </a:r>
                <a:r>
                  <a:rPr lang="en-US" altLang="zh-CN" dirty="0" smtClean="0"/>
                  <a:t>y</a:t>
                </a:r>
                <a:r>
                  <a:rPr lang="zh-CN" altLang="en-US" dirty="0" smtClean="0"/>
                  <a:t>，那么有以下情况</a:t>
                </a:r>
                <a:endParaRPr lang="en-US" altLang="zh-CN" dirty="0" smtClean="0"/>
              </a:p>
              <a:p>
                <a:pPr lvl="1"/>
                <a:r>
                  <a:rPr lang="en-US" altLang="zh-CN" dirty="0" smtClean="0"/>
                  <a:t>1.x</a:t>
                </a:r>
                <a:r>
                  <a:rPr lang="zh-CN" altLang="en-US" dirty="0" smtClean="0"/>
                  <a:t>和</a:t>
                </a:r>
                <a:r>
                  <a:rPr lang="en-US" altLang="zh-CN" dirty="0" smtClean="0"/>
                  <a:t>y</a:t>
                </a:r>
                <a:r>
                  <a:rPr lang="zh-CN" altLang="en-US" dirty="0" smtClean="0"/>
                  <a:t>之间没有边，那么之后的序列中，</a:t>
                </a:r>
                <a:r>
                  <a:rPr lang="en-US" altLang="zh-CN" dirty="0" smtClean="0"/>
                  <a:t>x</a:t>
                </a:r>
                <a:r>
                  <a:rPr lang="zh-CN" altLang="en-US" dirty="0" smtClean="0"/>
                  <a:t>和</a:t>
                </a:r>
                <a:r>
                  <a:rPr lang="en-US" altLang="zh-CN" dirty="0" smtClean="0"/>
                  <a:t>y</a:t>
                </a:r>
                <a:r>
                  <a:rPr lang="zh-CN" altLang="en-US" dirty="0" smtClean="0"/>
                  <a:t>的相对顺序是没有关系的。</a:t>
                </a:r>
                <a:endParaRPr lang="en-US" altLang="zh-CN" dirty="0" smtClean="0"/>
              </a:p>
              <a:p>
                <a:pPr lvl="1"/>
                <a:r>
                  <a:rPr lang="en-US" altLang="zh-CN" dirty="0" smtClean="0"/>
                  <a:t>2.x</a:t>
                </a:r>
                <a:r>
                  <a:rPr lang="zh-CN" altLang="en-US" dirty="0" smtClean="0"/>
                  <a:t>和</a:t>
                </a:r>
                <a:r>
                  <a:rPr lang="en-US" altLang="zh-CN" dirty="0" smtClean="0"/>
                  <a:t>y</a:t>
                </a:r>
                <a:r>
                  <a:rPr lang="zh-CN" altLang="en-US" dirty="0" smtClean="0"/>
                  <a:t>之间有边，且</a:t>
                </a:r>
                <a14:m>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dirty="0" smtClean="0"/>
                  <a:t>是</a:t>
                </a:r>
                <a14:m>
                  <m:oMath xmlns:m="http://schemas.openxmlformats.org/officeDocument/2006/math">
                    <m:r>
                      <a:rPr lang="en-US" altLang="zh-CN" b="0" i="1" dirty="0" smtClean="0">
                        <a:latin typeface="Cambria Math" panose="02040503050406030204" pitchFamily="18" charset="0"/>
                      </a:rPr>
                      <m:t>𝑏</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oMath>
                </a14:m>
                <a:r>
                  <a:rPr lang="zh-CN" altLang="en-US" dirty="0" smtClean="0"/>
                  <a:t>的子集</a:t>
                </a:r>
                <a:r>
                  <a:rPr lang="en-US" altLang="zh-CN" dirty="0" smtClean="0"/>
                  <a:t>(</a:t>
                </a:r>
                <a:r>
                  <a:rPr lang="zh-CN" altLang="en-US" dirty="0" smtClean="0"/>
                  <a:t>或者反之</a:t>
                </a:r>
                <a:r>
                  <a:rPr lang="en-US" altLang="zh-CN" dirty="0" smtClean="0"/>
                  <a:t>)</a:t>
                </a:r>
                <a:r>
                  <a:rPr lang="zh-CN" altLang="en-US" dirty="0" smtClean="0"/>
                  <a:t>，此时我们发现，必须先选择集合大的元素，即选择</a:t>
                </a:r>
                <a14:m>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r>
                  <a:rPr lang="zh-CN" altLang="en-US" dirty="0" smtClean="0"/>
                  <a:t>较大的。</a:t>
                </a:r>
                <a:endParaRPr lang="en-US" altLang="zh-CN" dirty="0" smtClean="0"/>
              </a:p>
              <a:p>
                <a:pPr lvl="1"/>
                <a:r>
                  <a:rPr lang="en-US" altLang="zh-CN" dirty="0" smtClean="0"/>
                  <a:t>3.x</a:t>
                </a:r>
                <a:r>
                  <a:rPr lang="zh-CN" altLang="en-US" dirty="0" smtClean="0"/>
                  <a:t>和</a:t>
                </a:r>
                <a:r>
                  <a:rPr lang="en-US" altLang="zh-CN" dirty="0" smtClean="0"/>
                  <a:t>y</a:t>
                </a:r>
                <a:r>
                  <a:rPr lang="zh-CN" altLang="en-US" dirty="0" smtClean="0"/>
                  <a:t>之间有边，</a:t>
                </a:r>
                <a14:m>
                  <m:oMath xmlns:m="http://schemas.openxmlformats.org/officeDocument/2006/math">
                    <m:r>
                      <a:rPr lang="en-US" altLang="zh-CN" b="0" i="1" smtClean="0">
                        <a:latin typeface="Cambria Math" panose="02040503050406030204" pitchFamily="18" charset="0"/>
                      </a:rPr>
                      <m:t>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m:t>
                    </m:r>
                  </m:oMath>
                </a14:m>
                <a:r>
                  <a:rPr lang="zh-CN" altLang="en-US" dirty="0" smtClean="0"/>
                  <a:t>，此时</a:t>
                </a:r>
                <a:r>
                  <a:rPr lang="en-US" altLang="zh-CN" dirty="0" smtClean="0"/>
                  <a:t>x</a:t>
                </a:r>
                <a:r>
                  <a:rPr lang="zh-CN" altLang="en-US" dirty="0" smtClean="0"/>
                  <a:t>到</a:t>
                </a:r>
                <a:r>
                  <a:rPr lang="en-US" altLang="zh-CN" dirty="0" smtClean="0"/>
                  <a:t>y</a:t>
                </a:r>
                <a:r>
                  <a:rPr lang="zh-CN" altLang="en-US" dirty="0" smtClean="0"/>
                  <a:t>的最短路的诱导子图是一个大于等于</a:t>
                </a:r>
                <a:r>
                  <a:rPr lang="en-US" altLang="zh-CN" dirty="0" smtClean="0"/>
                  <a:t>4</a:t>
                </a:r>
                <a:r>
                  <a:rPr lang="zh-CN" altLang="en-US" dirty="0" smtClean="0"/>
                  <a:t>的环，与条件矛盾，不可能出现此情况。</a:t>
                </a:r>
                <a:endParaRPr lang="en-US" altLang="zh-CN" dirty="0" smtClean="0"/>
              </a:p>
              <a:p>
                <a:pPr lvl="1"/>
                <a:r>
                  <a:rPr lang="en-US" altLang="zh-CN" dirty="0" smtClean="0"/>
                  <a:t>4.x</a:t>
                </a:r>
                <a:r>
                  <a:rPr lang="zh-CN" altLang="en-US" dirty="0" smtClean="0"/>
                  <a:t>和</a:t>
                </a:r>
                <a:r>
                  <a:rPr lang="en-US" altLang="zh-CN" dirty="0" smtClean="0"/>
                  <a:t>y</a:t>
                </a:r>
                <a:r>
                  <a:rPr lang="zh-CN" altLang="en-US" dirty="0" smtClean="0"/>
                  <a:t>之间有边，</a:t>
                </a:r>
                <a:r>
                  <a:rPr lang="en-US" altLang="zh-CN" dirty="0" smtClean="0"/>
                  <a:t>b(x)</a:t>
                </a:r>
                <a:r>
                  <a:rPr lang="zh-CN" altLang="en-US" dirty="0" smtClean="0"/>
                  <a:t>和</a:t>
                </a:r>
                <a:r>
                  <a:rPr lang="en-US" altLang="zh-CN" dirty="0" smtClean="0"/>
                  <a:t>b(y)</a:t>
                </a:r>
                <a:r>
                  <a:rPr lang="zh-CN" altLang="en-US" dirty="0" smtClean="0"/>
                  <a:t>有交，但不是包含关系。</a:t>
                </a:r>
                <a:endParaRPr lang="en-US" altLang="zh-CN" dirty="0" smtClean="0"/>
              </a:p>
            </p:txBody>
          </p:sp>
        </mc:Choice>
        <mc:Fallback>
          <p:sp>
            <p:nvSpPr>
              <p:cNvPr id="7" name="内容占位符 6"/>
              <p:cNvSpPr>
                <a:spLocks noRot="true" noChangeAspect="true" noMove="true" noResize="true" noEditPoints="true" noAdjustHandles="true" noChangeArrowheads="true" noChangeShapeType="true" noTextEdit="true"/>
              </p:cNvSpPr>
              <p:nvPr>
                <p:ph idx="1"/>
              </p:nvPr>
            </p:nvSpPr>
            <p:spPr>
              <a:xfrm>
                <a:off x="1797500" y="1442434"/>
                <a:ext cx="6584500" cy="5110766"/>
              </a:xfrm>
              <a:blipFill rotWithShape="true">
                <a:blip r:embed="rId1"/>
                <a:stretch>
                  <a:fillRect l="-7" t="-7"/>
                </a:stretch>
              </a:blipFill>
            </p:spPr>
            <p:txBody>
              <a:bodyPr/>
              <a:lstStyle/>
              <a:p>
                <a:r>
                  <a:rPr lang="zh-CN" altLang="en-US">
                    <a:noFill/>
                  </a:rPr>
                  <a:t> </a:t>
                </a:r>
              </a:p>
            </p:txBody>
          </p:sp>
        </mc:Fallback>
      </mc:AlternateContent>
      <p:pic>
        <p:nvPicPr>
          <p:cNvPr id="9" name="图片 8"/>
          <p:cNvPicPr>
            <a:picLocks noChangeAspect="true"/>
          </p:cNvPicPr>
          <p:nvPr/>
        </p:nvPicPr>
        <p:blipFill>
          <a:blip r:embed="rId2">
            <a:clrChange>
              <a:clrFrom>
                <a:srgbClr val="FFFFFF"/>
              </a:clrFrom>
              <a:clrTo>
                <a:srgbClr val="FFFFFF">
                  <a:alpha val="0"/>
                </a:srgbClr>
              </a:clrTo>
            </a:clrChange>
          </a:blip>
          <a:stretch>
            <a:fillRect/>
          </a:stretch>
        </p:blipFill>
        <p:spPr>
          <a:xfrm>
            <a:off x="9432623" y="4591050"/>
            <a:ext cx="2344370" cy="2043055"/>
          </a:xfrm>
          <a:prstGeom prst="rect">
            <a:avLst/>
          </a:prstGeom>
        </p:spPr>
      </p:pic>
      <p:pic>
        <p:nvPicPr>
          <p:cNvPr id="11" name="图片 10"/>
          <p:cNvPicPr>
            <a:picLocks noChangeAspect="true"/>
          </p:cNvPicPr>
          <p:nvPr/>
        </p:nvPicPr>
        <p:blipFill>
          <a:blip r:embed="rId3">
            <a:clrChange>
              <a:clrFrom>
                <a:srgbClr val="FFFFFF"/>
              </a:clrFrom>
              <a:clrTo>
                <a:srgbClr val="FFFFFF">
                  <a:alpha val="0"/>
                </a:srgbClr>
              </a:clrTo>
            </a:clrChange>
          </a:blip>
          <a:stretch>
            <a:fillRect/>
          </a:stretch>
        </p:blipFill>
        <p:spPr>
          <a:xfrm>
            <a:off x="9391649" y="2282076"/>
            <a:ext cx="2191945" cy="1826621"/>
          </a:xfrm>
          <a:prstGeom prst="rect">
            <a:avLst/>
          </a:prstGeom>
        </p:spPr>
      </p:pic>
      <p:pic>
        <p:nvPicPr>
          <p:cNvPr id="12" name="图片 11"/>
          <p:cNvPicPr>
            <a:picLocks noChangeAspect="true"/>
          </p:cNvPicPr>
          <p:nvPr/>
        </p:nvPicPr>
        <p:blipFill>
          <a:blip r:embed="rId4">
            <a:clrChange>
              <a:clrFrom>
                <a:srgbClr val="FFFFFF"/>
              </a:clrFrom>
              <a:clrTo>
                <a:srgbClr val="FFFFFF">
                  <a:alpha val="0"/>
                </a:srgbClr>
              </a:clrTo>
            </a:clrChange>
          </a:blip>
          <a:stretch>
            <a:fillRect/>
          </a:stretch>
        </p:blipFill>
        <p:spPr>
          <a:xfrm>
            <a:off x="9093126" y="383510"/>
            <a:ext cx="2600005" cy="1757111"/>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1692172" y="2425615"/>
            <a:ext cx="8911687" cy="1280890"/>
          </a:xfrm>
        </p:spPr>
        <p:txBody>
          <a:bodyPr>
            <a:normAutofit/>
          </a:bodyPr>
          <a:lstStyle/>
          <a:p>
            <a:r>
              <a:rPr lang="zh-CN" altLang="en-US" sz="6600" dirty="0" smtClean="0"/>
              <a:t>最小生成树</a:t>
            </a:r>
            <a:endParaRPr lang="zh-CN" altLang="en-US" sz="6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002359" y="1901588"/>
                <a:ext cx="8915400" cy="3777622"/>
              </a:xfrm>
            </p:spPr>
            <p:txBody>
              <a:bodyPr>
                <a:normAutofit lnSpcReduction="10000"/>
              </a:bodyPr>
              <a:lstStyle/>
              <a:p>
                <a:r>
                  <a:rPr lang="zh-CN" altLang="en-US" sz="2800" dirty="0" smtClean="0"/>
                  <a:t>对于带边权的无向连通图</a:t>
                </a:r>
                <a14:m>
                  <m:oMath xmlns:m="http://schemas.openxmlformats.org/officeDocument/2006/math">
                    <m:r>
                      <a:rPr lang="en-US" altLang="zh-CN" sz="2800" b="0" i="1" smtClean="0">
                        <a:latin typeface="Cambria Math" panose="02040503050406030204" pitchFamily="18" charset="0"/>
                      </a:rPr>
                      <m:t>𝐺</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𝑉</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oMath>
                </a14:m>
                <a:r>
                  <a:rPr lang="zh-CN" altLang="en-US" sz="2800" dirty="0" smtClean="0"/>
                  <a:t>，最小生成树是，在</a:t>
                </a:r>
                <a14:m>
                  <m:oMath xmlns:m="http://schemas.openxmlformats.org/officeDocument/2006/math">
                    <m:r>
                      <a:rPr lang="en-US" altLang="zh-CN" sz="2800" b="0" i="1" smtClean="0">
                        <a:latin typeface="Cambria Math" panose="02040503050406030204" pitchFamily="18" charset="0"/>
                      </a:rPr>
                      <m:t>𝐸</m:t>
                    </m:r>
                  </m:oMath>
                </a14:m>
                <a:r>
                  <a:rPr lang="zh-CN" altLang="en-US" sz="2800" dirty="0" smtClean="0"/>
                  <a:t>中选出条边组成集合</a:t>
                </a:r>
                <a14:m>
                  <m:oMath xmlns:m="http://schemas.openxmlformats.org/officeDocument/2006/math">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oMath>
                </a14:m>
                <a:r>
                  <a:rPr lang="zh-CN" altLang="en-US" sz="2800" dirty="0" smtClean="0"/>
                  <a:t>，使</a:t>
                </a:r>
                <a14:m>
                  <m:oMath xmlns:m="http://schemas.openxmlformats.org/officeDocument/2006/math">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𝐺</m:t>
                        </m:r>
                      </m:e>
                      <m:sup>
                        <m:r>
                          <a:rPr lang="en-US" altLang="zh-CN" sz="2800" b="0" i="1" smtClean="0">
                            <a:latin typeface="Cambria Math" panose="02040503050406030204" pitchFamily="18" charset="0"/>
                          </a:rPr>
                          <m:t>′</m:t>
                        </m:r>
                      </m:sup>
                    </m:s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𝑉</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oMath>
                </a14:m>
                <a:r>
                  <a:rPr lang="zh-CN" altLang="en-US" sz="2800" dirty="0" smtClean="0"/>
                  <a:t>依然是一个</a:t>
                </a:r>
                <a:r>
                  <a:rPr lang="zh-CN" altLang="en-US" sz="2800" dirty="0"/>
                  <a:t>无</a:t>
                </a:r>
                <a:r>
                  <a:rPr lang="zh-CN" altLang="en-US" sz="2800" dirty="0" smtClean="0"/>
                  <a:t>向连通图，且使得</a:t>
                </a:r>
                <a14:m>
                  <m:oMath xmlns:m="http://schemas.openxmlformats.org/officeDocument/2006/math">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oMath>
                </a14:m>
                <a:r>
                  <a:rPr lang="zh-CN" altLang="en-US" sz="2800" dirty="0" smtClean="0"/>
                  <a:t>中的边权和最小。</a:t>
                </a:r>
                <a:endParaRPr lang="en-US" altLang="zh-CN" sz="2800" dirty="0" smtClean="0"/>
              </a:p>
              <a:p>
                <a:r>
                  <a:rPr lang="zh-CN" altLang="en-US" sz="2800" dirty="0" smtClean="0"/>
                  <a:t>算法</a:t>
                </a:r>
                <a:r>
                  <a:rPr lang="en-US" altLang="zh-CN" sz="2800" dirty="0" smtClean="0"/>
                  <a:t>:</a:t>
                </a:r>
                <a:r>
                  <a:rPr lang="en-US" altLang="zh-CN" sz="2800" dirty="0" err="1" smtClean="0"/>
                  <a:t>Kruskal</a:t>
                </a:r>
                <a:r>
                  <a:rPr lang="zh-CN" altLang="en-US" sz="2800" dirty="0" smtClean="0"/>
                  <a:t>，</a:t>
                </a:r>
                <a:r>
                  <a:rPr lang="en-US" altLang="zh-CN" sz="2800" dirty="0" smtClean="0"/>
                  <a:t>Prim</a:t>
                </a:r>
                <a:r>
                  <a:rPr lang="zh-CN" altLang="en-US" sz="2800" dirty="0" smtClean="0"/>
                  <a:t>等</a:t>
                </a:r>
                <a:endParaRPr lang="en-US" altLang="zh-CN" sz="2800" dirty="0" smtClean="0"/>
              </a:p>
              <a:p>
                <a:r>
                  <a:rPr lang="zh-CN" altLang="en-US" sz="2800" dirty="0" smtClean="0"/>
                  <a:t>最小瓶颈</a:t>
                </a:r>
                <a:r>
                  <a:rPr lang="zh-CN" altLang="en-US" sz="2800" dirty="0"/>
                  <a:t>生成树 </a:t>
                </a:r>
                <a:r>
                  <a:rPr lang="zh-CN" altLang="en-US" sz="2800" dirty="0" smtClean="0"/>
                  <a:t>：图</a:t>
                </a:r>
                <a:r>
                  <a:rPr lang="en-US" altLang="zh-CN" sz="2800" dirty="0" smtClean="0"/>
                  <a:t>G</a:t>
                </a:r>
                <a:r>
                  <a:rPr lang="zh-CN" altLang="en-US" sz="2800" dirty="0" smtClean="0"/>
                  <a:t>的最小</a:t>
                </a:r>
                <a:r>
                  <a:rPr lang="zh-CN" altLang="en-US" sz="2800" dirty="0"/>
                  <a:t>瓶颈生成</a:t>
                </a:r>
                <a:r>
                  <a:rPr lang="zh-CN" altLang="en-US" sz="2800" dirty="0" smtClean="0"/>
                  <a:t>树是图</a:t>
                </a:r>
                <a:r>
                  <a:rPr lang="en-US" altLang="zh-CN" sz="2800" dirty="0" smtClean="0"/>
                  <a:t>G</a:t>
                </a:r>
                <a:r>
                  <a:rPr lang="zh-CN" altLang="en-US" sz="2800" dirty="0" smtClean="0"/>
                  <a:t>所有生成树中最大边最小的一个</a:t>
                </a:r>
                <a:endParaRPr lang="en-US" altLang="zh-CN" sz="2800" dirty="0" smtClean="0"/>
              </a:p>
              <a:p>
                <a:r>
                  <a:rPr lang="zh-CN" altLang="en-US" sz="2800" dirty="0" smtClean="0"/>
                  <a:t>最小生成树</a:t>
                </a:r>
                <a:r>
                  <a:rPr lang="zh-CN" altLang="en-US" sz="2800" dirty="0"/>
                  <a:t>也</a:t>
                </a:r>
                <a:r>
                  <a:rPr lang="zh-CN" altLang="en-US" sz="2800" dirty="0" smtClean="0"/>
                  <a:t>是最小瓶颈生成树</a:t>
                </a:r>
                <a:endParaRPr lang="en-US" altLang="zh-CN" sz="2800" dirty="0" smtClean="0"/>
              </a:p>
              <a:p>
                <a:r>
                  <a:rPr lang="zh-CN" altLang="en-US" sz="2800" dirty="0" smtClean="0"/>
                  <a:t>但最小</a:t>
                </a:r>
                <a:r>
                  <a:rPr lang="zh-CN" altLang="en-US" sz="2800" dirty="0"/>
                  <a:t>瓶颈生成</a:t>
                </a:r>
                <a:r>
                  <a:rPr lang="zh-CN" altLang="en-US" sz="2800" dirty="0" smtClean="0"/>
                  <a:t>树</a:t>
                </a:r>
                <a:r>
                  <a:rPr lang="zh-CN" altLang="en-US" sz="2800" b="1" dirty="0" smtClean="0"/>
                  <a:t>不一定</a:t>
                </a:r>
                <a:r>
                  <a:rPr lang="zh-CN" altLang="en-US" sz="2800" dirty="0" smtClean="0"/>
                  <a:t>是</a:t>
                </a:r>
                <a:r>
                  <a:rPr lang="zh-CN" altLang="en-US" sz="2800" dirty="0"/>
                  <a:t>最小生成树</a:t>
                </a:r>
                <a:endParaRPr lang="en-US" altLang="zh-CN" sz="2800" dirty="0"/>
              </a:p>
              <a:p>
                <a:endParaRPr lang="zh-CN" altLang="en-US" sz="28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002359" y="1901588"/>
                <a:ext cx="8915400" cy="3777622"/>
              </a:xfrm>
              <a:blipFill rotWithShape="true">
                <a:blip r:embed="rId1"/>
                <a:stretch>
                  <a:fillRect l="-2" t="-11" r="-2163" b="-9386"/>
                </a:stretch>
              </a:blipFill>
            </p:spPr>
            <p:txBody>
              <a:bodyPr/>
              <a:lstStyle/>
              <a:p>
                <a:r>
                  <a:rPr lang="zh-CN" altLang="en-US">
                    <a:noFill/>
                  </a:rPr>
                  <a:t> </a:t>
                </a:r>
              </a:p>
            </p:txBody>
          </p:sp>
        </mc:Fallback>
      </mc:AlternateContent>
      <p:sp>
        <p:nvSpPr>
          <p:cNvPr id="4" name="标题 1"/>
          <p:cNvSpPr>
            <a:spLocks noGrp="true"/>
          </p:cNvSpPr>
          <p:nvPr>
            <p:ph type="title"/>
          </p:nvPr>
        </p:nvSpPr>
        <p:spPr>
          <a:xfrm>
            <a:off x="1896889" y="528576"/>
            <a:ext cx="8911687" cy="1280890"/>
          </a:xfrm>
        </p:spPr>
        <p:txBody>
          <a:bodyPr>
            <a:normAutofit/>
          </a:bodyPr>
          <a:lstStyle/>
          <a:p>
            <a:r>
              <a:rPr lang="zh-CN" altLang="en-US" sz="5300" dirty="0" smtClean="0"/>
              <a:t>最小生成树</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1429152" y="1856095"/>
                <a:ext cx="10348866" cy="4717700"/>
              </a:xfrm>
            </p:spPr>
            <p:txBody>
              <a:bodyPr>
                <a:normAutofit/>
              </a:bodyPr>
              <a:lstStyle/>
              <a:p>
                <a:r>
                  <a:rPr lang="zh-CN" altLang="en-US" sz="2000" dirty="0" smtClean="0"/>
                  <a:t>显然，我们先将图</a:t>
                </a:r>
                <a:r>
                  <a:rPr lang="en-US" altLang="zh-CN" sz="2000" dirty="0" smtClean="0"/>
                  <a:t>G</a:t>
                </a:r>
                <a:r>
                  <a:rPr lang="zh-CN" altLang="en-US" sz="2000" dirty="0" smtClean="0"/>
                  <a:t>的每个边双连通分量缩为一个点，由于图</a:t>
                </a:r>
                <a:r>
                  <a:rPr lang="en-US" altLang="zh-CN" sz="2000" dirty="0" smtClean="0"/>
                  <a:t>G</a:t>
                </a:r>
                <a:r>
                  <a:rPr lang="zh-CN" altLang="en-US" sz="2000" dirty="0" smtClean="0"/>
                  <a:t>是连通图，所以缩点之后的形态一定是一棵树。</a:t>
                </a:r>
                <a:endParaRPr lang="en-US" altLang="zh-CN" sz="2000" dirty="0" smtClean="0"/>
              </a:p>
              <a:p>
                <a:r>
                  <a:rPr lang="zh-CN" altLang="en-US" sz="2000" dirty="0" smtClean="0"/>
                  <a:t>定理：对于一颗树，如果度数为</a:t>
                </a:r>
                <a:r>
                  <a:rPr lang="en-US" altLang="zh-CN" sz="2000" dirty="0" smtClean="0"/>
                  <a:t>1</a:t>
                </a:r>
                <a:r>
                  <a:rPr lang="zh-CN" altLang="en-US" sz="2000" dirty="0" smtClean="0"/>
                  <a:t>的节点有</a:t>
                </a:r>
                <a14:m>
                  <m:oMath xmlns:m="http://schemas.openxmlformats.org/officeDocument/2006/math">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m:t>
                    </m:r>
                  </m:oMath>
                </a14:m>
                <a:r>
                  <a:rPr lang="zh-CN" altLang="en-US" sz="2000" dirty="0" smtClean="0"/>
                  <a:t>个，那么最少加入</a:t>
                </a:r>
                <a14:m>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oMath>
                </a14:m>
                <a:r>
                  <a:rPr lang="zh-CN" altLang="en-US" sz="2000" dirty="0" smtClean="0"/>
                  <a:t>条边可以使得这个树变为一个边双连通图。</a:t>
                </a:r>
                <a:endParaRPr lang="en-US" altLang="zh-CN" sz="2000" dirty="0" smtClean="0"/>
              </a:p>
              <a:p>
                <a:r>
                  <a:rPr lang="zh-CN" altLang="en-US" sz="2000" dirty="0" smtClean="0"/>
                  <a:t>考虑归纳证明，</a:t>
                </a:r>
                <a:endParaRPr lang="en-US" altLang="zh-CN" sz="2000" dirty="0" smtClean="0"/>
              </a:p>
              <a:p>
                <a:r>
                  <a:rPr lang="zh-CN" altLang="en-US" sz="2000" dirty="0" smtClean="0"/>
                  <a:t>若</a:t>
                </a:r>
                <a:r>
                  <a:rPr lang="en-US" altLang="zh-CN" sz="2000" dirty="0" smtClean="0"/>
                  <a:t>K=2</a:t>
                </a:r>
                <a:r>
                  <a:rPr lang="zh-CN" altLang="en-US" sz="2000" dirty="0" smtClean="0"/>
                  <a:t>则一定是一条链，连接两端就可以了</a:t>
                </a:r>
                <a:endParaRPr lang="en-US" altLang="zh-CN" sz="2000" dirty="0" smtClean="0"/>
              </a:p>
              <a:p>
                <a:r>
                  <a:rPr lang="zh-CN" altLang="en-US" sz="2000" dirty="0" smtClean="0"/>
                  <a:t>若</a:t>
                </a:r>
                <a:r>
                  <a:rPr lang="en-US" altLang="zh-CN" sz="2000" dirty="0" smtClean="0"/>
                  <a:t>K=3</a:t>
                </a:r>
                <a:r>
                  <a:rPr lang="zh-CN" altLang="en-US" sz="2000" dirty="0" smtClean="0"/>
                  <a:t>则将任意两个点连向第三个点</a:t>
                </a:r>
                <a:endParaRPr lang="en-US" altLang="zh-CN" sz="2000" dirty="0" smtClean="0"/>
              </a:p>
              <a:p>
                <a14:m>
                  <m:oMath xmlns:m="http://schemas.openxmlformats.org/officeDocument/2006/math">
                    <m:r>
                      <a:rPr lang="zh-CN" altLang="en-US" sz="2000" b="0" i="1" smtClean="0">
                        <a:latin typeface="Cambria Math" panose="02040503050406030204" pitchFamily="18" charset="0"/>
                      </a:rPr>
                      <m:t>若</m:t>
                    </m:r>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4</m:t>
                    </m:r>
                  </m:oMath>
                </a14:m>
                <a:r>
                  <a:rPr lang="zh-CN" altLang="en-US" sz="2000" dirty="0" smtClean="0"/>
                  <a:t>，一定能找到一对度数为</a:t>
                </a:r>
                <a:r>
                  <a:rPr lang="en-US" altLang="zh-CN" sz="2000" dirty="0" smtClean="0"/>
                  <a:t>1</a:t>
                </a:r>
                <a:r>
                  <a:rPr lang="zh-CN" altLang="en-US" sz="2000" dirty="0" smtClean="0"/>
                  <a:t>的点，使得将它们相连并缩点之后，</a:t>
                </a:r>
                <a:r>
                  <a:rPr lang="en-US" altLang="zh-CN" sz="2000" dirty="0" smtClean="0"/>
                  <a:t>K</a:t>
                </a:r>
                <a:r>
                  <a:rPr lang="zh-CN" altLang="en-US" sz="2000" dirty="0" smtClean="0"/>
                  <a:t>值减小</a:t>
                </a:r>
                <a:r>
                  <a:rPr lang="en-US" altLang="zh-CN" sz="2000" dirty="0" smtClean="0"/>
                  <a:t>2</a:t>
                </a:r>
                <a:r>
                  <a:rPr lang="zh-CN" altLang="en-US" sz="2000" dirty="0" smtClean="0"/>
                  <a:t>。</a:t>
                </a:r>
                <a:endParaRPr lang="en-US" altLang="zh-CN" sz="20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1429152" y="1856095"/>
                <a:ext cx="10348866" cy="4717700"/>
              </a:xfrm>
              <a:blipFill rotWithShape="true">
                <a:blip r:embed="rId1"/>
                <a:stretch>
                  <a:fillRect l="-4" t="-13" b="6"/>
                </a:stretch>
              </a:blipFill>
            </p:spPr>
            <p:txBody>
              <a:bodyPr/>
              <a:lstStyle/>
              <a:p>
                <a:r>
                  <a:rPr lang="zh-CN" altLang="en-US">
                    <a:noFill/>
                  </a:rPr>
                  <a:t> </a:t>
                </a:r>
              </a:p>
            </p:txBody>
          </p:sp>
        </mc:Fallback>
      </mc:AlternateContent>
      <p:sp>
        <p:nvSpPr>
          <p:cNvPr id="4" name="标题 1"/>
          <p:cNvSpPr>
            <a:spLocks noGrp="true"/>
          </p:cNvSpPr>
          <p:nvPr>
            <p:ph type="title"/>
          </p:nvPr>
        </p:nvSpPr>
        <p:spPr>
          <a:xfrm>
            <a:off x="1896889" y="528576"/>
            <a:ext cx="8911687" cy="1280890"/>
          </a:xfrm>
        </p:spPr>
        <p:txBody>
          <a:bodyPr>
            <a:noAutofit/>
          </a:bodyPr>
          <a:lstStyle/>
          <a:p>
            <a:r>
              <a:rPr lang="en-US" altLang="zh-CN" dirty="0"/>
              <a:t>POJ 3177	Redundant </a:t>
            </a:r>
            <a:r>
              <a:rPr lang="en-US" altLang="zh-CN" dirty="0" smtClean="0"/>
              <a:t>Paths</a:t>
            </a:r>
            <a:endParaRPr lang="zh-CN" altLang="en-US" dirty="0"/>
          </a:p>
        </p:txBody>
      </p:sp>
      <p:pic>
        <p:nvPicPr>
          <p:cNvPr id="2" name="图片 1"/>
          <p:cNvPicPr>
            <a:picLocks noChangeAspect="true"/>
          </p:cNvPicPr>
          <p:nvPr/>
        </p:nvPicPr>
        <p:blipFill>
          <a:blip r:embed="rId2">
            <a:clrChange>
              <a:clrFrom>
                <a:srgbClr val="FFFFFF"/>
              </a:clrFrom>
              <a:clrTo>
                <a:srgbClr val="FFFFFF">
                  <a:alpha val="0"/>
                </a:srgbClr>
              </a:clrTo>
            </a:clrChange>
          </a:blip>
          <a:stretch>
            <a:fillRect/>
          </a:stretch>
        </p:blipFill>
        <p:spPr>
          <a:xfrm>
            <a:off x="2891482" y="5284116"/>
            <a:ext cx="2176462" cy="1336308"/>
          </a:xfrm>
          <a:prstGeom prst="rect">
            <a:avLst/>
          </a:prstGeom>
        </p:spPr>
      </p:pic>
      <p:pic>
        <p:nvPicPr>
          <p:cNvPr id="5" name="图片 4"/>
          <p:cNvPicPr>
            <a:picLocks noChangeAspect="true"/>
          </p:cNvPicPr>
          <p:nvPr/>
        </p:nvPicPr>
        <p:blipFill>
          <a:blip r:embed="rId3">
            <a:clrChange>
              <a:clrFrom>
                <a:srgbClr val="FFFFFF"/>
              </a:clrFrom>
              <a:clrTo>
                <a:srgbClr val="FFFFFF">
                  <a:alpha val="0"/>
                </a:srgbClr>
              </a:clrTo>
            </a:clrChange>
          </a:blip>
          <a:stretch>
            <a:fillRect/>
          </a:stretch>
        </p:blipFill>
        <p:spPr>
          <a:xfrm>
            <a:off x="7074723" y="5334598"/>
            <a:ext cx="2725086" cy="123919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1429152" y="1856095"/>
                <a:ext cx="10348866" cy="4230805"/>
              </a:xfrm>
            </p:spPr>
            <p:txBody>
              <a:bodyPr>
                <a:normAutofit/>
              </a:bodyPr>
              <a:lstStyle/>
              <a:p>
                <a:r>
                  <a:rPr lang="zh-CN" altLang="en-US" sz="2400" dirty="0" smtClean="0"/>
                  <a:t>拟阵用于证明贪心算法的正确性。</a:t>
                </a:r>
                <a:endParaRPr lang="en-US" altLang="zh-CN" sz="2400" dirty="0" smtClean="0"/>
              </a:p>
              <a:p>
                <a:r>
                  <a:rPr lang="zh-CN" altLang="en-US" sz="2400" dirty="0"/>
                  <a:t>对于</a:t>
                </a:r>
                <a:r>
                  <a:rPr lang="zh-CN" altLang="en-US" sz="2400" dirty="0" smtClean="0"/>
                  <a:t>序对</a:t>
                </a:r>
                <a14:m>
                  <m:oMath xmlns:m="http://schemas.openxmlformats.org/officeDocument/2006/math">
                    <m:r>
                      <a:rPr lang="en-US" altLang="zh-CN" sz="2400" b="0" i="1" smtClean="0">
                        <a:latin typeface="Cambria Math" panose="02040503050406030204" pitchFamily="18" charset="0"/>
                      </a:rPr>
                      <m:t>𝑀</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𝑆</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𝐼</m:t>
                    </m:r>
                    <m:r>
                      <a:rPr lang="en-US" altLang="zh-CN" sz="2400" b="0" i="1" smtClean="0">
                        <a:latin typeface="Cambria Math" panose="02040503050406030204" pitchFamily="18" charset="0"/>
                      </a:rPr>
                      <m:t>}</m:t>
                    </m:r>
                  </m:oMath>
                </a14:m>
                <a:r>
                  <a:rPr lang="zh-CN" altLang="en-US" sz="2400" dirty="0" smtClean="0"/>
                  <a:t>，</a:t>
                </a:r>
                <a14:m>
                  <m:oMath xmlns:m="http://schemas.openxmlformats.org/officeDocument/2006/math">
                    <m:r>
                      <a:rPr lang="en-US" altLang="zh-CN" sz="2400" b="0" i="1" dirty="0" smtClean="0">
                        <a:latin typeface="Cambria Math" panose="02040503050406030204" pitchFamily="18" charset="0"/>
                      </a:rPr>
                      <m:t>𝑆</m:t>
                    </m:r>
                  </m:oMath>
                </a14:m>
                <a:r>
                  <a:rPr lang="zh-CN" altLang="en-US" sz="2400" dirty="0" smtClean="0"/>
                  <a:t>是一个有限的元素的集合，而</a:t>
                </a:r>
                <a14:m>
                  <m:oMath xmlns:m="http://schemas.openxmlformats.org/officeDocument/2006/math">
                    <m:r>
                      <a:rPr lang="en-US" altLang="zh-CN" sz="2400" b="0" i="1" smtClean="0">
                        <a:latin typeface="Cambria Math" panose="02040503050406030204" pitchFamily="18" charset="0"/>
                      </a:rPr>
                      <m:t>𝐼</m:t>
                    </m:r>
                  </m:oMath>
                </a14:m>
                <a:r>
                  <a:rPr lang="zh-CN" altLang="en-US" sz="2400" dirty="0" smtClean="0"/>
                  <a:t>是</a:t>
                </a:r>
                <a14:m>
                  <m:oMath xmlns:m="http://schemas.openxmlformats.org/officeDocument/2006/math">
                    <m:r>
                      <a:rPr lang="en-US" altLang="zh-CN" sz="2400" b="0" i="1" dirty="0" smtClean="0">
                        <a:latin typeface="Cambria Math" panose="02040503050406030204" pitchFamily="18" charset="0"/>
                      </a:rPr>
                      <m:t>𝑆</m:t>
                    </m:r>
                  </m:oMath>
                </a14:m>
                <a:r>
                  <a:rPr lang="zh-CN" altLang="en-US" sz="2400" dirty="0" smtClean="0"/>
                  <a:t>子集的集合，如果一个</a:t>
                </a:r>
                <a14:m>
                  <m:oMath xmlns:m="http://schemas.openxmlformats.org/officeDocument/2006/math">
                    <m:r>
                      <a:rPr lang="en-US" altLang="zh-CN" sz="2400" b="0" i="1" dirty="0" smtClean="0">
                        <a:latin typeface="Cambria Math" panose="02040503050406030204" pitchFamily="18" charset="0"/>
                      </a:rPr>
                      <m:t>𝑆</m:t>
                    </m:r>
                  </m:oMath>
                </a14:m>
                <a:r>
                  <a:rPr lang="zh-CN" altLang="en-US" sz="2400" dirty="0" smtClean="0"/>
                  <a:t>的</a:t>
                </a:r>
                <a14:m>
                  <m:oMath xmlns:m="http://schemas.openxmlformats.org/officeDocument/2006/math">
                    <m:r>
                      <a:rPr lang="zh-CN" altLang="en-US" sz="2400" b="0" i="1" dirty="0">
                        <a:latin typeface="Cambria Math" panose="02040503050406030204" pitchFamily="18" charset="0"/>
                      </a:rPr>
                      <m:t>子集</m:t>
                    </m:r>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𝐼</m:t>
                    </m:r>
                  </m:oMath>
                </a14:m>
                <a:r>
                  <a:rPr lang="zh-CN" altLang="en-US" sz="2400" b="0" dirty="0" smtClean="0"/>
                  <a:t>，则将</a:t>
                </a:r>
                <a14:m>
                  <m:oMath xmlns:m="http://schemas.openxmlformats.org/officeDocument/2006/math">
                    <m:r>
                      <a:rPr lang="en-US" altLang="zh-CN" sz="2400" b="0" i="1" dirty="0" smtClean="0">
                        <a:latin typeface="Cambria Math" panose="02040503050406030204" pitchFamily="18" charset="0"/>
                      </a:rPr>
                      <m:t>𝐴</m:t>
                    </m:r>
                  </m:oMath>
                </a14:m>
                <a:r>
                  <a:rPr lang="zh-CN" altLang="en-US" sz="2400" b="0" dirty="0" smtClean="0"/>
                  <a:t>称为拟阵</a:t>
                </a:r>
                <a14:m>
                  <m:oMath xmlns:m="http://schemas.openxmlformats.org/officeDocument/2006/math">
                    <m:r>
                      <a:rPr lang="en-US" altLang="zh-CN" sz="2400" b="0" i="1" dirty="0" smtClean="0">
                        <a:latin typeface="Cambria Math" panose="02040503050406030204" pitchFamily="18" charset="0"/>
                      </a:rPr>
                      <m:t>𝑀</m:t>
                    </m:r>
                  </m:oMath>
                </a14:m>
                <a:r>
                  <a:rPr lang="zh-CN" altLang="en-US" sz="2400" b="0" dirty="0" smtClean="0"/>
                  <a:t>独立子集</a:t>
                </a:r>
                <a:endParaRPr lang="en-US" altLang="zh-CN" sz="2400" b="0" dirty="0" smtClean="0"/>
              </a:p>
              <a:p>
                <a:r>
                  <a:rPr lang="zh-CN" altLang="en-US" sz="2400" dirty="0" smtClean="0"/>
                  <a:t>对于一个独立子集</a:t>
                </a:r>
                <a14:m>
                  <m:oMath xmlns:m="http://schemas.openxmlformats.org/officeDocument/2006/math">
                    <m:r>
                      <a:rPr lang="en-US" altLang="zh-CN" sz="2400" i="1" dirty="0" smtClean="0">
                        <a:latin typeface="Cambria Math" panose="02040503050406030204" pitchFamily="18" charset="0"/>
                      </a:rPr>
                      <m:t>𝐴</m:t>
                    </m:r>
                  </m:oMath>
                </a14:m>
                <a:r>
                  <a:rPr lang="zh-CN" altLang="en-US" sz="2400" dirty="0" smtClean="0"/>
                  <a:t>，如果不存在一个</a:t>
                </a:r>
                <a14:m>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𝑆</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oMath>
                </a14:m>
                <a:r>
                  <a:rPr lang="zh-CN" altLang="en-US" sz="2400" b="0" dirty="0" smtClean="0"/>
                  <a:t>，且</a:t>
                </a:r>
                <a14:m>
                  <m:oMath xmlns:m="http://schemas.openxmlformats.org/officeDocument/2006/math">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𝐼</m:t>
                    </m:r>
                  </m:oMath>
                </a14:m>
                <a:r>
                  <a:rPr lang="zh-CN" altLang="en-US" sz="2400" b="0" dirty="0" smtClean="0"/>
                  <a:t>，则</a:t>
                </a:r>
                <a:r>
                  <a:rPr lang="en-US" altLang="zh-CN" sz="2400" b="0" dirty="0" smtClean="0"/>
                  <a:t>A</a:t>
                </a:r>
                <a:r>
                  <a:rPr lang="zh-CN" altLang="en-US" sz="2400" b="0" dirty="0" smtClean="0"/>
                  <a:t>是一个极大的独立子集</a:t>
                </a:r>
                <a:endParaRPr lang="en-US" altLang="zh-CN" sz="2400" b="0" dirty="0" smtClean="0"/>
              </a:p>
              <a:p>
                <a:r>
                  <a:rPr lang="zh-CN" altLang="en-US" sz="2400" dirty="0" smtClean="0"/>
                  <a:t>拟阵是满足</a:t>
                </a:r>
                <a14:m>
                  <m:oMath xmlns:m="http://schemas.openxmlformats.org/officeDocument/2006/math">
                    <m:r>
                      <a:rPr lang="zh-CN" altLang="en-US" sz="2400" i="1" dirty="0">
                        <a:latin typeface="Cambria Math" panose="02040503050406030204" pitchFamily="18" charset="0"/>
                      </a:rPr>
                      <m:t>一下</m:t>
                    </m:r>
                    <m:r>
                      <a:rPr lang="zh-CN" altLang="en-US" sz="2400" i="1" dirty="0" smtClean="0">
                        <a:latin typeface="Cambria Math" panose="02040503050406030204" pitchFamily="18" charset="0"/>
                      </a:rPr>
                      <m:t>条件</m:t>
                    </m:r>
                    <m:r>
                      <a:rPr lang="zh-CN" altLang="en-US" sz="2400" b="0" i="1" dirty="0" smtClean="0">
                        <a:latin typeface="Cambria Math" panose="02040503050406030204" pitchFamily="18" charset="0"/>
                      </a:rPr>
                      <m:t>的</m:t>
                    </m:r>
                    <m:r>
                      <a:rPr lang="zh-CN" altLang="en-US" sz="2400" i="1" dirty="0">
                        <a:latin typeface="Cambria Math" panose="02040503050406030204" pitchFamily="18" charset="0"/>
                      </a:rPr>
                      <m:t>序对</m:t>
                    </m:r>
                    <m:r>
                      <a:rPr lang="en-US" altLang="zh-CN" sz="2400" i="1">
                        <a:latin typeface="Cambria Math" panose="02040503050406030204" pitchFamily="18" charset="0"/>
                      </a:rPr>
                      <m:t>𝑀</m:t>
                    </m:r>
                    <m:r>
                      <a:rPr lang="en-US" altLang="zh-CN" sz="2400" i="1">
                        <a:latin typeface="Cambria Math" panose="02040503050406030204" pitchFamily="18" charset="0"/>
                      </a:rPr>
                      <m:t>={</m:t>
                    </m:r>
                    <m:r>
                      <a:rPr lang="en-US" altLang="zh-CN" sz="2400" i="1">
                        <a:latin typeface="Cambria Math" panose="02040503050406030204" pitchFamily="18" charset="0"/>
                      </a:rPr>
                      <m:t>𝑆</m:t>
                    </m:r>
                    <m:r>
                      <a:rPr lang="en-US" altLang="zh-CN" sz="2400" i="1">
                        <a:latin typeface="Cambria Math" panose="02040503050406030204" pitchFamily="18" charset="0"/>
                      </a:rPr>
                      <m:t>,</m:t>
                    </m:r>
                    <m:r>
                      <a:rPr lang="en-US" altLang="zh-CN" sz="2400" i="1">
                        <a:latin typeface="Cambria Math" panose="02040503050406030204" pitchFamily="18" charset="0"/>
                      </a:rPr>
                      <m:t>𝐼</m:t>
                    </m:r>
                    <m:r>
                      <a:rPr lang="en-US" altLang="zh-CN" sz="2400" i="1">
                        <a:latin typeface="Cambria Math" panose="02040503050406030204" pitchFamily="18" charset="0"/>
                      </a:rPr>
                      <m:t>}</m:t>
                    </m:r>
                  </m:oMath>
                </a14:m>
                <a:r>
                  <a:rPr lang="zh-CN" altLang="en-US" sz="2400" dirty="0" smtClean="0"/>
                  <a:t>：</a:t>
                </a:r>
                <a:endParaRPr lang="en-US" altLang="zh-CN" sz="2400" dirty="0" smtClean="0"/>
              </a:p>
              <a:p>
                <a:pPr lvl="1"/>
                <a:r>
                  <a:rPr lang="zh-CN" altLang="en-US" sz="2200" b="0" dirty="0" smtClean="0"/>
                  <a:t>遗传性，若</a:t>
                </a:r>
                <a14:m>
                  <m:oMath xmlns:m="http://schemas.openxmlformats.org/officeDocument/2006/math">
                    <m:r>
                      <a:rPr lang="en-US" altLang="zh-CN" sz="2200" b="0" i="1" smtClean="0">
                        <a:latin typeface="Cambria Math" panose="02040503050406030204" pitchFamily="18" charset="0"/>
                      </a:rPr>
                      <m:t>𝐴</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𝐼</m:t>
                    </m:r>
                    <m:r>
                      <a:rPr lang="en-US" altLang="zh-CN" sz="2200" b="0" i="1" smtClean="0">
                        <a:latin typeface="Cambria Math" panose="02040503050406030204" pitchFamily="18" charset="0"/>
                      </a:rPr>
                      <m:t>,</m:t>
                    </m:r>
                    <m:r>
                      <a:rPr lang="zh-CN" altLang="en-US" sz="2200" i="1">
                        <a:latin typeface="Cambria Math" panose="02040503050406030204" pitchFamily="18" charset="0"/>
                      </a:rPr>
                      <m:t>则</m:t>
                    </m:r>
                  </m:oMath>
                </a14:m>
                <a:r>
                  <a:rPr lang="zh-CN" altLang="en-US" sz="2200" b="0" dirty="0" smtClean="0"/>
                  <a:t>任意的</a:t>
                </a:r>
                <a14:m>
                  <m:oMath xmlns:m="http://schemas.openxmlformats.org/officeDocument/2006/math">
                    <m:r>
                      <a:rPr lang="en-US" altLang="zh-CN" sz="2200" i="1">
                        <a:latin typeface="Cambria Math" panose="02040503050406030204" pitchFamily="18" charset="0"/>
                      </a:rPr>
                      <m:t>𝐵</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𝐴</m:t>
                    </m:r>
                    <m:r>
                      <a:rPr lang="zh-CN" altLang="en-US" sz="2200" i="1">
                        <a:latin typeface="Cambria Math" panose="02040503050406030204" pitchFamily="18" charset="0"/>
                      </a:rPr>
                      <m:t>都有</m:t>
                    </m:r>
                    <m:r>
                      <a:rPr lang="en-US" altLang="zh-CN" sz="2200" b="0" i="1" smtClean="0">
                        <a:latin typeface="Cambria Math" panose="02040503050406030204" pitchFamily="18" charset="0"/>
                      </a:rPr>
                      <m:t>𝐵</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𝐼</m:t>
                    </m:r>
                  </m:oMath>
                </a14:m>
                <a:endParaRPr lang="en-US" altLang="zh-CN" sz="2200" b="0" dirty="0" smtClean="0"/>
              </a:p>
              <a:p>
                <a:pPr lvl="1"/>
                <a:r>
                  <a:rPr lang="zh-CN" altLang="en-US" sz="2200" dirty="0" smtClean="0"/>
                  <a:t>交换性，若</a:t>
                </a:r>
                <a14:m>
                  <m:oMath xmlns:m="http://schemas.openxmlformats.org/officeDocument/2006/math">
                    <m:r>
                      <a:rPr lang="en-US" altLang="zh-CN" sz="2200" b="0" i="1" smtClean="0">
                        <a:latin typeface="Cambria Math" panose="02040503050406030204" pitchFamily="18" charset="0"/>
                      </a:rPr>
                      <m:t>𝐴</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𝐵</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𝐼</m:t>
                    </m:r>
                    <m:r>
                      <a:rPr lang="en-US" altLang="zh-CN" sz="2200" b="0" i="1" smtClean="0">
                        <a:latin typeface="Cambria Math" panose="02040503050406030204" pitchFamily="18" charset="0"/>
                      </a:rPr>
                      <m:t>,</m:t>
                    </m:r>
                    <m:d>
                      <m:dPr>
                        <m:begChr m:val="|"/>
                        <m:endChr m:val="|"/>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𝐴</m:t>
                        </m:r>
                      </m:e>
                    </m:d>
                    <m:r>
                      <a:rPr lang="en-US" altLang="zh-CN" sz="2200" b="0" i="1" smtClean="0">
                        <a:latin typeface="Cambria Math" panose="02040503050406030204" pitchFamily="18" charset="0"/>
                      </a:rPr>
                      <m:t>&lt;|</m:t>
                    </m:r>
                    <m:r>
                      <a:rPr lang="en-US" altLang="zh-CN" sz="2200" b="0" i="1" smtClean="0">
                        <a:latin typeface="Cambria Math" panose="02040503050406030204" pitchFamily="18" charset="0"/>
                      </a:rPr>
                      <m:t>𝐵</m:t>
                    </m:r>
                    <m:r>
                      <a:rPr lang="en-US" altLang="zh-CN" sz="2200" b="0" i="1" smtClean="0">
                        <a:latin typeface="Cambria Math" panose="02040503050406030204" pitchFamily="18" charset="0"/>
                      </a:rPr>
                      <m:t>|</m:t>
                    </m:r>
                    <m:r>
                      <a:rPr lang="zh-CN" altLang="en-US" sz="2200" i="1">
                        <a:latin typeface="Cambria Math" panose="02040503050406030204" pitchFamily="18" charset="0"/>
                      </a:rPr>
                      <m:t>，</m:t>
                    </m:r>
                  </m:oMath>
                </a14:m>
                <a:r>
                  <a:rPr lang="zh-CN" altLang="en-US" sz="2200" b="0" dirty="0" smtClean="0"/>
                  <a:t>则一定有</a:t>
                </a:r>
                <a14:m>
                  <m:oMath xmlns:m="http://schemas.openxmlformats.org/officeDocument/2006/math">
                    <m:r>
                      <a:rPr lang="en-US" altLang="zh-CN" sz="2200" b="0" i="1" smtClean="0">
                        <a:latin typeface="Cambria Math" panose="02040503050406030204" pitchFamily="18" charset="0"/>
                      </a:rPr>
                      <m:t>𝑥</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𝐵</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𝐴</m:t>
                    </m:r>
                  </m:oMath>
                </a14:m>
                <a:r>
                  <a:rPr lang="zh-CN" altLang="en-US" sz="2200" b="0" dirty="0" smtClean="0"/>
                  <a:t>，使得</a:t>
                </a:r>
                <a14:m>
                  <m:oMath xmlns:m="http://schemas.openxmlformats.org/officeDocument/2006/math">
                    <m:r>
                      <a:rPr lang="en-US" altLang="zh-CN" sz="2200" b="0" i="1" smtClean="0">
                        <a:latin typeface="Cambria Math" panose="02040503050406030204" pitchFamily="18" charset="0"/>
                      </a:rPr>
                      <m:t>𝐴</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𝑥</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𝐼</m:t>
                    </m:r>
                  </m:oMath>
                </a14:m>
                <a:endParaRPr lang="en-US" altLang="zh-CN" sz="2200" b="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1429152" y="1856095"/>
                <a:ext cx="10348866" cy="4230805"/>
              </a:xfrm>
              <a:blipFill rotWithShape="true">
                <a:blip r:embed="rId1"/>
                <a:stretch>
                  <a:fillRect l="-4" t="-15" b="10"/>
                </a:stretch>
              </a:blipFill>
            </p:spPr>
            <p:txBody>
              <a:bodyPr/>
              <a:lstStyle/>
              <a:p>
                <a:r>
                  <a:rPr lang="zh-CN" altLang="en-US">
                    <a:noFill/>
                  </a:rPr>
                  <a:t> </a:t>
                </a:r>
              </a:p>
            </p:txBody>
          </p:sp>
        </mc:Fallback>
      </mc:AlternateContent>
      <p:sp>
        <p:nvSpPr>
          <p:cNvPr id="4" name="标题 1"/>
          <p:cNvSpPr>
            <a:spLocks noGrp="true"/>
          </p:cNvSpPr>
          <p:nvPr>
            <p:ph type="title"/>
          </p:nvPr>
        </p:nvSpPr>
        <p:spPr>
          <a:xfrm>
            <a:off x="1896889" y="528577"/>
            <a:ext cx="8911687" cy="785874"/>
          </a:xfrm>
        </p:spPr>
        <p:txBody>
          <a:bodyPr>
            <a:normAutofit fontScale="90000"/>
          </a:bodyPr>
          <a:lstStyle/>
          <a:p>
            <a:r>
              <a:rPr lang="zh-CN" altLang="en-US" sz="5300" dirty="0" smtClean="0"/>
              <a:t>最小生成树的证明：拟阵</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1661164" y="736979"/>
                <a:ext cx="9338932" cy="5486400"/>
              </a:xfrm>
            </p:spPr>
            <p:txBody>
              <a:bodyPr>
                <a:normAutofit/>
              </a:bodyPr>
              <a:lstStyle/>
              <a:p>
                <a:r>
                  <a:rPr lang="zh-CN" altLang="en-US" sz="2000" dirty="0" smtClean="0"/>
                  <a:t>由交换性推出结论</a:t>
                </a:r>
                <a:r>
                  <a:rPr lang="en-US" altLang="zh-CN" sz="2000" dirty="0" smtClean="0"/>
                  <a:t>1</a:t>
                </a:r>
                <a:r>
                  <a:rPr lang="zh-CN" altLang="en-US" sz="2000" dirty="0" smtClean="0"/>
                  <a:t>：</a:t>
                </a:r>
                <a:endParaRPr lang="en-US" altLang="zh-CN" sz="2000" dirty="0" smtClean="0"/>
              </a:p>
              <a:p>
                <a:pPr marL="0" indent="0" algn="ctr">
                  <a:buNone/>
                </a:pPr>
                <a:r>
                  <a:rPr lang="zh-CN" altLang="en-US" sz="2000" i="1" dirty="0" smtClean="0"/>
                  <a:t>对于一个拟阵</a:t>
                </a:r>
                <a14:m>
                  <m:oMath xmlns:m="http://schemas.openxmlformats.org/officeDocument/2006/math">
                    <m:r>
                      <a:rPr lang="en-US" altLang="zh-CN" sz="2000" i="1" dirty="0" smtClean="0">
                        <a:latin typeface="Cambria Math" panose="02040503050406030204" pitchFamily="18" charset="0"/>
                      </a:rPr>
                      <m:t>𝑀</m:t>
                    </m:r>
                  </m:oMath>
                </a14:m>
                <a:r>
                  <a:rPr lang="zh-CN" altLang="en-US" sz="2000" i="1" dirty="0" smtClean="0"/>
                  <a:t>，</a:t>
                </a:r>
                <a14:m>
                  <m:oMath xmlns:m="http://schemas.openxmlformats.org/officeDocument/2006/math">
                    <m:r>
                      <a:rPr lang="en-US" altLang="zh-CN" sz="2000" i="1" dirty="0" smtClean="0">
                        <a:latin typeface="Cambria Math" panose="02040503050406030204" pitchFamily="18" charset="0"/>
                      </a:rPr>
                      <m:t>𝑀</m:t>
                    </m:r>
                  </m:oMath>
                </a14:m>
                <a:r>
                  <a:rPr lang="zh-CN" altLang="en-US" sz="2000" i="1" dirty="0" smtClean="0"/>
                  <a:t>的每一个极大独立集的大小相等</a:t>
                </a:r>
                <a:endParaRPr lang="en-US" altLang="zh-CN" sz="2000" i="1" dirty="0" smtClean="0"/>
              </a:p>
              <a:p>
                <a:r>
                  <a:rPr lang="zh-CN" altLang="en-US" sz="2000" dirty="0" smtClean="0"/>
                  <a:t>我们再定义一种带权拟阵</a:t>
                </a:r>
                <a:endParaRPr lang="en-US" altLang="zh-CN" sz="2000" dirty="0" smtClean="0"/>
              </a:p>
              <a:p>
                <a:r>
                  <a:rPr lang="zh-CN" altLang="en-US" sz="2000" dirty="0" smtClean="0"/>
                  <a:t>对拟阵</a:t>
                </a:r>
                <a14:m>
                  <m:oMath xmlns:m="http://schemas.openxmlformats.org/officeDocument/2006/math">
                    <m:r>
                      <a:rPr lang="en-US" altLang="zh-CN" sz="2000" i="1" dirty="0" smtClean="0">
                        <a:latin typeface="Cambria Math" panose="02040503050406030204" pitchFamily="18" charset="0"/>
                      </a:rPr>
                      <m:t>𝑀</m:t>
                    </m:r>
                  </m:oMath>
                </a14:m>
                <a:r>
                  <a:rPr lang="zh-CN" altLang="en-US" sz="2000" dirty="0" smtClean="0"/>
                  <a:t>的</a:t>
                </a:r>
                <a14:m>
                  <m:oMath xmlns:m="http://schemas.openxmlformats.org/officeDocument/2006/math">
                    <m:r>
                      <a:rPr lang="en-US" altLang="zh-CN" sz="2000" i="1" dirty="0" smtClean="0">
                        <a:latin typeface="Cambria Math" panose="02040503050406030204" pitchFamily="18" charset="0"/>
                      </a:rPr>
                      <m:t>𝑆</m:t>
                    </m:r>
                  </m:oMath>
                </a14:m>
                <a:r>
                  <a:rPr lang="zh-CN" altLang="en-US" sz="2000" dirty="0" smtClean="0"/>
                  <a:t>集合中每个元素分配一个权函数</a:t>
                </a:r>
                <a14:m>
                  <m:oMath xmlns:m="http://schemas.openxmlformats.org/officeDocument/2006/math">
                    <m:r>
                      <a:rPr lang="en-US" altLang="zh-CN" sz="2000" b="0" i="1" smtClean="0">
                        <a:latin typeface="Cambria Math" panose="02040503050406030204" pitchFamily="18" charset="0"/>
                      </a:rPr>
                      <m:t>𝑤</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𝑆</m:t>
                    </m:r>
                    <m:r>
                      <a:rPr lang="zh-CN" altLang="en-US" sz="2000" i="1">
                        <a:latin typeface="Cambria Math" panose="02040503050406030204" pitchFamily="18" charset="0"/>
                      </a:rPr>
                      <m:t>，</m:t>
                    </m:r>
                  </m:oMath>
                </a14:m>
                <a:r>
                  <a:rPr lang="zh-CN" altLang="en-US" sz="2000" dirty="0" smtClean="0"/>
                  <a:t>并定义</a:t>
                </a:r>
                <a14:m>
                  <m:oMath xmlns:m="http://schemas.openxmlformats.org/officeDocument/2006/math">
                    <m:r>
                      <a:rPr lang="en-US" altLang="zh-CN" sz="2000" b="0" i="1" smtClean="0">
                        <a:latin typeface="Cambria Math" panose="02040503050406030204" pitchFamily="18" charset="0"/>
                      </a:rPr>
                      <m:t>𝑤</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𝐴</m:t>
                        </m:r>
                      </m:e>
                    </m:d>
                    <m:r>
                      <a:rPr lang="en-US" altLang="zh-CN" sz="2000" b="0" i="1"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e>
                        </m:d>
                      </m:sub>
                      <m:sup/>
                      <m:e>
                        <m:r>
                          <a:rPr lang="en-US" altLang="zh-CN" sz="2000" b="0" i="1" smtClean="0">
                            <a:latin typeface="Cambria Math" panose="02040503050406030204" pitchFamily="18" charset="0"/>
                          </a:rPr>
                          <m:t>𝑤</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e>
                    </m:nary>
                  </m:oMath>
                </a14:m>
                <a:endParaRPr lang="en-US" altLang="zh-CN" sz="2000" b="0" dirty="0" smtClean="0"/>
              </a:p>
              <a:p>
                <a:r>
                  <a:rPr lang="zh-CN" altLang="en-US" sz="2000" dirty="0" smtClean="0"/>
                  <a:t>最优极大独立集为权值最大</a:t>
                </a:r>
                <a:r>
                  <a:rPr lang="en-US" altLang="zh-CN" sz="2000" dirty="0"/>
                  <a:t>/</a:t>
                </a:r>
                <a:r>
                  <a:rPr lang="zh-CN" altLang="en-US" sz="2000" dirty="0" smtClean="0"/>
                  <a:t>小的极大独立集</a:t>
                </a:r>
                <a:endParaRPr lang="en-US" altLang="zh-CN" sz="2000" dirty="0" smtClean="0"/>
              </a:p>
              <a:p>
                <a:r>
                  <a:rPr lang="zh-CN" altLang="en-US" sz="2000" dirty="0"/>
                  <a:t>结论</a:t>
                </a:r>
                <a:r>
                  <a:rPr lang="en-US" altLang="zh-CN" sz="2000" b="0" dirty="0" smtClean="0"/>
                  <a:t>2</a:t>
                </a:r>
                <a:r>
                  <a:rPr lang="zh-CN" altLang="en-US" sz="2000" b="0" dirty="0" smtClean="0"/>
                  <a:t>：</a:t>
                </a:r>
                <a:endParaRPr lang="en-US" altLang="zh-CN" sz="2000" b="0" dirty="0" smtClean="0"/>
              </a:p>
              <a:p>
                <a:pPr marL="0" indent="0" algn="ctr">
                  <a:buNone/>
                </a:pPr>
                <a:r>
                  <a:rPr lang="zh-CN" altLang="en-US" sz="2000" i="1" dirty="0" smtClean="0"/>
                  <a:t>如果</a:t>
                </a:r>
                <a14:m>
                  <m:oMath xmlns:m="http://schemas.openxmlformats.org/officeDocument/2006/math">
                    <m:r>
                      <a:rPr lang="zh-CN" altLang="en-US" sz="2000" b="0" i="1" dirty="0" smtClean="0">
                        <a:latin typeface="Cambria Math" panose="02040503050406030204" pitchFamily="18" charset="0"/>
                      </a:rPr>
                      <m:t>元素</m:t>
                    </m:r>
                    <m:r>
                      <a:rPr lang="en-US" altLang="zh-CN" sz="2000" b="0" i="1" smtClean="0">
                        <a:latin typeface="Cambria Math" panose="02040503050406030204" pitchFamily="18" charset="0"/>
                      </a:rPr>
                      <m:t>𝑥</m:t>
                    </m:r>
                    <m:r>
                      <a:rPr lang="zh-CN" altLang="en-US" sz="2000" b="0" i="1" smtClean="0">
                        <a:latin typeface="Cambria Math" panose="02040503050406030204" pitchFamily="18" charset="0"/>
                      </a:rPr>
                      <m:t>𝜖</m:t>
                    </m:r>
                    <m:r>
                      <a:rPr lang="en-US" altLang="zh-CN" sz="2000" b="0" i="1" smtClean="0">
                        <a:latin typeface="Cambria Math" panose="02040503050406030204" pitchFamily="18" charset="0"/>
                      </a:rPr>
                      <m:t>𝑆</m:t>
                    </m:r>
                    <m:r>
                      <a:rPr lang="zh-CN" altLang="en-US" sz="2000" b="0" i="1" smtClean="0">
                        <a:latin typeface="Cambria Math" panose="02040503050406030204" pitchFamily="18" charset="0"/>
                      </a:rPr>
                      <m:t>是</m:t>
                    </m:r>
                    <m:r>
                      <a:rPr lang="zh-CN" altLang="en-US" sz="2000" i="1">
                        <a:latin typeface="Cambria Math" panose="02040503050406030204" pitchFamily="18" charset="0"/>
                      </a:rPr>
                      <m:t>所有</m:t>
                    </m:r>
                    <m:r>
                      <a:rPr lang="zh-CN" altLang="en-US" sz="2000" i="1" smtClean="0">
                        <a:latin typeface="Cambria Math" panose="02040503050406030204" pitchFamily="18" charset="0"/>
                      </a:rPr>
                      <m:t>满足</m:t>
                    </m:r>
                    <m:r>
                      <a:rPr lang="en-US" altLang="zh-CN" sz="2000" i="1" dirty="0" smtClean="0">
                        <a:latin typeface="Cambria Math" panose="02040503050406030204" pitchFamily="18" charset="0"/>
                      </a:rPr>
                      <m:t>{</m:t>
                    </m:r>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zh-CN" altLang="en-US" sz="2000" b="0" i="1" dirty="0" smtClean="0">
                        <a:latin typeface="Cambria Math" panose="02040503050406030204" pitchFamily="18" charset="0"/>
                      </a:rPr>
                      <m:t>𝜖</m:t>
                    </m:r>
                    <m:r>
                      <a:rPr lang="en-US" altLang="zh-CN" sz="2000" b="0" i="1" dirty="0" smtClean="0">
                        <a:latin typeface="Cambria Math" panose="02040503050406030204" pitchFamily="18" charset="0"/>
                      </a:rPr>
                      <m:t>𝐼</m:t>
                    </m:r>
                  </m:oMath>
                </a14:m>
                <a:r>
                  <a:rPr lang="zh-CN" altLang="en-US" sz="2000" b="0" i="1" dirty="0" smtClean="0"/>
                  <a:t>的元素中</a:t>
                </a:r>
                <a14:m>
                  <m:oMath xmlns:m="http://schemas.openxmlformats.org/officeDocument/2006/math">
                    <m:r>
                      <a:rPr lang="en-US" altLang="zh-CN" sz="2000" b="0" i="1" smtClean="0">
                        <a:latin typeface="Cambria Math" panose="02040503050406030204" pitchFamily="18" charset="0"/>
                      </a:rPr>
                      <m:t>𝑤</m:t>
                    </m:r>
                    <m:r>
                      <a:rPr lang="en-US" altLang="zh-CN" sz="2000" b="0" i="1" smtClean="0">
                        <a:latin typeface="Cambria Math" panose="02040503050406030204" pitchFamily="18" charset="0"/>
                      </a:rPr>
                      <m:t>()</m:t>
                    </m:r>
                  </m:oMath>
                </a14:m>
                <a:r>
                  <a:rPr lang="zh-CN" altLang="en-US" sz="2000" b="0" i="1" dirty="0" smtClean="0"/>
                  <a:t>最大的，</a:t>
                </a:r>
                <a:r>
                  <a:rPr lang="zh-CN" altLang="en-US" sz="2000" i="1" dirty="0"/>
                  <a:t>最优极大独立集</a:t>
                </a:r>
                <a:r>
                  <a:rPr lang="zh-CN" altLang="en-US" sz="2000" b="0" i="1" dirty="0" smtClean="0"/>
                  <a:t>一定包含</a:t>
                </a:r>
                <a14:m>
                  <m:oMath xmlns:m="http://schemas.openxmlformats.org/officeDocument/2006/math">
                    <m:r>
                      <a:rPr lang="en-US" altLang="zh-CN" sz="2000" b="0" i="1" smtClean="0">
                        <a:latin typeface="Cambria Math" panose="02040503050406030204" pitchFamily="18" charset="0"/>
                      </a:rPr>
                      <m:t>𝑥</m:t>
                    </m:r>
                  </m:oMath>
                </a14:m>
                <a:endParaRPr lang="en-US" altLang="zh-CN" sz="2000" b="0" i="1" dirty="0" smtClean="0"/>
              </a:p>
              <a:p>
                <a:r>
                  <a:rPr lang="zh-CN" altLang="en-US" sz="2000" dirty="0" smtClean="0"/>
                  <a:t>考虑任意极大独立集，先确定</a:t>
                </a:r>
                <a14:m>
                  <m:oMath xmlns:m="http://schemas.openxmlformats.org/officeDocument/2006/math">
                    <m:r>
                      <a:rPr lang="en-US" altLang="zh-CN" sz="2000" b="0" i="1" smtClean="0">
                        <a:latin typeface="Cambria Math" panose="02040503050406030204" pitchFamily="18" charset="0"/>
                      </a:rPr>
                      <m:t>𝑥</m:t>
                    </m:r>
                  </m:oMath>
                </a14:m>
                <a:r>
                  <a:rPr lang="zh-CN" altLang="en-US" sz="2000" dirty="0" smtClean="0"/>
                  <a:t>，然后根据交换律，可以得到包含</a:t>
                </a:r>
                <a14:m>
                  <m:oMath xmlns:m="http://schemas.openxmlformats.org/officeDocument/2006/math">
                    <m:r>
                      <a:rPr lang="en-US" altLang="zh-CN" sz="2000" b="0" i="1" smtClean="0">
                        <a:latin typeface="Cambria Math" panose="02040503050406030204" pitchFamily="18" charset="0"/>
                      </a:rPr>
                      <m:t>𝑥</m:t>
                    </m:r>
                  </m:oMath>
                </a14:m>
                <a:r>
                  <a:rPr lang="zh-CN" altLang="en-US" sz="2000" dirty="0" smtClean="0"/>
                  <a:t>的极大独立集，且权值和更大。</a:t>
                </a:r>
                <a:endParaRPr lang="en-US" altLang="zh-CN" sz="2000" dirty="0" smtClean="0"/>
              </a:p>
              <a:p>
                <a:r>
                  <a:rPr lang="zh-CN" altLang="en-US" sz="2000" dirty="0"/>
                  <a:t>结论</a:t>
                </a:r>
                <a:r>
                  <a:rPr lang="en-US" altLang="zh-CN" sz="2000" dirty="0" smtClean="0"/>
                  <a:t>3</a:t>
                </a:r>
                <a:r>
                  <a:rPr lang="zh-CN" altLang="en-US" sz="2000" dirty="0" smtClean="0"/>
                  <a:t>：</a:t>
                </a:r>
                <a:endParaRPr lang="en-US" altLang="zh-CN" sz="2000" dirty="0"/>
              </a:p>
              <a:p>
                <a:pPr marL="0" indent="0" algn="ctr">
                  <a:buNone/>
                </a:pPr>
                <a:r>
                  <a:rPr lang="zh-CN" altLang="en-US" sz="2000" i="1" dirty="0" smtClean="0"/>
                  <a:t>每次选择当前可以选择的</a:t>
                </a:r>
                <a14:m>
                  <m:oMath xmlns:m="http://schemas.openxmlformats.org/officeDocument/2006/math">
                    <m:r>
                      <a:rPr lang="en-US" altLang="zh-CN" sz="2000" b="0" i="1" smtClean="0">
                        <a:latin typeface="Cambria Math" panose="02040503050406030204" pitchFamily="18" charset="0"/>
                      </a:rPr>
                      <m:t>𝑤</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oMath>
                </a14:m>
                <a:r>
                  <a:rPr lang="zh-CN" altLang="en-US" sz="2000" i="1" dirty="0" smtClean="0"/>
                  <a:t>最大的</a:t>
                </a:r>
                <a:r>
                  <a:rPr lang="en-US" altLang="zh-CN" sz="2000" i="1" dirty="0" smtClean="0"/>
                  <a:t>x</a:t>
                </a:r>
                <a:r>
                  <a:rPr lang="zh-CN" altLang="en-US" sz="2000" i="1" dirty="0" smtClean="0"/>
                  <a:t>，最终得到</a:t>
                </a:r>
                <a:r>
                  <a:rPr lang="zh-CN" altLang="en-US" sz="2000" i="1" dirty="0"/>
                  <a:t>最优</a:t>
                </a:r>
                <a:r>
                  <a:rPr lang="zh-CN" altLang="en-US" sz="2000" i="1" dirty="0" smtClean="0"/>
                  <a:t>极大独立集</a:t>
                </a:r>
                <a:endParaRPr lang="en-US" altLang="zh-CN" sz="2000" i="1" dirty="0" smtClean="0"/>
              </a:p>
              <a:p>
                <a:pPr marL="0" indent="0">
                  <a:buNone/>
                </a:pPr>
                <a:endParaRPr lang="en-US" altLang="zh-CN" sz="2000" b="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1661164" y="736979"/>
                <a:ext cx="9338932" cy="5486400"/>
              </a:xfrm>
              <a:blipFill rotWithShape="true">
                <a:blip r:embed="rId1"/>
                <a:stretch>
                  <a:fillRect t="-100" r="7" b="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 calcmode="lin" valueType="num">
                                      <p:cBhvr additive="base">
                                        <p:cTn id="4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1647516" y="1553570"/>
                <a:ext cx="9775659" cy="4523380"/>
              </a:xfrm>
            </p:spPr>
            <p:txBody>
              <a:bodyPr>
                <a:normAutofit/>
              </a:bodyPr>
              <a:lstStyle/>
              <a:p>
                <a:r>
                  <a:rPr lang="zh-CN" altLang="en-US" sz="2400" dirty="0" smtClean="0"/>
                  <a:t>所以只要证明生成树是满足拟阵的，最小生成树的贪心算法正确性就可以证明。</a:t>
                </a:r>
                <a:endParaRPr lang="en-US" altLang="zh-CN" sz="2400" dirty="0" smtClean="0"/>
              </a:p>
              <a:p>
                <a14:m>
                  <m:oMath xmlns:m="http://schemas.openxmlformats.org/officeDocument/2006/math">
                    <m:r>
                      <a:rPr lang="zh-CN" altLang="en-US" sz="2400" b="0" i="1" dirty="0" smtClean="0">
                        <a:latin typeface="Cambria Math" panose="02040503050406030204" pitchFamily="18" charset="0"/>
                      </a:rPr>
                      <m:t>在</m:t>
                    </m:r>
                    <m:r>
                      <a:rPr lang="en-US" altLang="zh-CN" sz="2400" i="1" dirty="0" smtClean="0">
                        <a:latin typeface="Cambria Math" panose="02040503050406030204" pitchFamily="18" charset="0"/>
                      </a:rPr>
                      <m:t>𝑀</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𝑆</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𝐼</m:t>
                    </m:r>
                    <m:r>
                      <a:rPr lang="en-US" altLang="zh-CN" sz="2400" i="1" dirty="0" smtClean="0">
                        <a:latin typeface="Cambria Math" panose="02040503050406030204" pitchFamily="18" charset="0"/>
                      </a:rPr>
                      <m:t>}</m:t>
                    </m:r>
                  </m:oMath>
                </a14:m>
                <a:r>
                  <a:rPr lang="zh-CN" altLang="en-US" sz="2400" dirty="0" smtClean="0"/>
                  <a:t>，</a:t>
                </a:r>
                <a14:m>
                  <m:oMath xmlns:m="http://schemas.openxmlformats.org/officeDocument/2006/math">
                    <m:r>
                      <a:rPr lang="en-US" altLang="zh-CN" sz="2400" i="1" dirty="0" smtClean="0">
                        <a:latin typeface="Cambria Math" panose="02040503050406030204" pitchFamily="18" charset="0"/>
                      </a:rPr>
                      <m:t>𝑆</m:t>
                    </m:r>
                  </m:oMath>
                </a14:m>
                <a:r>
                  <a:rPr lang="zh-CN" altLang="en-US" sz="2400" dirty="0" smtClean="0"/>
                  <a:t>是这个图中</a:t>
                </a:r>
                <a:r>
                  <a:rPr lang="zh-CN" altLang="en-US" sz="2400" b="1" dirty="0" smtClean="0"/>
                  <a:t>边的集合</a:t>
                </a:r>
                <a:r>
                  <a:rPr lang="zh-CN" altLang="en-US" sz="2400" dirty="0" smtClean="0"/>
                  <a:t>，</a:t>
                </a:r>
                <a14:m>
                  <m:oMath xmlns:m="http://schemas.openxmlformats.org/officeDocument/2006/math">
                    <m:r>
                      <a:rPr lang="en-US" altLang="zh-CN" sz="2400" i="1" dirty="0" smtClean="0">
                        <a:latin typeface="Cambria Math" panose="02040503050406030204" pitchFamily="18" charset="0"/>
                      </a:rPr>
                      <m:t>𝐼</m:t>
                    </m:r>
                  </m:oMath>
                </a14:m>
                <a:r>
                  <a:rPr lang="zh-CN" altLang="en-US" sz="2400" dirty="0" smtClean="0"/>
                  <a:t>是</a:t>
                </a:r>
                <a:r>
                  <a:rPr lang="zh-CN" altLang="en-US" sz="2400" b="1" dirty="0" smtClean="0"/>
                  <a:t>不会形成环的边集</a:t>
                </a:r>
                <a:r>
                  <a:rPr lang="zh-CN" altLang="en-US" sz="2400" dirty="0" smtClean="0"/>
                  <a:t>的</a:t>
                </a:r>
                <a:r>
                  <a:rPr lang="zh-CN" altLang="en-US" sz="2400" b="1" dirty="0" smtClean="0"/>
                  <a:t>集合</a:t>
                </a:r>
                <a:endParaRPr lang="en-US" altLang="zh-CN" sz="2400" b="1" dirty="0" smtClean="0"/>
              </a:p>
              <a:p>
                <a:r>
                  <a:rPr lang="zh-CN" altLang="en-US" sz="2400" dirty="0" smtClean="0"/>
                  <a:t>不会形成环的边集的子集一定不会有环，所以满足</a:t>
                </a:r>
                <a:r>
                  <a:rPr lang="zh-CN" altLang="en-US" sz="2400" b="1" dirty="0" smtClean="0"/>
                  <a:t>遗传性</a:t>
                </a:r>
                <a:endParaRPr lang="en-US" altLang="zh-CN" sz="2400" b="1" dirty="0" smtClean="0"/>
              </a:p>
              <a:p>
                <a:r>
                  <a:rPr lang="zh-CN" altLang="en-US" sz="2400" dirty="0" smtClean="0"/>
                  <a:t>考虑两个边集</a:t>
                </a:r>
                <a14:m>
                  <m:oMath xmlns:m="http://schemas.openxmlformats.org/officeDocument/2006/math">
                    <m:r>
                      <a:rPr lang="en-US" altLang="zh-CN" sz="2400" i="1" dirty="0" smtClean="0">
                        <a:latin typeface="Cambria Math" panose="02040503050406030204" pitchFamily="18" charset="0"/>
                      </a:rPr>
                      <m:t>𝐴</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𝐵</m:t>
                    </m:r>
                  </m:oMath>
                </a14:m>
                <a:r>
                  <a:rPr lang="zh-CN" altLang="en-US" sz="2400" dirty="0" smtClean="0"/>
                  <a:t>，</a:t>
                </a:r>
                <a14:m>
                  <m:oMath xmlns:m="http://schemas.openxmlformats.org/officeDocument/2006/math">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𝐴</m:t>
                    </m:r>
                    <m:r>
                      <a:rPr lang="en-US" altLang="zh-CN" sz="2400" i="1" dirty="0" smtClean="0">
                        <a:latin typeface="Cambria Math" panose="02040503050406030204" pitchFamily="18" charset="0"/>
                      </a:rPr>
                      <m:t>|&lt;|</m:t>
                    </m:r>
                    <m:r>
                      <a:rPr lang="en-US" altLang="zh-CN" sz="2400" i="1" dirty="0" smtClean="0">
                        <a:latin typeface="Cambria Math" panose="02040503050406030204" pitchFamily="18" charset="0"/>
                      </a:rPr>
                      <m:t>𝐵</m:t>
                    </m:r>
                    <m:r>
                      <a:rPr lang="en-US" altLang="zh-CN" sz="2400" i="1" dirty="0" smtClean="0">
                        <a:latin typeface="Cambria Math" panose="02040503050406030204" pitchFamily="18" charset="0"/>
                      </a:rPr>
                      <m:t>|</m:t>
                    </m:r>
                  </m:oMath>
                </a14:m>
                <a:r>
                  <a:rPr lang="zh-CN" altLang="en-US" sz="2400" dirty="0" smtClean="0"/>
                  <a:t>，则</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smtClean="0">
                            <a:latin typeface="Cambria Math" panose="02040503050406030204" pitchFamily="18" charset="0"/>
                          </a:rPr>
                          <m:t>𝐺</m:t>
                        </m:r>
                      </m:e>
                      <m:sub>
                        <m:r>
                          <a:rPr lang="en-US" altLang="zh-CN" sz="2400" b="0" i="1" dirty="0" smtClean="0">
                            <a:latin typeface="Cambria Math" panose="02040503050406030204" pitchFamily="18" charset="0"/>
                          </a:rPr>
                          <m:t>𝐵</m:t>
                        </m:r>
                      </m:sub>
                    </m:sSub>
                  </m:oMath>
                </a14:m>
                <a:r>
                  <a:rPr lang="zh-CN" altLang="en-US" sz="2400" dirty="0" smtClean="0"/>
                  <a:t>中的连通块少于</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smtClean="0">
                            <a:latin typeface="Cambria Math" panose="02040503050406030204" pitchFamily="18" charset="0"/>
                          </a:rPr>
                          <m:t>𝐺</m:t>
                        </m:r>
                      </m:e>
                      <m:sub>
                        <m:r>
                          <a:rPr lang="en-US" altLang="zh-CN" sz="2400" b="0" i="1" dirty="0" smtClean="0">
                            <a:latin typeface="Cambria Math" panose="02040503050406030204" pitchFamily="18" charset="0"/>
                          </a:rPr>
                          <m:t>𝐴</m:t>
                        </m:r>
                      </m:sub>
                    </m:sSub>
                  </m:oMath>
                </a14:m>
                <a:r>
                  <a:rPr lang="zh-CN" altLang="en-US" sz="2400" dirty="0" smtClean="0"/>
                  <a:t>中的，则至少有一条边可以加入</a:t>
                </a:r>
                <a14:m>
                  <m:oMath xmlns:m="http://schemas.openxmlformats.org/officeDocument/2006/math">
                    <m:r>
                      <a:rPr lang="en-US" altLang="zh-CN" sz="2400" i="1" dirty="0" smtClean="0">
                        <a:latin typeface="Cambria Math" panose="02040503050406030204" pitchFamily="18" charset="0"/>
                      </a:rPr>
                      <m:t>𝐴</m:t>
                    </m:r>
                  </m:oMath>
                </a14:m>
                <a:r>
                  <a:rPr lang="zh-CN" altLang="en-US" sz="2400" dirty="0" smtClean="0"/>
                  <a:t>且不形成环，满足</a:t>
                </a:r>
                <a:r>
                  <a:rPr lang="zh-CN" altLang="en-US" sz="2400" b="1" dirty="0" smtClean="0"/>
                  <a:t>交换性</a:t>
                </a:r>
                <a:endParaRPr lang="en-US" altLang="zh-CN" sz="2400" b="1" dirty="0" smtClean="0"/>
              </a:p>
              <a:p>
                <a:r>
                  <a:rPr lang="zh-CN" altLang="en-US" sz="2400" dirty="0" smtClean="0"/>
                  <a:t>生成树满足拟阵的性质，最小生成树</a:t>
                </a:r>
                <a:r>
                  <a:rPr lang="zh-CN" altLang="en-US" sz="2400" dirty="0"/>
                  <a:t>的</a:t>
                </a:r>
                <a:r>
                  <a:rPr lang="zh-CN" altLang="en-US" sz="2400" dirty="0" smtClean="0"/>
                  <a:t>贪心算法是正确的。</a:t>
                </a:r>
                <a:endParaRPr lang="zh-CN" altLang="en-US" sz="24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1647516" y="1553570"/>
                <a:ext cx="9775659" cy="4523380"/>
              </a:xfrm>
              <a:blipFill rotWithShape="true">
                <a:blip r:embed="rId1"/>
                <a:stretch>
                  <a:fillRect l="-3" t="-8" r="2"/>
                </a:stretch>
              </a:blipFill>
            </p:spPr>
            <p:txBody>
              <a:bodyPr/>
              <a:lstStyle/>
              <a:p>
                <a:r>
                  <a:rPr lang="zh-CN" altLang="en-US">
                    <a:noFill/>
                  </a:rPr>
                  <a:t> </a:t>
                </a:r>
              </a:p>
            </p:txBody>
          </p:sp>
        </mc:Fallback>
      </mc:AlternateContent>
      <p:sp>
        <p:nvSpPr>
          <p:cNvPr id="4" name="标题 1"/>
          <p:cNvSpPr>
            <a:spLocks noGrp="true"/>
          </p:cNvSpPr>
          <p:nvPr>
            <p:ph type="title"/>
          </p:nvPr>
        </p:nvSpPr>
        <p:spPr>
          <a:xfrm>
            <a:off x="1896889" y="528577"/>
            <a:ext cx="8911687" cy="785874"/>
          </a:xfrm>
        </p:spPr>
        <p:txBody>
          <a:bodyPr>
            <a:normAutofit fontScale="90000"/>
          </a:bodyPr>
          <a:lstStyle/>
          <a:p>
            <a:r>
              <a:rPr lang="zh-CN" altLang="en-US" sz="5300" dirty="0" smtClean="0"/>
              <a:t>最小生成树的证明：拟阵</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1429152" y="1856095"/>
                <a:ext cx="10348866" cy="4717700"/>
              </a:xfrm>
            </p:spPr>
            <p:txBody>
              <a:bodyPr>
                <a:normAutofit/>
              </a:bodyPr>
              <a:lstStyle/>
              <a:p>
                <a:r>
                  <a:rPr lang="zh-CN" altLang="en-US" sz="2400" dirty="0" smtClean="0"/>
                  <a:t>给出</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smtClean="0"/>
                  <a:t>个</a:t>
                </a:r>
                <a14:m>
                  <m:oMath xmlns:m="http://schemas.openxmlformats.org/officeDocument/2006/math">
                    <m:r>
                      <a:rPr lang="en-US" altLang="zh-CN" sz="2400" i="1" dirty="0" smtClean="0">
                        <a:latin typeface="Cambria Math" panose="02040503050406030204" pitchFamily="18" charset="0"/>
                      </a:rPr>
                      <m:t>𝑚</m:t>
                    </m:r>
                  </m:oMath>
                </a14:m>
                <a:r>
                  <a:rPr lang="zh-CN" altLang="en-US" sz="2400" dirty="0" smtClean="0"/>
                  <a:t>维向量</a:t>
                </a:r>
                <a14:m>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𝑚</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𝑜𝑟</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oMath>
                </a14:m>
                <a:r>
                  <a:rPr lang="zh-CN" altLang="en-US" sz="2400" dirty="0" smtClean="0"/>
                  <a:t>，每个向量带有正整数权值，请求出一组线性无关组，使得</a:t>
                </a:r>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oMath>
                </a14:m>
                <a:r>
                  <a:rPr lang="zh-CN" altLang="en-US" sz="2400" dirty="0" smtClean="0"/>
                  <a:t>最大。</a:t>
                </a:r>
                <a:endParaRPr lang="en-US" altLang="zh-CN" sz="24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1429152" y="1856095"/>
                <a:ext cx="10348866" cy="4717700"/>
              </a:xfrm>
              <a:blipFill rotWithShape="true">
                <a:blip r:embed="rId1"/>
                <a:stretch>
                  <a:fillRect l="-4" t="-13" b="6"/>
                </a:stretch>
              </a:blipFill>
            </p:spPr>
            <p:txBody>
              <a:bodyPr/>
              <a:lstStyle/>
              <a:p>
                <a:r>
                  <a:rPr lang="zh-CN" altLang="en-US">
                    <a:noFill/>
                  </a:rPr>
                  <a:t> </a:t>
                </a:r>
              </a:p>
            </p:txBody>
          </p:sp>
        </mc:Fallback>
      </mc:AlternateContent>
      <p:sp>
        <p:nvSpPr>
          <p:cNvPr id="4" name="标题 1"/>
          <p:cNvSpPr>
            <a:spLocks noGrp="true"/>
          </p:cNvSpPr>
          <p:nvPr>
            <p:ph type="title"/>
          </p:nvPr>
        </p:nvSpPr>
        <p:spPr>
          <a:xfrm>
            <a:off x="1896889" y="528576"/>
            <a:ext cx="8911687" cy="1280890"/>
          </a:xfrm>
        </p:spPr>
        <p:txBody>
          <a:bodyPr>
            <a:noAutofit/>
          </a:bodyPr>
          <a:lstStyle/>
          <a:p>
            <a:r>
              <a:rPr lang="en-US" altLang="zh-CN" dirty="0" smtClean="0"/>
              <a:t>BZOJ2460 </a:t>
            </a:r>
            <a:r>
              <a:rPr lang="zh-CN" altLang="en-US" dirty="0" smtClean="0"/>
              <a:t>元素</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1429152" y="1856095"/>
                <a:ext cx="10348866" cy="4717700"/>
              </a:xfrm>
            </p:spPr>
            <p:txBody>
              <a:bodyPr>
                <a:normAutofit/>
              </a:bodyPr>
              <a:lstStyle/>
              <a:p>
                <a:r>
                  <a:rPr lang="zh-CN" altLang="en-US" sz="2400" dirty="0" smtClean="0"/>
                  <a:t>可证明向量的的选择也是满足拟阵性质的。</a:t>
                </a:r>
                <a:endParaRPr lang="en-US" altLang="zh-CN" sz="2400" dirty="0" smtClean="0"/>
              </a:p>
              <a:p>
                <a:r>
                  <a:rPr lang="zh-CN" altLang="en-US" sz="2400" dirty="0" smtClean="0"/>
                  <a:t>拟阵的性质</a:t>
                </a:r>
                <a:endParaRPr lang="en-US" altLang="zh-CN" sz="2400" dirty="0" smtClean="0"/>
              </a:p>
              <a:p>
                <a:pPr lvl="1"/>
                <a:r>
                  <a:rPr lang="zh-CN" altLang="en-US" sz="2200" dirty="0"/>
                  <a:t>遗传性，若</a:t>
                </a:r>
                <a14:m>
                  <m:oMath xmlns:m="http://schemas.openxmlformats.org/officeDocument/2006/math">
                    <m:r>
                      <a:rPr lang="en-US" altLang="zh-CN" sz="2200" i="1">
                        <a:latin typeface="Cambria Math" panose="02040503050406030204" pitchFamily="18" charset="0"/>
                      </a:rPr>
                      <m:t>𝐴</m:t>
                    </m:r>
                    <m:r>
                      <a:rPr lang="en-US" altLang="zh-CN" sz="2200" i="1">
                        <a:latin typeface="Cambria Math" panose="02040503050406030204" pitchFamily="18" charset="0"/>
                      </a:rPr>
                      <m:t>∈</m:t>
                    </m:r>
                    <m:r>
                      <a:rPr lang="en-US" altLang="zh-CN" sz="2200" i="1">
                        <a:latin typeface="Cambria Math" panose="02040503050406030204" pitchFamily="18" charset="0"/>
                      </a:rPr>
                      <m:t>𝐼</m:t>
                    </m:r>
                    <m:r>
                      <a:rPr lang="en-US" altLang="zh-CN" sz="2200" i="1">
                        <a:latin typeface="Cambria Math" panose="02040503050406030204" pitchFamily="18" charset="0"/>
                      </a:rPr>
                      <m:t>,</m:t>
                    </m:r>
                    <m:r>
                      <a:rPr lang="zh-CN" altLang="en-US" sz="2200" i="1">
                        <a:latin typeface="Cambria Math" panose="02040503050406030204" pitchFamily="18" charset="0"/>
                      </a:rPr>
                      <m:t>则</m:t>
                    </m:r>
                  </m:oMath>
                </a14:m>
                <a:r>
                  <a:rPr lang="zh-CN" altLang="en-US" sz="2200" dirty="0"/>
                  <a:t>任意的</a:t>
                </a:r>
                <a14:m>
                  <m:oMath xmlns:m="http://schemas.openxmlformats.org/officeDocument/2006/math">
                    <m:r>
                      <a:rPr lang="en-US" altLang="zh-CN" sz="2200" i="1">
                        <a:latin typeface="Cambria Math" panose="02040503050406030204" pitchFamily="18" charset="0"/>
                      </a:rPr>
                      <m:t>𝐵</m:t>
                    </m:r>
                    <m:r>
                      <a:rPr lang="en-US" altLang="zh-CN" sz="2200" i="1">
                        <a:latin typeface="Cambria Math" panose="02040503050406030204" pitchFamily="18" charset="0"/>
                      </a:rPr>
                      <m:t>⊂</m:t>
                    </m:r>
                    <m:r>
                      <a:rPr lang="en-US" altLang="zh-CN" sz="2200" i="1">
                        <a:latin typeface="Cambria Math" panose="02040503050406030204" pitchFamily="18" charset="0"/>
                      </a:rPr>
                      <m:t>𝐴</m:t>
                    </m:r>
                    <m:r>
                      <a:rPr lang="zh-CN" altLang="en-US" sz="2200" i="1">
                        <a:latin typeface="Cambria Math" panose="02040503050406030204" pitchFamily="18" charset="0"/>
                      </a:rPr>
                      <m:t>都有</m:t>
                    </m:r>
                    <m:r>
                      <a:rPr lang="en-US" altLang="zh-CN" sz="2200" i="1">
                        <a:latin typeface="Cambria Math" panose="02040503050406030204" pitchFamily="18" charset="0"/>
                      </a:rPr>
                      <m:t>𝐵</m:t>
                    </m:r>
                    <m:r>
                      <a:rPr lang="en-US" altLang="zh-CN" sz="2200" i="1">
                        <a:latin typeface="Cambria Math" panose="02040503050406030204" pitchFamily="18" charset="0"/>
                      </a:rPr>
                      <m:t>∈</m:t>
                    </m:r>
                    <m:r>
                      <a:rPr lang="en-US" altLang="zh-CN" sz="2200" i="1">
                        <a:latin typeface="Cambria Math" panose="02040503050406030204" pitchFamily="18" charset="0"/>
                      </a:rPr>
                      <m:t>𝐼</m:t>
                    </m:r>
                  </m:oMath>
                </a14:m>
                <a:endParaRPr lang="en-US" altLang="zh-CN" sz="2200" dirty="0"/>
              </a:p>
              <a:p>
                <a:pPr lvl="1"/>
                <a:r>
                  <a:rPr lang="zh-CN" altLang="en-US" sz="2200" dirty="0"/>
                  <a:t>交换性，若</a:t>
                </a:r>
                <a14:m>
                  <m:oMath xmlns:m="http://schemas.openxmlformats.org/officeDocument/2006/math">
                    <m:r>
                      <a:rPr lang="en-US" altLang="zh-CN" sz="2200" i="1">
                        <a:latin typeface="Cambria Math" panose="02040503050406030204" pitchFamily="18" charset="0"/>
                      </a:rPr>
                      <m:t>𝐴</m:t>
                    </m:r>
                    <m:r>
                      <a:rPr lang="en-US" altLang="zh-CN" sz="2200" i="1">
                        <a:latin typeface="Cambria Math" panose="02040503050406030204" pitchFamily="18" charset="0"/>
                      </a:rPr>
                      <m:t>,</m:t>
                    </m:r>
                    <m:r>
                      <a:rPr lang="en-US" altLang="zh-CN" sz="2200" i="1">
                        <a:latin typeface="Cambria Math" panose="02040503050406030204" pitchFamily="18" charset="0"/>
                      </a:rPr>
                      <m:t>𝐵</m:t>
                    </m:r>
                    <m:r>
                      <a:rPr lang="en-US" altLang="zh-CN" sz="2200" i="1">
                        <a:latin typeface="Cambria Math" panose="02040503050406030204" pitchFamily="18" charset="0"/>
                      </a:rPr>
                      <m:t>∈</m:t>
                    </m:r>
                    <m:r>
                      <a:rPr lang="en-US" altLang="zh-CN" sz="2200" i="1">
                        <a:latin typeface="Cambria Math" panose="02040503050406030204" pitchFamily="18" charset="0"/>
                      </a:rPr>
                      <m:t>𝐼</m:t>
                    </m:r>
                    <m:r>
                      <a:rPr lang="en-US" altLang="zh-CN" sz="2200" i="1">
                        <a:latin typeface="Cambria Math" panose="02040503050406030204" pitchFamily="18" charset="0"/>
                      </a:rPr>
                      <m:t>,</m:t>
                    </m:r>
                    <m:d>
                      <m:dPr>
                        <m:begChr m:val="|"/>
                        <m:endChr m:val="|"/>
                        <m:ctrlPr>
                          <a:rPr lang="en-US" altLang="zh-CN" sz="2200" i="1">
                            <a:latin typeface="Cambria Math" panose="02040503050406030204" pitchFamily="18" charset="0"/>
                          </a:rPr>
                        </m:ctrlPr>
                      </m:dPr>
                      <m:e>
                        <m:r>
                          <a:rPr lang="en-US" altLang="zh-CN" sz="2200" i="1">
                            <a:latin typeface="Cambria Math" panose="02040503050406030204" pitchFamily="18" charset="0"/>
                          </a:rPr>
                          <m:t>𝐴</m:t>
                        </m:r>
                      </m:e>
                    </m:d>
                    <m:r>
                      <a:rPr lang="en-US" altLang="zh-CN" sz="2200" i="1">
                        <a:latin typeface="Cambria Math" panose="02040503050406030204" pitchFamily="18" charset="0"/>
                      </a:rPr>
                      <m:t>&lt;|</m:t>
                    </m:r>
                    <m:r>
                      <a:rPr lang="en-US" altLang="zh-CN" sz="2200" i="1">
                        <a:latin typeface="Cambria Math" panose="02040503050406030204" pitchFamily="18" charset="0"/>
                      </a:rPr>
                      <m:t>𝐵</m:t>
                    </m:r>
                    <m:r>
                      <a:rPr lang="en-US" altLang="zh-CN" sz="2200" i="1">
                        <a:latin typeface="Cambria Math" panose="02040503050406030204" pitchFamily="18" charset="0"/>
                      </a:rPr>
                      <m:t>|</m:t>
                    </m:r>
                    <m:r>
                      <a:rPr lang="zh-CN" altLang="en-US" sz="2200" i="1">
                        <a:latin typeface="Cambria Math" panose="02040503050406030204" pitchFamily="18" charset="0"/>
                      </a:rPr>
                      <m:t>，</m:t>
                    </m:r>
                  </m:oMath>
                </a14:m>
                <a:r>
                  <a:rPr lang="zh-CN" altLang="en-US" sz="2200" dirty="0"/>
                  <a:t>则一定有</a:t>
                </a:r>
                <a14:m>
                  <m:oMath xmlns:m="http://schemas.openxmlformats.org/officeDocument/2006/math">
                    <m:r>
                      <a:rPr lang="en-US" altLang="zh-CN" sz="2200" i="1">
                        <a:latin typeface="Cambria Math" panose="02040503050406030204" pitchFamily="18" charset="0"/>
                      </a:rPr>
                      <m:t>𝑥</m:t>
                    </m:r>
                    <m:r>
                      <a:rPr lang="en-US" altLang="zh-CN" sz="2200" i="1">
                        <a:latin typeface="Cambria Math" panose="02040503050406030204" pitchFamily="18" charset="0"/>
                      </a:rPr>
                      <m:t>∈</m:t>
                    </m:r>
                    <m:r>
                      <a:rPr lang="en-US" altLang="zh-CN" sz="2200" i="1">
                        <a:latin typeface="Cambria Math" panose="02040503050406030204" pitchFamily="18" charset="0"/>
                      </a:rPr>
                      <m:t>𝐵</m:t>
                    </m:r>
                    <m:r>
                      <a:rPr lang="en-US" altLang="zh-CN" sz="2200" i="1">
                        <a:latin typeface="Cambria Math" panose="02040503050406030204" pitchFamily="18" charset="0"/>
                      </a:rPr>
                      <m:t>−</m:t>
                    </m:r>
                    <m:r>
                      <a:rPr lang="en-US" altLang="zh-CN" sz="2200" i="1">
                        <a:latin typeface="Cambria Math" panose="02040503050406030204" pitchFamily="18" charset="0"/>
                      </a:rPr>
                      <m:t>𝐴</m:t>
                    </m:r>
                  </m:oMath>
                </a14:m>
                <a:r>
                  <a:rPr lang="zh-CN" altLang="en-US" sz="2200" dirty="0"/>
                  <a:t>，使得</a:t>
                </a:r>
                <a14:m>
                  <m:oMath xmlns:m="http://schemas.openxmlformats.org/officeDocument/2006/math">
                    <m:r>
                      <a:rPr lang="en-US" altLang="zh-CN" sz="2200" i="1">
                        <a:latin typeface="Cambria Math" panose="02040503050406030204" pitchFamily="18" charset="0"/>
                      </a:rPr>
                      <m:t>𝐴</m:t>
                    </m:r>
                    <m:r>
                      <a:rPr lang="en-US" altLang="zh-CN" sz="2200" i="1">
                        <a:latin typeface="Cambria Math" panose="02040503050406030204" pitchFamily="18" charset="0"/>
                      </a:rPr>
                      <m:t>∩</m:t>
                    </m:r>
                    <m:r>
                      <a:rPr lang="en-US" altLang="zh-CN" sz="2200" i="1">
                        <a:latin typeface="Cambria Math" panose="02040503050406030204" pitchFamily="18" charset="0"/>
                      </a:rPr>
                      <m:t>𝑥</m:t>
                    </m:r>
                    <m:r>
                      <a:rPr lang="en-US" altLang="zh-CN" sz="2200" i="1">
                        <a:latin typeface="Cambria Math" panose="02040503050406030204" pitchFamily="18" charset="0"/>
                      </a:rPr>
                      <m:t>∈</m:t>
                    </m:r>
                    <m:r>
                      <a:rPr lang="en-US" altLang="zh-CN" sz="2200" i="1">
                        <a:latin typeface="Cambria Math" panose="02040503050406030204" pitchFamily="18" charset="0"/>
                      </a:rPr>
                      <m:t>𝐼</m:t>
                    </m:r>
                  </m:oMath>
                </a14:m>
                <a:endParaRPr lang="en-US" altLang="zh-CN" sz="2200" dirty="0"/>
              </a:p>
              <a:p>
                <a:r>
                  <a:rPr lang="zh-CN" altLang="en-US" sz="2400" dirty="0" smtClean="0"/>
                  <a:t>遗传性：一个集合线性无关，它的子集也一定满足</a:t>
                </a:r>
                <a:endParaRPr lang="en-US" altLang="zh-CN" sz="2400" dirty="0" smtClean="0"/>
              </a:p>
              <a:p>
                <a:r>
                  <a:rPr lang="zh-CN" altLang="en-US" sz="2400" dirty="0" smtClean="0"/>
                  <a:t>交换性：反证法，如果两个</a:t>
                </a:r>
                <a14:m>
                  <m:oMath xmlns:m="http://schemas.openxmlformats.org/officeDocument/2006/math">
                    <m:r>
                      <a:rPr lang="zh-CN" altLang="en-US" sz="2400" b="0" i="1">
                        <a:latin typeface="Cambria Math" panose="02040503050406030204" pitchFamily="18" charset="0"/>
                      </a:rPr>
                      <m:t>线性</m:t>
                    </m:r>
                    <m:r>
                      <a:rPr lang="zh-CN" altLang="en-US" sz="2400" i="1" smtClean="0">
                        <a:latin typeface="Cambria Math" panose="02040503050406030204" pitchFamily="18" charset="0"/>
                      </a:rPr>
                      <m:t>无关</m:t>
                    </m:r>
                    <m:r>
                      <a:rPr lang="zh-CN" altLang="en-US" sz="2400" i="1">
                        <a:latin typeface="Cambria Math" panose="02040503050406030204" pitchFamily="18" charset="0"/>
                      </a:rPr>
                      <m:t>集合</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𝐴</m:t>
                        </m:r>
                      </m:e>
                    </m:d>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r>
                      <a:rPr lang="zh-CN" altLang="en-US" sz="2400" i="1">
                        <a:latin typeface="Cambria Math" panose="02040503050406030204" pitchFamily="18" charset="0"/>
                      </a:rPr>
                      <m:t>，</m:t>
                    </m:r>
                  </m:oMath>
                </a14:m>
                <a:r>
                  <a:rPr lang="zh-CN" altLang="en-US" sz="2400" dirty="0" smtClean="0"/>
                  <a:t>将</a:t>
                </a:r>
                <a14:m>
                  <m:oMath xmlns:m="http://schemas.openxmlformats.org/officeDocument/2006/math">
                    <m:r>
                      <a:rPr lang="en-US" altLang="zh-CN" sz="2400" i="1" dirty="0" smtClean="0">
                        <a:latin typeface="Cambria Math" panose="02040503050406030204" pitchFamily="18" charset="0"/>
                      </a:rPr>
                      <m:t>𝐴</m:t>
                    </m:r>
                  </m:oMath>
                </a14:m>
                <a:r>
                  <a:rPr lang="zh-CN" altLang="en-US" sz="2400" dirty="0" smtClean="0"/>
                  <a:t>中的每一个元素加入</a:t>
                </a:r>
                <a14:m>
                  <m:oMath xmlns:m="http://schemas.openxmlformats.org/officeDocument/2006/math">
                    <m:r>
                      <a:rPr lang="en-US" altLang="zh-CN" sz="2400" i="1" dirty="0" smtClean="0">
                        <a:latin typeface="Cambria Math" panose="02040503050406030204" pitchFamily="18" charset="0"/>
                      </a:rPr>
                      <m:t>𝐵</m:t>
                    </m:r>
                  </m:oMath>
                </a14:m>
                <a:r>
                  <a:rPr lang="zh-CN" altLang="en-US" sz="2400" dirty="0" smtClean="0"/>
                  <a:t>都会使</a:t>
                </a:r>
                <a14:m>
                  <m:oMath xmlns:m="http://schemas.openxmlformats.org/officeDocument/2006/math">
                    <m:r>
                      <m:rPr>
                        <m:nor/>
                      </m:rPr>
                      <a:rPr lang="zh-CN" altLang="en-US" sz="2400" dirty="0">
                        <a:latin typeface="DejaVu Math TeX Gyre" panose="02000503000000000000" charset="0"/>
                      </a:rPr>
                      <m:t>得</m:t>
                    </m:r>
                    <m:r>
                      <a:rPr lang="en-US" altLang="zh-CN" sz="2400" i="1" dirty="0" smtClean="0">
                        <a:latin typeface="Cambria Math" panose="02040503050406030204" pitchFamily="18" charset="0"/>
                      </a:rPr>
                      <m:t>𝐵</m:t>
                    </m:r>
                  </m:oMath>
                </a14:m>
                <a:r>
                  <a:rPr lang="zh-CN" altLang="en-US" sz="2400" dirty="0" smtClean="0"/>
                  <a:t>线性相关，则</a:t>
                </a:r>
                <a14:m>
                  <m:oMath xmlns:m="http://schemas.openxmlformats.org/officeDocument/2006/math">
                    <m:r>
                      <a:rPr lang="en-US" altLang="zh-CN" sz="2400" i="1" dirty="0" smtClean="0">
                        <a:latin typeface="Cambria Math" panose="02040503050406030204" pitchFamily="18" charset="0"/>
                      </a:rPr>
                      <m:t>𝐴</m:t>
                    </m:r>
                  </m:oMath>
                </a14:m>
                <a:r>
                  <a:rPr lang="zh-CN" altLang="en-US" sz="2400" dirty="0" smtClean="0"/>
                  <a:t>中每一个元素都可以用</a:t>
                </a:r>
                <a:r>
                  <a:rPr lang="en-US" altLang="zh-CN" sz="2400" dirty="0" smtClean="0"/>
                  <a:t>B</a:t>
                </a:r>
                <a:r>
                  <a:rPr lang="zh-CN" altLang="en-US" sz="2400" dirty="0" smtClean="0"/>
                  <a:t>中向量表示出来，所以可以使用</a:t>
                </a:r>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r>
                      <a:rPr lang="zh-CN" altLang="en-US" sz="2400" i="1">
                        <a:latin typeface="Cambria Math" panose="02040503050406030204" pitchFamily="18" charset="0"/>
                      </a:rPr>
                      <m:t>维</m:t>
                    </m:r>
                  </m:oMath>
                </a14:m>
                <a:r>
                  <a:rPr lang="zh-CN" altLang="en-US" sz="2400" dirty="0" smtClean="0"/>
                  <a:t>向量表示</a:t>
                </a:r>
                <a14:m>
                  <m:oMath xmlns:m="http://schemas.openxmlformats.org/officeDocument/2006/math">
                    <m:r>
                      <a:rPr lang="en-US" altLang="zh-CN" sz="2400" i="1" dirty="0" smtClean="0">
                        <a:latin typeface="Cambria Math" panose="02040503050406030204" pitchFamily="18" charset="0"/>
                      </a:rPr>
                      <m:t>𝐴</m:t>
                    </m:r>
                  </m:oMath>
                </a14:m>
                <a:r>
                  <a:rPr lang="zh-CN" altLang="en-US" sz="2400" dirty="0" smtClean="0"/>
                  <a:t>中的向量，而此时</a:t>
                </a:r>
                <a14:m>
                  <m:oMath xmlns:m="http://schemas.openxmlformats.org/officeDocument/2006/math">
                    <m:r>
                      <a:rPr lang="en-US" altLang="zh-CN" sz="2400" i="1" dirty="0" smtClean="0">
                        <a:latin typeface="Cambria Math" panose="02040503050406030204" pitchFamily="18" charset="0"/>
                      </a:rPr>
                      <m:t>𝐴</m:t>
                    </m:r>
                  </m:oMath>
                </a14:m>
                <a:r>
                  <a:rPr lang="zh-CN" altLang="en-US" sz="2400" dirty="0" smtClean="0"/>
                  <a:t>中向量个数大于维数</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𝐴</m:t>
                        </m:r>
                      </m:e>
                    </m:d>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oMath>
                </a14:m>
                <a:r>
                  <a:rPr lang="zh-CN" altLang="en-US" sz="2400" dirty="0" smtClean="0"/>
                  <a:t>，所以一定一个元素加入</a:t>
                </a:r>
                <a14:m>
                  <m:oMath xmlns:m="http://schemas.openxmlformats.org/officeDocument/2006/math">
                    <m:r>
                      <a:rPr lang="en-US" altLang="zh-CN" sz="2400" i="1" dirty="0" smtClean="0">
                        <a:latin typeface="Cambria Math" panose="02040503050406030204" pitchFamily="18" charset="0"/>
                      </a:rPr>
                      <m:t>𝐵</m:t>
                    </m:r>
                    <m:r>
                      <a:rPr lang="zh-CN" altLang="en-US" sz="2400" i="1" dirty="0" smtClean="0">
                        <a:latin typeface="Cambria Math" panose="02040503050406030204" pitchFamily="18" charset="0"/>
                      </a:rPr>
                      <m:t>使得</m:t>
                    </m:r>
                    <m:r>
                      <a:rPr lang="en-US" altLang="zh-CN" sz="2400" i="1" dirty="0" smtClean="0">
                        <a:latin typeface="Cambria Math" panose="02040503050406030204" pitchFamily="18" charset="0"/>
                      </a:rPr>
                      <m:t>𝐵</m:t>
                    </m:r>
                  </m:oMath>
                </a14:m>
                <a:r>
                  <a:rPr lang="zh-CN" altLang="en-US" sz="2400" dirty="0" smtClean="0"/>
                  <a:t>依然线性无关</a:t>
                </a:r>
                <a:endParaRPr lang="en-US" altLang="zh-CN" sz="24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1429152" y="1856095"/>
                <a:ext cx="10348866" cy="4717700"/>
              </a:xfrm>
              <a:blipFill rotWithShape="true">
                <a:blip r:embed="rId1"/>
                <a:stretch>
                  <a:fillRect l="-4" t="-13" b="6"/>
                </a:stretch>
              </a:blipFill>
            </p:spPr>
            <p:txBody>
              <a:bodyPr/>
              <a:lstStyle/>
              <a:p>
                <a:r>
                  <a:rPr lang="zh-CN" altLang="en-US">
                    <a:noFill/>
                  </a:rPr>
                  <a:t> </a:t>
                </a:r>
              </a:p>
            </p:txBody>
          </p:sp>
        </mc:Fallback>
      </mc:AlternateContent>
      <p:sp>
        <p:nvSpPr>
          <p:cNvPr id="4" name="标题 1"/>
          <p:cNvSpPr>
            <a:spLocks noGrp="true"/>
          </p:cNvSpPr>
          <p:nvPr>
            <p:ph type="title"/>
          </p:nvPr>
        </p:nvSpPr>
        <p:spPr>
          <a:xfrm>
            <a:off x="1896889" y="528576"/>
            <a:ext cx="8911687" cy="1280890"/>
          </a:xfrm>
        </p:spPr>
        <p:txBody>
          <a:bodyPr>
            <a:noAutofit/>
          </a:bodyPr>
          <a:lstStyle/>
          <a:p>
            <a:r>
              <a:rPr lang="en-US" altLang="zh-CN" dirty="0" smtClean="0"/>
              <a:t>BZOJ2460 </a:t>
            </a:r>
            <a:r>
              <a:rPr lang="zh-CN" altLang="en-US" dirty="0" smtClean="0"/>
              <a:t>元素</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1692172" y="2425615"/>
            <a:ext cx="8911687" cy="1280890"/>
          </a:xfrm>
        </p:spPr>
        <p:txBody>
          <a:bodyPr>
            <a:normAutofit/>
          </a:bodyPr>
          <a:lstStyle/>
          <a:p>
            <a:r>
              <a:rPr lang="zh-CN" altLang="en-US" sz="6600" dirty="0"/>
              <a:t>最小树形图</a:t>
            </a:r>
            <a:endParaRPr lang="zh-CN" altLang="en-US" sz="6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normAutofit/>
          </a:bodyPr>
          <a:lstStyle/>
          <a:p>
            <a:r>
              <a:rPr lang="zh-CN" altLang="en-US" sz="4000" dirty="0"/>
              <a:t>最小树形图</a:t>
            </a:r>
            <a:endParaRPr lang="zh-CN" altLang="en-US" sz="4000" dirty="0"/>
          </a:p>
        </p:txBody>
      </p:sp>
      <p:sp>
        <p:nvSpPr>
          <p:cNvPr id="3" name="内容占位符 2"/>
          <p:cNvSpPr>
            <a:spLocks noGrp="true"/>
          </p:cNvSpPr>
          <p:nvPr>
            <p:ph idx="1"/>
          </p:nvPr>
        </p:nvSpPr>
        <p:spPr>
          <a:xfrm>
            <a:off x="2210788" y="1738725"/>
            <a:ext cx="8915400" cy="3777622"/>
          </a:xfrm>
        </p:spPr>
        <p:txBody>
          <a:bodyPr>
            <a:normAutofit/>
          </a:bodyPr>
          <a:lstStyle/>
          <a:p>
            <a:r>
              <a:rPr lang="zh-CN" altLang="en-US" sz="2400" dirty="0" smtClean="0"/>
              <a:t>给</a:t>
            </a:r>
            <a:r>
              <a:rPr lang="zh-CN" altLang="en-US" sz="2400" dirty="0"/>
              <a:t>出</a:t>
            </a:r>
            <a:r>
              <a:rPr lang="zh-CN" altLang="en-US" sz="2400" b="1" dirty="0" smtClean="0"/>
              <a:t>有</a:t>
            </a:r>
            <a:r>
              <a:rPr lang="zh-CN" altLang="en-US" sz="2400" b="1" dirty="0"/>
              <a:t>向</a:t>
            </a:r>
            <a:r>
              <a:rPr lang="zh-CN" altLang="en-US" sz="2400" dirty="0"/>
              <a:t>带权</a:t>
            </a:r>
            <a:r>
              <a:rPr lang="zh-CN" altLang="en-US" sz="2400" dirty="0" smtClean="0"/>
              <a:t>图</a:t>
            </a:r>
            <a:r>
              <a:rPr lang="en-US" altLang="zh-CN" sz="2400" dirty="0" smtClean="0"/>
              <a:t>G</a:t>
            </a:r>
            <a:r>
              <a:rPr lang="zh-CN" altLang="en-US" sz="2400" dirty="0" smtClean="0"/>
              <a:t>，指定</a:t>
            </a:r>
            <a:r>
              <a:rPr lang="zh-CN" altLang="en-US" sz="2400" dirty="0"/>
              <a:t>一个特殊的</a:t>
            </a:r>
            <a:r>
              <a:rPr lang="zh-CN" altLang="en-US" sz="2400" dirty="0" smtClean="0"/>
              <a:t>点</a:t>
            </a:r>
            <a:r>
              <a:rPr lang="en-US" altLang="zh-CN" sz="2400" dirty="0" smtClean="0"/>
              <a:t>Root</a:t>
            </a:r>
            <a:r>
              <a:rPr lang="zh-CN" altLang="en-US" sz="2400" dirty="0"/>
              <a:t>，求一棵</a:t>
            </a:r>
            <a:r>
              <a:rPr lang="zh-CN" altLang="en-US" sz="2400" dirty="0" smtClean="0"/>
              <a:t>以</a:t>
            </a:r>
            <a:r>
              <a:rPr lang="en-US" altLang="zh-CN" sz="2400" dirty="0" smtClean="0"/>
              <a:t>Root</a:t>
            </a:r>
            <a:r>
              <a:rPr lang="zh-CN" altLang="en-US" sz="2400" dirty="0"/>
              <a:t>为根的有向生成树</a:t>
            </a:r>
            <a:r>
              <a:rPr lang="en-US" altLang="zh-CN" sz="2400" dirty="0"/>
              <a:t>T</a:t>
            </a:r>
            <a:r>
              <a:rPr lang="zh-CN" altLang="en-US" sz="2400" dirty="0"/>
              <a:t>，并且</a:t>
            </a:r>
            <a:r>
              <a:rPr lang="en-US" altLang="zh-CN" sz="2400" dirty="0"/>
              <a:t>T</a:t>
            </a:r>
            <a:r>
              <a:rPr lang="zh-CN" altLang="en-US" sz="2400" dirty="0"/>
              <a:t>中所有边的总权值最小</a:t>
            </a:r>
            <a:r>
              <a:rPr lang="zh-CN" altLang="en-US" sz="2400" dirty="0" smtClean="0"/>
              <a:t>。</a:t>
            </a:r>
            <a:endParaRPr lang="en-US" altLang="zh-CN" sz="2400" dirty="0" smtClean="0"/>
          </a:p>
          <a:p>
            <a:endParaRPr lang="en-US" altLang="zh-CN" sz="2400" dirty="0"/>
          </a:p>
          <a:p>
            <a:r>
              <a:rPr lang="zh-CN" altLang="en-US" sz="2400" dirty="0" smtClean="0"/>
              <a:t>或者说求出一个边的集合，使得从</a:t>
            </a:r>
            <a:r>
              <a:rPr lang="en-US" altLang="zh-CN" sz="2400" dirty="0" smtClean="0"/>
              <a:t>Root</a:t>
            </a:r>
            <a:r>
              <a:rPr lang="zh-CN" altLang="en-US" sz="2400" dirty="0" smtClean="0"/>
              <a:t>出发，只通过这个集合中的边，就可以到达图</a:t>
            </a:r>
            <a:r>
              <a:rPr lang="en-US" altLang="zh-CN" sz="2400" dirty="0" smtClean="0"/>
              <a:t>G</a:t>
            </a:r>
            <a:r>
              <a:rPr lang="zh-CN" altLang="en-US" sz="2400" dirty="0" smtClean="0"/>
              <a:t>中的每一个点</a:t>
            </a:r>
            <a:endParaRPr lang="en-US" altLang="zh-CN" sz="2400" dirty="0" smtClean="0"/>
          </a:p>
          <a:p>
            <a:pPr marL="0" indent="0">
              <a:buNone/>
            </a:pPr>
            <a:endParaRPr lang="en-US" altLang="zh-CN" sz="2400" dirty="0" smtClean="0"/>
          </a:p>
          <a:p>
            <a:endParaRPr lang="zh-CN" altLang="en-US" sz="24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normAutofit/>
          </a:bodyPr>
          <a:lstStyle/>
          <a:p>
            <a:r>
              <a:rPr lang="zh-CN" altLang="en-US" sz="4000" dirty="0"/>
              <a:t>最小树形图</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07075" y="1646564"/>
                <a:ext cx="8915400" cy="3777622"/>
              </a:xfrm>
            </p:spPr>
            <p:txBody>
              <a:bodyPr>
                <a:normAutofit/>
              </a:bodyPr>
              <a:lstStyle/>
              <a:p>
                <a:r>
                  <a:rPr lang="zh-CN" altLang="en-US" sz="2400" dirty="0" smtClean="0"/>
                  <a:t>从</a:t>
                </a:r>
                <a:r>
                  <a:rPr lang="en-US" altLang="zh-CN" sz="2400" dirty="0" smtClean="0"/>
                  <a:t>Root</a:t>
                </a:r>
                <a:r>
                  <a:rPr lang="zh-CN" altLang="en-US" sz="2400" dirty="0" smtClean="0"/>
                  <a:t>开始</a:t>
                </a:r>
                <a:r>
                  <a:rPr lang="en-US" altLang="zh-CN" sz="2400" dirty="0" err="1" smtClean="0"/>
                  <a:t>Dfs</a:t>
                </a:r>
                <a:r>
                  <a:rPr lang="zh-CN" altLang="en-US" sz="2400" dirty="0" smtClean="0"/>
                  <a:t>或</a:t>
                </a:r>
                <a:r>
                  <a:rPr lang="en-US" altLang="zh-CN" sz="2400" dirty="0" err="1" smtClean="0"/>
                  <a:t>Bfs</a:t>
                </a:r>
                <a:r>
                  <a:rPr lang="zh-CN" altLang="en-US" sz="2400" dirty="0" smtClean="0"/>
                  <a:t>遍历全图，如果每个点都能到达，则有解。</a:t>
                </a:r>
                <a:endParaRPr lang="en-US" altLang="zh-CN" sz="2400" dirty="0" smtClean="0"/>
              </a:p>
              <a:p>
                <a:r>
                  <a:rPr lang="zh-CN" altLang="en-US" sz="2400" dirty="0" smtClean="0"/>
                  <a:t>删去所有的自环，因为自环没有作用。</a:t>
                </a:r>
                <a:endParaRPr lang="en-US" altLang="zh-CN" sz="2400" dirty="0" smtClean="0"/>
              </a:p>
              <a:p>
                <a:r>
                  <a:rPr lang="zh-CN" altLang="en-US" sz="2400" dirty="0" smtClean="0"/>
                  <a:t>我们发现，对于除</a:t>
                </a:r>
                <a:r>
                  <a:rPr lang="en-US" altLang="zh-CN" sz="2400" dirty="0" smtClean="0"/>
                  <a:t>Root</a:t>
                </a:r>
                <a:r>
                  <a:rPr lang="zh-CN" altLang="en-US" sz="2400" dirty="0" smtClean="0"/>
                  <a:t>之外的每个点，都有且仅有一条入边，所有我们先对于每个点找到一条权值最最小的入边，将</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zh-CN" altLang="en-US" sz="2400" b="0" i="1" smtClean="0">
                        <a:latin typeface="Cambria Math" panose="02040503050406030204" pitchFamily="18" charset="0"/>
                      </a:rPr>
                      <m:t>的</m:t>
                    </m:r>
                    <m:r>
                      <a:rPr lang="zh-CN" altLang="en-US" sz="2400" i="1">
                        <a:latin typeface="Cambria Math" panose="02040503050406030204" pitchFamily="18" charset="0"/>
                      </a:rPr>
                      <m:t>入边</m:t>
                    </m:r>
                    <m:r>
                      <a:rPr lang="zh-CN" altLang="en-US" sz="2400" i="1" smtClean="0">
                        <a:latin typeface="Cambria Math" panose="02040503050406030204" pitchFamily="18" charset="0"/>
                      </a:rPr>
                      <m:t>记为</m:t>
                    </m:r>
                    <m:r>
                      <a:rPr lang="en-US" altLang="zh-CN" sz="2400" b="0" i="1" smtClean="0">
                        <a:latin typeface="Cambria Math" panose="02040503050406030204" pitchFamily="18" charset="0"/>
                      </a:rPr>
                      <m:t>𝑖𝑛</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e>
                    </m:d>
                    <m:r>
                      <a:rPr lang="zh-CN" altLang="en-US" sz="2400" b="0" i="1" smtClean="0">
                        <a:latin typeface="Cambria Math" panose="02040503050406030204" pitchFamily="18" charset="0"/>
                      </a:rPr>
                      <m:t>，</m:t>
                    </m:r>
                  </m:oMath>
                </a14:m>
                <a:r>
                  <a:rPr lang="zh-CN" altLang="en-US" sz="2400" dirty="0" smtClean="0"/>
                  <a:t>如果此时由</a:t>
                </a:r>
                <a14:m>
                  <m:oMath xmlns:m="http://schemas.openxmlformats.org/officeDocument/2006/math">
                    <m:r>
                      <a:rPr lang="en-US" altLang="zh-CN" sz="2400" b="0" i="1" smtClean="0">
                        <a:latin typeface="Cambria Math" panose="02040503050406030204" pitchFamily="18" charset="0"/>
                      </a:rPr>
                      <m:t>𝑖𝑛</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e>
                    </m:d>
                    <m:r>
                      <a:rPr lang="zh-CN" altLang="en-US" sz="2400" i="1">
                        <a:latin typeface="Cambria Math" panose="02040503050406030204" pitchFamily="18" charset="0"/>
                      </a:rPr>
                      <m:t>组成</m:t>
                    </m:r>
                    <m:r>
                      <a:rPr lang="zh-CN" altLang="en-US" sz="2400" b="0" i="1" smtClean="0">
                        <a:latin typeface="Cambria Math" panose="02040503050406030204" pitchFamily="18" charset="0"/>
                      </a:rPr>
                      <m:t>的边</m:t>
                    </m:r>
                  </m:oMath>
                </a14:m>
                <a:r>
                  <a:rPr lang="zh-CN" altLang="en-US" sz="2400" dirty="0" smtClean="0"/>
                  <a:t>没有形成环，那么显然最小树形图的边就是所有的</a:t>
                </a:r>
                <a14:m>
                  <m:oMath xmlns:m="http://schemas.openxmlformats.org/officeDocument/2006/math">
                    <m:r>
                      <a:rPr lang="en-US" altLang="zh-CN" sz="2400" b="0" i="1" smtClean="0">
                        <a:latin typeface="Cambria Math" panose="02040503050406030204" pitchFamily="18" charset="0"/>
                      </a:rPr>
                      <m:t>𝑖𝑛</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e>
                    </m:d>
                    <m:r>
                      <a:rPr lang="zh-CN" altLang="en-US" sz="2400" i="1">
                        <a:latin typeface="Cambria Math" panose="02040503050406030204" pitchFamily="18" charset="0"/>
                      </a:rPr>
                      <m:t>组成</m:t>
                    </m:r>
                    <m:r>
                      <a:rPr lang="zh-CN" altLang="en-US" sz="2400" b="0" i="1" smtClean="0">
                        <a:latin typeface="Cambria Math" panose="02040503050406030204" pitchFamily="18" charset="0"/>
                      </a:rPr>
                      <m:t>的</m:t>
                    </m:r>
                    <m:r>
                      <a:rPr lang="zh-CN" altLang="en-US" sz="2400" i="1">
                        <a:latin typeface="Cambria Math" panose="02040503050406030204" pitchFamily="18" charset="0"/>
                      </a:rPr>
                      <m:t>集合</m:t>
                    </m:r>
                    <m:r>
                      <a:rPr lang="zh-CN" altLang="en-US" sz="2400" b="0" i="1" smtClean="0">
                        <a:latin typeface="Cambria Math" panose="02040503050406030204" pitchFamily="18" charset="0"/>
                      </a:rPr>
                      <m:t>。</m:t>
                    </m:r>
                  </m:oMath>
                </a14:m>
                <a:endParaRPr lang="en-US" altLang="zh-CN" sz="2400" b="0" dirty="0" smtClean="0"/>
              </a:p>
              <a:p>
                <a:r>
                  <a:rPr lang="zh-CN" altLang="en-US" sz="2400" dirty="0" smtClean="0"/>
                  <a:t>但是如果形成了环，那么我们就要进行缩环，同时更改原图上的边权</a:t>
                </a:r>
                <a:endParaRPr lang="zh-CN" altLang="en-US" sz="24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07075" y="1646564"/>
                <a:ext cx="8915400" cy="3777622"/>
              </a:xfrm>
              <a:blipFill rotWithShape="true">
                <a:blip r:embed="rId1"/>
                <a:stretch>
                  <a:fillRect l="-5" r="-78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496162"/>
            <a:ext cx="8911687" cy="1280890"/>
          </a:xfrm>
        </p:spPr>
        <p:txBody>
          <a:bodyPr>
            <a:normAutofit/>
          </a:bodyPr>
          <a:lstStyle/>
          <a:p>
            <a:r>
              <a:rPr lang="zh-CN" altLang="en-US" sz="4000" dirty="0"/>
              <a:t>最小树形图</a:t>
            </a:r>
            <a:endParaRPr lang="zh-CN" altLang="en-US" sz="4000" dirty="0"/>
          </a:p>
        </p:txBody>
      </p:sp>
      <p:sp>
        <p:nvSpPr>
          <p:cNvPr id="3" name="内容占位符 2"/>
          <p:cNvSpPr>
            <a:spLocks noGrp="true"/>
          </p:cNvSpPr>
          <p:nvPr>
            <p:ph idx="1"/>
          </p:nvPr>
        </p:nvSpPr>
        <p:spPr>
          <a:xfrm>
            <a:off x="2207075" y="1589414"/>
            <a:ext cx="8915400" cy="3777622"/>
          </a:xfrm>
        </p:spPr>
        <p:txBody>
          <a:bodyPr>
            <a:normAutofit/>
          </a:bodyPr>
          <a:lstStyle/>
          <a:p>
            <a:r>
              <a:rPr lang="zh-CN" altLang="en-US" sz="2000" b="1" dirty="0" smtClean="0"/>
              <a:t>算法流程：</a:t>
            </a:r>
            <a:endParaRPr lang="en-US" altLang="zh-CN" sz="2000" b="1" dirty="0" smtClean="0"/>
          </a:p>
          <a:p>
            <a:pPr lvl="1"/>
            <a:r>
              <a:rPr lang="zh-CN" altLang="en-US" sz="1800" dirty="0" smtClean="0"/>
              <a:t>删除自环，判断无解情况</a:t>
            </a:r>
            <a:endParaRPr lang="en-US" altLang="zh-CN" sz="1800" dirty="0" smtClean="0"/>
          </a:p>
          <a:p>
            <a:pPr lvl="1"/>
            <a:r>
              <a:rPr lang="zh-CN" altLang="en-US" sz="1800" dirty="0" smtClean="0"/>
              <a:t>在图</a:t>
            </a:r>
            <a:r>
              <a:rPr lang="en-US" altLang="zh-CN" sz="1800" dirty="0" smtClean="0"/>
              <a:t>G</a:t>
            </a:r>
            <a:r>
              <a:rPr lang="zh-CN" altLang="en-US" sz="1800" dirty="0" smtClean="0"/>
              <a:t>上对于除</a:t>
            </a:r>
            <a:r>
              <a:rPr lang="en-US" altLang="zh-CN" sz="1800" dirty="0" smtClean="0"/>
              <a:t>Root</a:t>
            </a:r>
            <a:r>
              <a:rPr lang="zh-CN" altLang="en-US" sz="1800" dirty="0" smtClean="0"/>
              <a:t>之外的每个点</a:t>
            </a:r>
            <a:r>
              <a:rPr lang="en-US" altLang="zh-CN" sz="1800" dirty="0" smtClean="0"/>
              <a:t>v</a:t>
            </a:r>
            <a:r>
              <a:rPr lang="zh-CN" altLang="en-US" sz="1800" dirty="0" smtClean="0"/>
              <a:t>找到最小的入边</a:t>
            </a:r>
            <a:r>
              <a:rPr lang="en-US" altLang="zh-CN" sz="1800" dirty="0" smtClean="0"/>
              <a:t>in(v)</a:t>
            </a:r>
            <a:endParaRPr lang="en-US" altLang="zh-CN" sz="1800" dirty="0"/>
          </a:p>
          <a:p>
            <a:pPr lvl="2"/>
            <a:r>
              <a:rPr lang="zh-CN" altLang="en-US" sz="1800" dirty="0" smtClean="0"/>
              <a:t>如果所有的</a:t>
            </a:r>
            <a:r>
              <a:rPr lang="en-US" altLang="zh-CN" sz="1800" dirty="0" smtClean="0"/>
              <a:t>in()</a:t>
            </a:r>
            <a:r>
              <a:rPr lang="zh-CN" altLang="en-US" sz="1800" dirty="0" smtClean="0"/>
              <a:t>没有形成环，则此时找到了最小树形图，将所有的</a:t>
            </a:r>
            <a:r>
              <a:rPr lang="en-US" altLang="zh-CN" sz="1800" dirty="0" smtClean="0"/>
              <a:t>in()</a:t>
            </a:r>
            <a:r>
              <a:rPr lang="zh-CN" altLang="en-US" sz="1800" dirty="0" smtClean="0"/>
              <a:t>统计入答案</a:t>
            </a:r>
            <a:endParaRPr lang="en-US" altLang="zh-CN" sz="1800" dirty="0" smtClean="0"/>
          </a:p>
          <a:p>
            <a:pPr lvl="2"/>
            <a:r>
              <a:rPr lang="zh-CN" altLang="en-US" sz="1800" dirty="0" smtClean="0"/>
              <a:t>如果</a:t>
            </a:r>
            <a:r>
              <a:rPr lang="en-US" altLang="zh-CN" sz="1800" dirty="0" smtClean="0"/>
              <a:t>in()</a:t>
            </a:r>
            <a:r>
              <a:rPr lang="zh-CN" altLang="en-US" sz="1800" dirty="0" smtClean="0"/>
              <a:t>形成了环，先将环上的所有</a:t>
            </a:r>
            <a:r>
              <a:rPr lang="en-US" altLang="zh-CN" sz="1800" dirty="0" smtClean="0"/>
              <a:t>in()</a:t>
            </a:r>
            <a:r>
              <a:rPr lang="zh-CN" altLang="en-US" sz="1800" dirty="0" smtClean="0"/>
              <a:t>的边权统计入答案，然后将环缩为一个点</a:t>
            </a:r>
            <a:r>
              <a:rPr lang="en-US" altLang="zh-CN" sz="1800" dirty="0" smtClean="0"/>
              <a:t>x</a:t>
            </a:r>
            <a:r>
              <a:rPr lang="zh-CN" altLang="en-US" sz="1800" dirty="0" smtClean="0"/>
              <a:t>，对于环上的任意一点</a:t>
            </a:r>
            <a:r>
              <a:rPr lang="en-US" altLang="zh-CN" sz="1800" dirty="0" smtClean="0"/>
              <a:t>u</a:t>
            </a:r>
            <a:r>
              <a:rPr lang="zh-CN" altLang="en-US" sz="1800" dirty="0" smtClean="0"/>
              <a:t>，如果存在边</a:t>
            </a:r>
            <a:r>
              <a:rPr lang="en-US" altLang="zh-CN" sz="1800" dirty="0" smtClean="0"/>
              <a:t>(</a:t>
            </a:r>
            <a:r>
              <a:rPr lang="en-US" altLang="zh-CN" sz="1800" dirty="0" err="1" smtClean="0"/>
              <a:t>u,v,w</a:t>
            </a:r>
            <a:r>
              <a:rPr lang="en-US" altLang="zh-CN" sz="1800" dirty="0" smtClean="0"/>
              <a:t>)</a:t>
            </a:r>
            <a:r>
              <a:rPr lang="zh-CN" altLang="en-US" sz="1800" dirty="0" smtClean="0"/>
              <a:t>则直接改为</a:t>
            </a:r>
            <a:r>
              <a:rPr lang="en-US" altLang="zh-CN" sz="1800" dirty="0" smtClean="0"/>
              <a:t>(</a:t>
            </a:r>
            <a:r>
              <a:rPr lang="en-US" altLang="zh-CN" sz="1800" dirty="0" err="1" smtClean="0"/>
              <a:t>x,v,w</a:t>
            </a:r>
            <a:r>
              <a:rPr lang="en-US" altLang="zh-CN" sz="1800" dirty="0" smtClean="0"/>
              <a:t>)</a:t>
            </a:r>
            <a:r>
              <a:rPr lang="zh-CN" altLang="en-US" sz="1800" dirty="0" smtClean="0"/>
              <a:t>，如果存在边</a:t>
            </a:r>
            <a:r>
              <a:rPr lang="en-US" altLang="zh-CN" sz="1800" dirty="0" smtClean="0"/>
              <a:t>(</a:t>
            </a:r>
            <a:r>
              <a:rPr lang="en-US" altLang="zh-CN" sz="1800" dirty="0" err="1" smtClean="0"/>
              <a:t>v,u,w</a:t>
            </a:r>
            <a:r>
              <a:rPr lang="en-US" altLang="zh-CN" sz="1800" dirty="0" smtClean="0"/>
              <a:t>)</a:t>
            </a:r>
            <a:r>
              <a:rPr lang="zh-CN" altLang="en-US" sz="1800" dirty="0" smtClean="0"/>
              <a:t>，则改为</a:t>
            </a:r>
            <a:r>
              <a:rPr lang="en-US" altLang="zh-CN" sz="1800" dirty="0" smtClean="0"/>
              <a:t>(</a:t>
            </a:r>
            <a:r>
              <a:rPr lang="en-US" altLang="zh-CN" sz="1800" dirty="0" err="1" smtClean="0"/>
              <a:t>v,x,w</a:t>
            </a:r>
            <a:r>
              <a:rPr lang="en-US" altLang="zh-CN" sz="1800" dirty="0" smtClean="0"/>
              <a:t>-in(u))</a:t>
            </a:r>
            <a:r>
              <a:rPr lang="zh-CN" altLang="en-US" sz="1800" dirty="0" smtClean="0"/>
              <a:t>，然后重复对每个点找最小入边</a:t>
            </a:r>
            <a:r>
              <a:rPr lang="en-US" altLang="zh-CN" sz="1800" dirty="0" smtClean="0"/>
              <a:t>in()</a:t>
            </a:r>
            <a:r>
              <a:rPr lang="zh-CN" altLang="en-US" sz="1800" dirty="0" smtClean="0"/>
              <a:t>的步骤。</a:t>
            </a:r>
            <a:endParaRPr lang="en-US" altLang="zh-CN" sz="1800" dirty="0" smtClean="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496162"/>
            <a:ext cx="8911687" cy="1280890"/>
          </a:xfrm>
        </p:spPr>
        <p:txBody>
          <a:bodyPr>
            <a:normAutofit/>
          </a:bodyPr>
          <a:lstStyle/>
          <a:p>
            <a:r>
              <a:rPr lang="zh-CN" altLang="en-US" sz="4000" dirty="0"/>
              <a:t>最小树形图</a:t>
            </a:r>
            <a:endParaRPr lang="zh-CN" altLang="en-US" sz="4000" dirty="0"/>
          </a:p>
        </p:txBody>
      </p:sp>
      <p:sp>
        <p:nvSpPr>
          <p:cNvPr id="3" name="内容占位符 2"/>
          <p:cNvSpPr>
            <a:spLocks noGrp="true"/>
          </p:cNvSpPr>
          <p:nvPr>
            <p:ph idx="1"/>
          </p:nvPr>
        </p:nvSpPr>
        <p:spPr>
          <a:xfrm>
            <a:off x="2207075" y="1589414"/>
            <a:ext cx="8915400" cy="3777622"/>
          </a:xfrm>
        </p:spPr>
        <p:txBody>
          <a:bodyPr>
            <a:normAutofit/>
          </a:bodyPr>
          <a:lstStyle/>
          <a:p>
            <a:r>
              <a:rPr lang="zh-CN" altLang="en-US" sz="1800" dirty="0" smtClean="0"/>
              <a:t>算法正确性：</a:t>
            </a:r>
            <a:endParaRPr lang="en-US" altLang="zh-CN" sz="1600" dirty="0"/>
          </a:p>
          <a:p>
            <a:r>
              <a:rPr lang="zh-CN" altLang="en-US" sz="1800" dirty="0" smtClean="0"/>
              <a:t>对于图</a:t>
            </a:r>
            <a:r>
              <a:rPr lang="en-US" altLang="zh-CN" sz="1800" dirty="0" smtClean="0"/>
              <a:t>G</a:t>
            </a:r>
            <a:r>
              <a:rPr lang="zh-CN" altLang="en-US" sz="1800" dirty="0" smtClean="0"/>
              <a:t>的最小树形图，由于除</a:t>
            </a:r>
            <a:r>
              <a:rPr lang="en-US" altLang="zh-CN" sz="1800" dirty="0" smtClean="0"/>
              <a:t>Root</a:t>
            </a:r>
            <a:r>
              <a:rPr lang="zh-CN" altLang="en-US" sz="1800" dirty="0" smtClean="0"/>
              <a:t>之外每个点都有且仅有一条入边，所以我们先找了最小的入边，如果无环，则</a:t>
            </a:r>
            <a:r>
              <a:rPr lang="en-US" altLang="zh-CN" sz="1800" dirty="0" smtClean="0"/>
              <a:t>Root</a:t>
            </a:r>
            <a:r>
              <a:rPr lang="zh-CN" altLang="en-US" sz="1800" dirty="0" smtClean="0"/>
              <a:t>到每个点都是可达的，如果有环，我们会先将环上的权值加上，表示暂时将环上的这些边加入最小树形图，再将环缩为一点，假如下一次给这个缩成的点找到入边是，实际上是给环上的某一个点又找到了一个入边，此时原来的入边就多余了，所以需要删去，相当于新的入边的权值可以减去之前的入边，所以从</a:t>
            </a:r>
            <a:r>
              <a:rPr lang="zh-CN" altLang="en-US" dirty="0" smtClean="0"/>
              <a:t>原图</a:t>
            </a:r>
            <a:r>
              <a:rPr lang="en-US" altLang="zh-CN" dirty="0" smtClean="0"/>
              <a:t>G</a:t>
            </a:r>
            <a:r>
              <a:rPr lang="zh-CN" altLang="en-US" dirty="0" smtClean="0"/>
              <a:t>到一次缩环后的图</a:t>
            </a:r>
            <a:r>
              <a:rPr lang="en-US" altLang="zh-CN" dirty="0" smtClean="0"/>
              <a:t>G’</a:t>
            </a:r>
            <a:r>
              <a:rPr lang="zh-CN" altLang="en-US" dirty="0" smtClean="0"/>
              <a:t>是正确的。</a:t>
            </a:r>
            <a:endParaRPr lang="en-US" altLang="zh-CN" dirty="0" smtClean="0"/>
          </a:p>
          <a:p>
            <a:r>
              <a:rPr lang="zh-CN" altLang="en-US" dirty="0" smtClean="0"/>
              <a:t>所以最后得到解的图</a:t>
            </a:r>
            <a:r>
              <a:rPr lang="en-US" altLang="zh-CN" dirty="0" smtClean="0"/>
              <a:t>G’’’’’=G’’’’=…=G</a:t>
            </a:r>
            <a:r>
              <a:rPr lang="zh-CN" altLang="en-US" dirty="0" smtClean="0"/>
              <a:t>。</a:t>
            </a:r>
            <a:endParaRPr lang="en-US" altLang="zh-CN" sz="1800" dirty="0" smtClean="0"/>
          </a:p>
        </p:txBody>
      </p:sp>
      <p:sp>
        <p:nvSpPr>
          <p:cNvPr id="4" name="椭圆 3"/>
          <p:cNvSpPr/>
          <p:nvPr/>
        </p:nvSpPr>
        <p:spPr>
          <a:xfrm>
            <a:off x="3322175" y="5021140"/>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椭圆 5"/>
          <p:cNvSpPr/>
          <p:nvPr/>
        </p:nvSpPr>
        <p:spPr>
          <a:xfrm>
            <a:off x="4188950" y="5021140"/>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椭圆 6"/>
          <p:cNvSpPr/>
          <p:nvPr/>
        </p:nvSpPr>
        <p:spPr>
          <a:xfrm>
            <a:off x="3322175" y="5825701"/>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椭圆 7"/>
          <p:cNvSpPr/>
          <p:nvPr/>
        </p:nvSpPr>
        <p:spPr>
          <a:xfrm>
            <a:off x="4188950" y="5825701"/>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椭圆 8"/>
          <p:cNvSpPr/>
          <p:nvPr/>
        </p:nvSpPr>
        <p:spPr>
          <a:xfrm>
            <a:off x="3322175" y="4382965"/>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文本框 4"/>
          <p:cNvSpPr txBox="true"/>
          <p:nvPr/>
        </p:nvSpPr>
        <p:spPr>
          <a:xfrm>
            <a:off x="3477300" y="4289848"/>
            <a:ext cx="981075" cy="369332"/>
          </a:xfrm>
          <a:prstGeom prst="rect">
            <a:avLst/>
          </a:prstGeom>
          <a:noFill/>
        </p:spPr>
        <p:txBody>
          <a:bodyPr wrap="square" rtlCol="0">
            <a:spAutoFit/>
          </a:bodyPr>
          <a:lstStyle/>
          <a:p>
            <a:r>
              <a:rPr lang="en-US" altLang="zh-CN" dirty="0" smtClean="0"/>
              <a:t>start</a:t>
            </a:r>
            <a:endParaRPr lang="zh-CN" altLang="en-US" dirty="0"/>
          </a:p>
        </p:txBody>
      </p:sp>
      <p:cxnSp>
        <p:nvCxnSpPr>
          <p:cNvPr id="14" name="直接箭头连接符 13"/>
          <p:cNvCxnSpPr>
            <a:stCxn id="6" idx="2"/>
            <a:endCxn id="4" idx="6"/>
          </p:cNvCxnSpPr>
          <p:nvPr/>
        </p:nvCxnSpPr>
        <p:spPr>
          <a:xfrm flipH="true">
            <a:off x="3512675" y="5116390"/>
            <a:ext cx="676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4" idx="4"/>
            <a:endCxn id="7" idx="0"/>
          </p:cNvCxnSpPr>
          <p:nvPr/>
        </p:nvCxnSpPr>
        <p:spPr>
          <a:xfrm>
            <a:off x="3417425" y="5211640"/>
            <a:ext cx="0" cy="6140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7" idx="6"/>
            <a:endCxn id="8" idx="2"/>
          </p:cNvCxnSpPr>
          <p:nvPr/>
        </p:nvCxnSpPr>
        <p:spPr>
          <a:xfrm>
            <a:off x="3512675" y="5920951"/>
            <a:ext cx="676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8" idx="0"/>
            <a:endCxn id="6" idx="4"/>
          </p:cNvCxnSpPr>
          <p:nvPr/>
        </p:nvCxnSpPr>
        <p:spPr>
          <a:xfrm flipV="true">
            <a:off x="4284200" y="5211640"/>
            <a:ext cx="0" cy="6140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6220838" y="5021140"/>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椭圆 27"/>
          <p:cNvSpPr/>
          <p:nvPr/>
        </p:nvSpPr>
        <p:spPr>
          <a:xfrm>
            <a:off x="6220838" y="4382965"/>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9" name="文本框 28"/>
          <p:cNvSpPr txBox="true"/>
          <p:nvPr/>
        </p:nvSpPr>
        <p:spPr>
          <a:xfrm>
            <a:off x="6375963" y="4289848"/>
            <a:ext cx="981075" cy="369332"/>
          </a:xfrm>
          <a:prstGeom prst="rect">
            <a:avLst/>
          </a:prstGeom>
          <a:noFill/>
        </p:spPr>
        <p:txBody>
          <a:bodyPr wrap="square" rtlCol="0">
            <a:spAutoFit/>
          </a:bodyPr>
          <a:lstStyle/>
          <a:p>
            <a:r>
              <a:rPr lang="en-US" altLang="zh-CN" dirty="0" smtClean="0"/>
              <a:t>start</a:t>
            </a:r>
            <a:endParaRPr lang="zh-CN" altLang="en-US" dirty="0"/>
          </a:p>
        </p:txBody>
      </p:sp>
      <mc:AlternateContent xmlns:mc="http://schemas.openxmlformats.org/markup-compatibility/2006">
        <mc:Choice xmlns:a14="http://schemas.microsoft.com/office/drawing/2010/main" Requires="a14">
          <p:sp>
            <p:nvSpPr>
              <p:cNvPr id="22" name="文本框 21"/>
              <p:cNvSpPr txBox="true"/>
              <p:nvPr/>
            </p:nvSpPr>
            <p:spPr>
              <a:xfrm>
                <a:off x="3680037" y="4859219"/>
                <a:ext cx="352425"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0</m:t>
                          </m:r>
                        </m:sub>
                      </m:sSub>
                    </m:oMath>
                  </m:oMathPara>
                </a14:m>
                <a:endParaRPr lang="zh-CN" altLang="en-US" sz="1400" dirty="0"/>
              </a:p>
            </p:txBody>
          </p:sp>
        </mc:Choice>
        <mc:Fallback>
          <p:sp>
            <p:nvSpPr>
              <p:cNvPr id="22" name="文本框 21"/>
              <p:cNvSpPr txBox="true">
                <a:spLocks noRot="true" noChangeAspect="true" noMove="true" noResize="true" noEditPoints="true" noAdjustHandles="true" noChangeArrowheads="true" noChangeShapeType="true" noTextEdit="true"/>
              </p:cNvSpPr>
              <p:nvPr/>
            </p:nvSpPr>
            <p:spPr>
              <a:xfrm>
                <a:off x="3680037" y="4859219"/>
                <a:ext cx="352425" cy="307777"/>
              </a:xfrm>
              <a:prstGeom prst="rect">
                <a:avLst/>
              </a:prstGeom>
              <a:blipFill rotWithShape="true">
                <a:blip r:embed="rId1"/>
                <a:stretch>
                  <a:fillRect l="-60" t="-65" r="-13814"/>
                </a:stretch>
              </a:blipFill>
            </p:spPr>
            <p:txBody>
              <a:bodyPr/>
              <a:lstStyle/>
              <a:p>
                <a:r>
                  <a:rPr lang="zh-CN" altLang="en-US">
                    <a:noFill/>
                  </a:rPr>
                  <a:t> </a:t>
                </a:r>
              </a:p>
            </p:txBody>
          </p:sp>
        </mc:Fallback>
      </mc:AlternateContent>
      <p:cxnSp>
        <p:nvCxnSpPr>
          <p:cNvPr id="35" name="直接箭头连接符 34"/>
          <p:cNvCxnSpPr>
            <a:stCxn id="9" idx="4"/>
            <a:endCxn id="4" idx="0"/>
          </p:cNvCxnSpPr>
          <p:nvPr/>
        </p:nvCxnSpPr>
        <p:spPr>
          <a:xfrm>
            <a:off x="3417425" y="4573465"/>
            <a:ext cx="0" cy="447675"/>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文本框 37"/>
              <p:cNvSpPr txBox="true"/>
              <p:nvPr/>
            </p:nvSpPr>
            <p:spPr>
              <a:xfrm>
                <a:off x="3047312" y="4627648"/>
                <a:ext cx="352425"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1</m:t>
                          </m:r>
                        </m:sub>
                      </m:sSub>
                    </m:oMath>
                  </m:oMathPara>
                </a14:m>
                <a:endParaRPr lang="zh-CN" altLang="en-US" sz="1400" dirty="0"/>
              </a:p>
            </p:txBody>
          </p:sp>
        </mc:Choice>
        <mc:Fallback>
          <p:sp>
            <p:nvSpPr>
              <p:cNvPr id="38" name="文本框 37"/>
              <p:cNvSpPr txBox="true">
                <a:spLocks noRot="true" noChangeAspect="true" noMove="true" noResize="true" noEditPoints="true" noAdjustHandles="true" noChangeArrowheads="true" noChangeShapeType="true" noTextEdit="true"/>
              </p:cNvSpPr>
              <p:nvPr/>
            </p:nvSpPr>
            <p:spPr>
              <a:xfrm>
                <a:off x="3047312" y="4627648"/>
                <a:ext cx="352425" cy="307777"/>
              </a:xfrm>
              <a:prstGeom prst="rect">
                <a:avLst/>
              </a:prstGeom>
              <a:blipFill rotWithShape="true">
                <a:blip r:embed="rId2"/>
                <a:stretch>
                  <a:fillRect l="-165" t="-131" r="-13709" b="67"/>
                </a:stretch>
              </a:blipFill>
            </p:spPr>
            <p:txBody>
              <a:bodyPr/>
              <a:lstStyle/>
              <a:p>
                <a:r>
                  <a:rPr lang="zh-CN" altLang="en-US">
                    <a:noFill/>
                  </a:rPr>
                  <a:t> </a:t>
                </a:r>
              </a:p>
            </p:txBody>
          </p:sp>
        </mc:Fallback>
      </mc:AlternateContent>
      <p:cxnSp>
        <p:nvCxnSpPr>
          <p:cNvPr id="39" name="直接箭头连接符 38"/>
          <p:cNvCxnSpPr>
            <a:stCxn id="28" idx="4"/>
            <a:endCxn id="24" idx="0"/>
          </p:cNvCxnSpPr>
          <p:nvPr/>
        </p:nvCxnSpPr>
        <p:spPr>
          <a:xfrm>
            <a:off x="6316088" y="4573465"/>
            <a:ext cx="0" cy="44767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文本框 41"/>
              <p:cNvSpPr txBox="true"/>
              <p:nvPr/>
            </p:nvSpPr>
            <p:spPr>
              <a:xfrm>
                <a:off x="5115938" y="4618113"/>
                <a:ext cx="3256537"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0</m:t>
                          </m:r>
                        </m:sub>
                      </m:sSub>
                    </m:oMath>
                  </m:oMathPara>
                </a14:m>
                <a:endParaRPr lang="zh-CN" altLang="en-US" sz="1400" dirty="0"/>
              </a:p>
            </p:txBody>
          </p:sp>
        </mc:Choice>
        <mc:Fallback>
          <p:sp>
            <p:nvSpPr>
              <p:cNvPr id="42" name="文本框 41"/>
              <p:cNvSpPr txBox="true">
                <a:spLocks noRot="true" noChangeAspect="true" noMove="true" noResize="true" noEditPoints="true" noAdjustHandles="true" noChangeArrowheads="true" noChangeShapeType="true" noTextEdit="true"/>
              </p:cNvSpPr>
              <p:nvPr/>
            </p:nvSpPr>
            <p:spPr>
              <a:xfrm>
                <a:off x="5115938" y="4618113"/>
                <a:ext cx="3256537" cy="307777"/>
              </a:xfrm>
              <a:prstGeom prst="rect">
                <a:avLst/>
              </a:prstGeom>
              <a:blipFill rotWithShape="true">
                <a:blip r:embed="rId3"/>
                <a:stretch>
                  <a:fillRect l="-12" t="-128" b="63"/>
                </a:stretch>
              </a:blipFill>
            </p:spPr>
            <p:txBody>
              <a:bodyPr/>
              <a:lstStyle/>
              <a:p>
                <a:r>
                  <a:rPr lang="zh-CN" altLang="en-US">
                    <a:noFill/>
                  </a:rPr>
                  <a:t> </a:t>
                </a:r>
              </a:p>
            </p:txBody>
          </p:sp>
        </mc:Fallback>
      </mc:AlternateContent>
      <p:sp>
        <p:nvSpPr>
          <p:cNvPr id="43" name="椭圆 42"/>
          <p:cNvSpPr/>
          <p:nvPr/>
        </p:nvSpPr>
        <p:spPr>
          <a:xfrm>
            <a:off x="8886818" y="5021140"/>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 name="椭圆 43"/>
          <p:cNvSpPr/>
          <p:nvPr/>
        </p:nvSpPr>
        <p:spPr>
          <a:xfrm>
            <a:off x="9753593" y="5021140"/>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椭圆 44"/>
          <p:cNvSpPr/>
          <p:nvPr/>
        </p:nvSpPr>
        <p:spPr>
          <a:xfrm>
            <a:off x="8886818" y="5825701"/>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椭圆 45"/>
          <p:cNvSpPr/>
          <p:nvPr/>
        </p:nvSpPr>
        <p:spPr>
          <a:xfrm>
            <a:off x="9753593" y="5825701"/>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 name="椭圆 46"/>
          <p:cNvSpPr/>
          <p:nvPr/>
        </p:nvSpPr>
        <p:spPr>
          <a:xfrm>
            <a:off x="8886818" y="4382965"/>
            <a:ext cx="190500" cy="190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 name="文本框 47"/>
          <p:cNvSpPr txBox="true"/>
          <p:nvPr/>
        </p:nvSpPr>
        <p:spPr>
          <a:xfrm>
            <a:off x="9041943" y="4289848"/>
            <a:ext cx="981075" cy="369332"/>
          </a:xfrm>
          <a:prstGeom prst="rect">
            <a:avLst/>
          </a:prstGeom>
          <a:noFill/>
        </p:spPr>
        <p:txBody>
          <a:bodyPr wrap="square" rtlCol="0">
            <a:spAutoFit/>
          </a:bodyPr>
          <a:lstStyle/>
          <a:p>
            <a:r>
              <a:rPr lang="en-US" altLang="zh-CN" dirty="0" smtClean="0"/>
              <a:t>start</a:t>
            </a:r>
            <a:endParaRPr lang="zh-CN" altLang="en-US" dirty="0"/>
          </a:p>
        </p:txBody>
      </p:sp>
      <p:cxnSp>
        <p:nvCxnSpPr>
          <p:cNvPr id="49" name="直接箭头连接符 48"/>
          <p:cNvCxnSpPr>
            <a:stCxn id="44" idx="2"/>
            <a:endCxn id="43" idx="6"/>
          </p:cNvCxnSpPr>
          <p:nvPr/>
        </p:nvCxnSpPr>
        <p:spPr>
          <a:xfrm flipH="true">
            <a:off x="9077318" y="5116390"/>
            <a:ext cx="676275" cy="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3" idx="4"/>
            <a:endCxn id="45" idx="0"/>
          </p:cNvCxnSpPr>
          <p:nvPr/>
        </p:nvCxnSpPr>
        <p:spPr>
          <a:xfrm>
            <a:off x="8982068" y="5211640"/>
            <a:ext cx="0" cy="6140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5" idx="6"/>
            <a:endCxn id="46" idx="2"/>
          </p:cNvCxnSpPr>
          <p:nvPr/>
        </p:nvCxnSpPr>
        <p:spPr>
          <a:xfrm>
            <a:off x="9077318" y="5920951"/>
            <a:ext cx="676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46" idx="0"/>
            <a:endCxn id="44" idx="4"/>
          </p:cNvCxnSpPr>
          <p:nvPr/>
        </p:nvCxnSpPr>
        <p:spPr>
          <a:xfrm flipV="true">
            <a:off x="9848843" y="5211640"/>
            <a:ext cx="0" cy="6140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文本框 52"/>
              <p:cNvSpPr txBox="true"/>
              <p:nvPr/>
            </p:nvSpPr>
            <p:spPr>
              <a:xfrm>
                <a:off x="9244680" y="4859219"/>
                <a:ext cx="352425"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0</m:t>
                          </m:r>
                        </m:sub>
                      </m:sSub>
                    </m:oMath>
                  </m:oMathPara>
                </a14:m>
                <a:endParaRPr lang="zh-CN" altLang="en-US" sz="1400" dirty="0"/>
              </a:p>
            </p:txBody>
          </p:sp>
        </mc:Choice>
        <mc:Fallback>
          <p:sp>
            <p:nvSpPr>
              <p:cNvPr id="53" name="文本框 52"/>
              <p:cNvSpPr txBox="true">
                <a:spLocks noRot="true" noChangeAspect="true" noMove="true" noResize="true" noEditPoints="true" noAdjustHandles="true" noChangeArrowheads="true" noChangeShapeType="true" noTextEdit="true"/>
              </p:cNvSpPr>
              <p:nvPr/>
            </p:nvSpPr>
            <p:spPr>
              <a:xfrm>
                <a:off x="9244680" y="4859219"/>
                <a:ext cx="352425" cy="307777"/>
              </a:xfrm>
              <a:prstGeom prst="rect">
                <a:avLst/>
              </a:prstGeom>
              <a:blipFill rotWithShape="true">
                <a:blip r:embed="rId1"/>
                <a:stretch>
                  <a:fillRect l="-99" t="-65" r="-13775"/>
                </a:stretch>
              </a:blipFill>
            </p:spPr>
            <p:txBody>
              <a:bodyPr/>
              <a:lstStyle/>
              <a:p>
                <a:r>
                  <a:rPr lang="zh-CN" altLang="en-US">
                    <a:noFill/>
                  </a:rPr>
                  <a:t> </a:t>
                </a:r>
              </a:p>
            </p:txBody>
          </p:sp>
        </mc:Fallback>
      </mc:AlternateContent>
      <p:cxnSp>
        <p:nvCxnSpPr>
          <p:cNvPr id="54" name="直接箭头连接符 53"/>
          <p:cNvCxnSpPr>
            <a:stCxn id="47" idx="4"/>
            <a:endCxn id="43" idx="0"/>
          </p:cNvCxnSpPr>
          <p:nvPr/>
        </p:nvCxnSpPr>
        <p:spPr>
          <a:xfrm>
            <a:off x="8982068" y="4573465"/>
            <a:ext cx="0" cy="447675"/>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文本框 54"/>
              <p:cNvSpPr txBox="true"/>
              <p:nvPr/>
            </p:nvSpPr>
            <p:spPr>
              <a:xfrm>
                <a:off x="8611955" y="4627648"/>
                <a:ext cx="352425"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1</m:t>
                          </m:r>
                        </m:sub>
                      </m:sSub>
                    </m:oMath>
                  </m:oMathPara>
                </a14:m>
                <a:endParaRPr lang="zh-CN" altLang="en-US" sz="1400" dirty="0"/>
              </a:p>
            </p:txBody>
          </p:sp>
        </mc:Choice>
        <mc:Fallback>
          <p:sp>
            <p:nvSpPr>
              <p:cNvPr id="55" name="文本框 54"/>
              <p:cNvSpPr txBox="true">
                <a:spLocks noRot="true" noChangeAspect="true" noMove="true" noResize="true" noEditPoints="true" noAdjustHandles="true" noChangeArrowheads="true" noChangeShapeType="true" noTextEdit="true"/>
              </p:cNvSpPr>
              <p:nvPr/>
            </p:nvSpPr>
            <p:spPr>
              <a:xfrm>
                <a:off x="8611955" y="4627648"/>
                <a:ext cx="352425" cy="307777"/>
              </a:xfrm>
              <a:prstGeom prst="rect">
                <a:avLst/>
              </a:prstGeom>
              <a:blipFill rotWithShape="true">
                <a:blip r:embed="rId2"/>
                <a:stretch>
                  <a:fillRect l="-24" t="-131" r="-13850" b="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文本框 56"/>
              <p:cNvSpPr txBox="true"/>
              <p:nvPr/>
            </p:nvSpPr>
            <p:spPr>
              <a:xfrm>
                <a:off x="6095481" y="6090956"/>
                <a:ext cx="129745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𝑠𝑢𝑚</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0</m:t>
                          </m:r>
                        </m:sub>
                      </m:sSub>
                    </m:oMath>
                  </m:oMathPara>
                </a14:m>
                <a:endParaRPr lang="zh-CN" altLang="en-US" dirty="0"/>
              </a:p>
            </p:txBody>
          </p:sp>
        </mc:Choice>
        <mc:Fallback>
          <p:sp>
            <p:nvSpPr>
              <p:cNvPr id="57" name="文本框 56"/>
              <p:cNvSpPr txBox="true">
                <a:spLocks noRot="true" noChangeAspect="true" noMove="true" noResize="true" noEditPoints="true" noAdjustHandles="true" noChangeArrowheads="true" noChangeShapeType="true" noTextEdit="true"/>
              </p:cNvSpPr>
              <p:nvPr/>
            </p:nvSpPr>
            <p:spPr>
              <a:xfrm>
                <a:off x="6095481" y="6090956"/>
                <a:ext cx="1297450" cy="369332"/>
              </a:xfrm>
              <a:prstGeom prst="rect">
                <a:avLst/>
              </a:prstGeom>
              <a:blipFill rotWithShape="true">
                <a:blip r:embed="rId4"/>
                <a:stretch>
                  <a:fillRect l="-9" t="-10" r="20" b="-6109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文本框 57"/>
              <p:cNvSpPr txBox="true"/>
              <p:nvPr/>
            </p:nvSpPr>
            <p:spPr>
              <a:xfrm>
                <a:off x="3202087" y="6111451"/>
                <a:ext cx="129745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𝑠𝑢𝑚</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oMath>
                  </m:oMathPara>
                </a14:m>
                <a:endParaRPr lang="zh-CN" altLang="en-US" dirty="0"/>
              </a:p>
            </p:txBody>
          </p:sp>
        </mc:Choice>
        <mc:Fallback>
          <p:sp>
            <p:nvSpPr>
              <p:cNvPr id="58" name="文本框 57"/>
              <p:cNvSpPr txBox="true">
                <a:spLocks noRot="true" noChangeAspect="true" noMove="true" noResize="true" noEditPoints="true" noAdjustHandles="true" noChangeArrowheads="true" noChangeShapeType="true" noTextEdit="true"/>
              </p:cNvSpPr>
              <p:nvPr/>
            </p:nvSpPr>
            <p:spPr>
              <a:xfrm>
                <a:off x="3202087" y="6111451"/>
                <a:ext cx="1297450" cy="369332"/>
              </a:xfrm>
              <a:prstGeom prst="rect">
                <a:avLst/>
              </a:prstGeom>
              <a:blipFill rotWithShape="true">
                <a:blip r:embed="rId5"/>
                <a:stretch>
                  <a:fillRect l="-32" t="-57" r="43" b="1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文本框 58"/>
              <p:cNvSpPr txBox="true"/>
              <p:nvPr/>
            </p:nvSpPr>
            <p:spPr>
              <a:xfrm>
                <a:off x="8766730" y="6111451"/>
                <a:ext cx="129745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𝑠𝑢𝑚</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oMath>
                  </m:oMathPara>
                </a14:m>
                <a:endParaRPr lang="zh-CN" altLang="en-US" dirty="0"/>
              </a:p>
            </p:txBody>
          </p:sp>
        </mc:Choice>
        <mc:Fallback>
          <p:sp>
            <p:nvSpPr>
              <p:cNvPr id="59" name="文本框 58"/>
              <p:cNvSpPr txBox="true">
                <a:spLocks noRot="true" noChangeAspect="true" noMove="true" noResize="true" noEditPoints="true" noAdjustHandles="true" noChangeArrowheads="true" noChangeShapeType="true" noTextEdit="true"/>
              </p:cNvSpPr>
              <p:nvPr/>
            </p:nvSpPr>
            <p:spPr>
              <a:xfrm>
                <a:off x="8766730" y="6111451"/>
                <a:ext cx="1297450" cy="369332"/>
              </a:xfrm>
              <a:prstGeom prst="rect">
                <a:avLst/>
              </a:prstGeom>
              <a:blipFill rotWithShape="true">
                <a:blip r:embed="rId6"/>
                <a:stretch>
                  <a:fillRect l="-43" t="-57" r="5" b="-6087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1692172" y="2425615"/>
            <a:ext cx="8911687" cy="1280890"/>
          </a:xfrm>
        </p:spPr>
        <p:txBody>
          <a:bodyPr>
            <a:noAutofit/>
          </a:bodyPr>
          <a:lstStyle/>
          <a:p>
            <a:r>
              <a:rPr lang="zh-CN" altLang="en-US" sz="4800" dirty="0" smtClean="0"/>
              <a:t>图上的常见</a:t>
            </a:r>
            <a:r>
              <a:rPr lang="en-US" altLang="zh-CN" sz="4800" dirty="0" smtClean="0"/>
              <a:t>NPC</a:t>
            </a:r>
            <a:r>
              <a:rPr lang="zh-CN" altLang="en-US" sz="4800" dirty="0" smtClean="0"/>
              <a:t>问题</a:t>
            </a:r>
            <a:endParaRPr lang="zh-CN" altLang="en-US" sz="48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1692172" y="2425615"/>
            <a:ext cx="8911687" cy="1280890"/>
          </a:xfrm>
        </p:spPr>
        <p:txBody>
          <a:bodyPr>
            <a:normAutofit/>
          </a:bodyPr>
          <a:lstStyle/>
          <a:p>
            <a:r>
              <a:rPr lang="zh-CN" altLang="en-US" sz="6600" dirty="0" smtClean="0"/>
              <a:t>差分约束系统</a:t>
            </a:r>
            <a:endParaRPr lang="zh-CN" altLang="en-US" sz="6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496162"/>
            <a:ext cx="8911687" cy="1280890"/>
          </a:xfrm>
        </p:spPr>
        <p:txBody>
          <a:bodyPr>
            <a:normAutofit/>
          </a:bodyPr>
          <a:lstStyle/>
          <a:p>
            <a:r>
              <a:rPr lang="zh-CN" altLang="en-US" sz="4000" dirty="0" smtClean="0"/>
              <a:t>差分约束系统</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07075" y="1589414"/>
                <a:ext cx="8915400" cy="3777622"/>
              </a:xfrm>
            </p:spPr>
            <p:txBody>
              <a:bodyPr>
                <a:normAutofit/>
              </a:bodyPr>
              <a:lstStyle/>
              <a:p>
                <a:r>
                  <a:rPr lang="zh-CN" altLang="en-US" sz="2000" dirty="0" smtClean="0"/>
                  <a:t>在处理一类</a:t>
                </a:r>
                <a:r>
                  <a:rPr lang="zh-CN" altLang="en-US" sz="2000" dirty="0"/>
                  <a:t>三角</a:t>
                </a:r>
                <a:r>
                  <a:rPr lang="zh-CN" altLang="en-US" sz="2000" dirty="0" smtClean="0"/>
                  <a:t>不等式问题的时候，需要满足许多形如</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𝑗</m:t>
                        </m:r>
                      </m:sub>
                    </m:sSub>
                  </m:oMath>
                </a14:m>
                <a:r>
                  <a:rPr lang="zh-CN" altLang="en-US" sz="2000" dirty="0" smtClean="0"/>
                  <a:t>的限制，而在最短路中也有类似的条件</a:t>
                </a:r>
                <a14:m>
                  <m:oMath xmlns:m="http://schemas.openxmlformats.org/officeDocument/2006/math">
                    <m:r>
                      <a:rPr lang="en-US" altLang="zh-CN" sz="2000" b="0" i="1" smtClean="0">
                        <a:latin typeface="Cambria Math" panose="02040503050406030204" pitchFamily="18" charset="0"/>
                      </a:rPr>
                      <m:t>𝐷𝑖𝑠</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𝑡</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𝐷𝑖𝑠</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𝑡</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𝑙𝑒𝑛𝑔𝑡</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ℎ</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sub>
                    </m:sSub>
                  </m:oMath>
                </a14:m>
                <a:r>
                  <a:rPr lang="zh-CN" altLang="en-US" sz="2000" dirty="0" smtClean="0"/>
                  <a:t>，所以可以通过在</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𝑖</m:t>
                        </m:r>
                      </m:sub>
                    </m:sSub>
                  </m:oMath>
                </a14:m>
                <a:r>
                  <a:rPr lang="zh-CN" altLang="en-US" sz="2000" dirty="0" smtClean="0"/>
                  <a:t>和</a:t>
                </a:r>
                <a14:m>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𝑋</m:t>
                        </m:r>
                      </m:e>
                      <m:sub>
                        <m:r>
                          <a:rPr lang="en-US" altLang="zh-CN" sz="2000" b="0" i="1" dirty="0" smtClean="0">
                            <a:latin typeface="Cambria Math" panose="02040503050406030204" pitchFamily="18" charset="0"/>
                          </a:rPr>
                          <m:t>𝑗</m:t>
                        </m:r>
                      </m:sub>
                    </m:sSub>
                  </m:oMath>
                </a14:m>
                <a:r>
                  <a:rPr lang="zh-CN" altLang="en-US" sz="2000" dirty="0" smtClean="0"/>
                  <a:t>之间连边的形式来通过最短</a:t>
                </a:r>
                <a:r>
                  <a:rPr lang="en-US" altLang="zh-CN" sz="2000" dirty="0" smtClean="0"/>
                  <a:t>/</a:t>
                </a:r>
                <a:r>
                  <a:rPr lang="zh-CN" altLang="en-US" sz="2000" dirty="0" smtClean="0"/>
                  <a:t>长路求出满足约束条件的解。</a:t>
                </a:r>
                <a:endParaRPr lang="en-US" altLang="zh-CN" sz="20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07075" y="1589414"/>
                <a:ext cx="8915400" cy="3777622"/>
              </a:xfrm>
              <a:blipFill rotWithShape="true">
                <a:blip r:embed="rId1"/>
                <a:stretch>
                  <a:fillRect l="-5" r="5"/>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496162"/>
            <a:ext cx="8911687" cy="805416"/>
          </a:xfrm>
        </p:spPr>
        <p:txBody>
          <a:bodyPr>
            <a:normAutofit/>
          </a:bodyPr>
          <a:lstStyle/>
          <a:p>
            <a:r>
              <a:rPr lang="en-US" altLang="zh-CN" sz="4000" dirty="0" smtClean="0"/>
              <a:t>POJ1201</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07075" y="1589414"/>
                <a:ext cx="8915400" cy="3777622"/>
              </a:xfrm>
            </p:spPr>
            <p:txBody>
              <a:bodyPr>
                <a:normAutofit/>
              </a:bodyPr>
              <a:lstStyle/>
              <a:p>
                <a:r>
                  <a:rPr lang="zh-CN" altLang="en-US" sz="2000" dirty="0" smtClean="0"/>
                  <a:t>有一个正整数集</a:t>
                </a:r>
                <a:r>
                  <a:rPr lang="zh-CN" altLang="en-US" sz="2000" dirty="0"/>
                  <a:t>合</a:t>
                </a:r>
                <a:r>
                  <a:rPr lang="en-US" altLang="zh-CN" sz="2000" dirty="0" smtClean="0"/>
                  <a:t>A</a:t>
                </a:r>
                <a:r>
                  <a:rPr lang="zh-CN" altLang="en-US" sz="2000" dirty="0" smtClean="0"/>
                  <a:t>，给出</a:t>
                </a:r>
                <a:r>
                  <a:rPr lang="en-US" altLang="zh-CN" sz="2000" dirty="0" smtClean="0"/>
                  <a:t>n</a:t>
                </a:r>
                <a:r>
                  <a:rPr lang="zh-CN" altLang="en-US" sz="2000" dirty="0" smtClean="0"/>
                  <a:t>个形如大于等于</a:t>
                </a:r>
                <a:r>
                  <a:rPr lang="en-US" altLang="zh-CN" sz="2000" dirty="0" smtClean="0"/>
                  <a:t>a</a:t>
                </a:r>
                <a:r>
                  <a:rPr lang="zh-CN" altLang="en-US" sz="2000" dirty="0" smtClean="0"/>
                  <a:t>小于等于</a:t>
                </a:r>
                <a:r>
                  <a:rPr lang="en-US" altLang="zh-CN" sz="2000" dirty="0" smtClean="0"/>
                  <a:t>b</a:t>
                </a:r>
                <a:r>
                  <a:rPr lang="zh-CN" altLang="en-US" sz="2000" dirty="0" smtClean="0"/>
                  <a:t>的数至少有</a:t>
                </a:r>
                <a:r>
                  <a:rPr lang="en-US" altLang="zh-CN" sz="2000" dirty="0" smtClean="0"/>
                  <a:t>c</a:t>
                </a:r>
                <a:r>
                  <a:rPr lang="zh-CN" altLang="en-US" sz="2000" dirty="0" smtClean="0"/>
                  <a:t>个的条件描述这个集合，问集合最少有多少个数。</a:t>
                </a:r>
                <a:endParaRPr lang="en-US" altLang="zh-CN" sz="2000" dirty="0" smtClean="0"/>
              </a:p>
              <a:p>
                <a:endParaRPr lang="en-US" altLang="zh-CN" sz="2000" dirty="0"/>
              </a:p>
              <a:p>
                <a:endParaRPr lang="en-US" altLang="zh-CN" sz="2000" dirty="0" smtClean="0"/>
              </a:p>
              <a:p>
                <a14:m>
                  <m:oMath xmlns:m="http://schemas.openxmlformats.org/officeDocument/2006/math">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50000</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50000</m:t>
                    </m:r>
                  </m:oMath>
                </a14:m>
                <a:endParaRPr lang="en-US" altLang="zh-CN" sz="20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07075" y="1589414"/>
                <a:ext cx="8915400" cy="3777622"/>
              </a:xfrm>
              <a:blipFill rotWithShape="true">
                <a:blip r:embed="rId1"/>
                <a:stretch>
                  <a:fillRect l="-5" r="5"/>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496162"/>
            <a:ext cx="8911687" cy="805416"/>
          </a:xfrm>
        </p:spPr>
        <p:txBody>
          <a:bodyPr>
            <a:normAutofit/>
          </a:bodyPr>
          <a:lstStyle/>
          <a:p>
            <a:r>
              <a:rPr lang="en-US" altLang="zh-CN" sz="4000" dirty="0" smtClean="0"/>
              <a:t>POJ1201</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07075" y="1589414"/>
                <a:ext cx="8915400" cy="4605440"/>
              </a:xfrm>
            </p:spPr>
            <p:txBody>
              <a:bodyPr>
                <a:normAutofit/>
              </a:bodyPr>
              <a:lstStyle/>
              <a:p>
                <a:r>
                  <a:rPr lang="zh-CN" altLang="en-US" dirty="0" smtClean="0"/>
                  <a:t>设</a:t>
                </a:r>
                <a:r>
                  <a:rPr lang="en-US" altLang="zh-CN" dirty="0" smtClean="0"/>
                  <a:t>Si</a:t>
                </a:r>
                <a:r>
                  <a:rPr lang="zh-CN" altLang="en-US" dirty="0" smtClean="0"/>
                  <a:t>表示</a:t>
                </a:r>
                <a:r>
                  <a:rPr lang="en-US" altLang="zh-CN" dirty="0" smtClean="0"/>
                  <a:t>A</a:t>
                </a:r>
                <a:r>
                  <a:rPr lang="zh-CN" altLang="en-US" dirty="0" smtClean="0"/>
                  <a:t>中有</a:t>
                </a:r>
                <a:r>
                  <a:rPr lang="en-US" altLang="zh-CN" dirty="0" smtClean="0"/>
                  <a:t>Si</a:t>
                </a:r>
                <a:r>
                  <a:rPr lang="zh-CN" altLang="en-US" dirty="0" smtClean="0"/>
                  <a:t>个</a:t>
                </a:r>
                <a:r>
                  <a:rPr lang="en-US" altLang="zh-CN" dirty="0" smtClean="0"/>
                  <a:t>1~i</a:t>
                </a:r>
                <a:r>
                  <a:rPr lang="zh-CN" altLang="en-US" dirty="0" smtClean="0"/>
                  <a:t>的数</a:t>
                </a:r>
                <a:endParaRPr lang="en-US" altLang="zh-CN" sz="1800" dirty="0" smtClean="0"/>
              </a:p>
              <a:p>
                <a:r>
                  <a:rPr lang="zh-CN" altLang="en-US" sz="1800" dirty="0" smtClean="0"/>
                  <a:t>对于这个问题，我们需要满足的条件为</a:t>
                </a:r>
                <a:endParaRPr lang="en-US" altLang="zh-CN" sz="1800" dirty="0" smtClean="0"/>
              </a:p>
              <a:p>
                <a:pPr lvl="1"/>
                <a14:m>
                  <m:oMath xmlns:m="http://schemas.openxmlformats.org/officeDocument/2006/math">
                    <m:sSub>
                      <m:sSubPr>
                        <m:ctrlPr>
                          <a:rPr lang="en-US" altLang="zh-CN" sz="1800" b="0" i="1" dirty="0" smtClean="0">
                            <a:latin typeface="Cambria Math" panose="02040503050406030204" pitchFamily="18" charset="0"/>
                          </a:rPr>
                        </m:ctrlPr>
                      </m:sSubPr>
                      <m:e>
                        <m:r>
                          <m:rPr>
                            <m:sty m:val="p"/>
                          </m:rPr>
                          <a:rPr lang="en-US" altLang="zh-CN" sz="1800" dirty="0">
                            <a:latin typeface="Cambria Math" panose="02040503050406030204" pitchFamily="18" charset="0"/>
                          </a:rPr>
                          <m:t>S</m:t>
                        </m:r>
                      </m:e>
                      <m:sub>
                        <m:r>
                          <m:rPr>
                            <m:sty m:val="p"/>
                          </m:rPr>
                          <a:rPr lang="en-US" altLang="zh-CN" sz="1800" b="0" i="0" dirty="0" smtClean="0">
                            <a:latin typeface="Cambria Math" panose="02040503050406030204" pitchFamily="18" charset="0"/>
                          </a:rPr>
                          <m:t>i</m:t>
                        </m:r>
                      </m:sub>
                    </m:sSub>
                    <m:r>
                      <a:rPr lang="en-US" altLang="zh-CN" sz="1800" b="0" i="0" dirty="0"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m:rPr>
                            <m:sty m:val="p"/>
                          </m:rPr>
                          <a:rPr lang="en-US" altLang="zh-CN" sz="1800" b="0" i="0" dirty="0" smtClean="0">
                            <a:latin typeface="Cambria Math" panose="02040503050406030204" pitchFamily="18" charset="0"/>
                          </a:rPr>
                          <m:t>S</m:t>
                        </m:r>
                      </m:e>
                      <m:sub>
                        <m:r>
                          <m:rPr>
                            <m:sty m:val="p"/>
                          </m:rPr>
                          <a:rPr lang="en-US" altLang="zh-CN" sz="1800" b="0" i="0" dirty="0" smtClean="0">
                            <a:latin typeface="Cambria Math" panose="02040503050406030204" pitchFamily="18" charset="0"/>
                          </a:rPr>
                          <m:t>i</m:t>
                        </m:r>
                        <m:r>
                          <a:rPr lang="en-US" altLang="zh-CN" sz="1800" b="0" i="0" dirty="0" smtClean="0">
                            <a:latin typeface="Cambria Math" panose="02040503050406030204" pitchFamily="18" charset="0"/>
                          </a:rPr>
                          <m:t>−</m:t>
                        </m:r>
                        <m:r>
                          <a:rPr lang="en-US" altLang="zh-CN" sz="1800" b="0" i="0" dirty="0" smtClean="0">
                            <a:latin typeface="Cambria Math" panose="02040503050406030204" pitchFamily="18" charset="0"/>
                          </a:rPr>
                          <m:t>1</m:t>
                        </m:r>
                      </m:sub>
                    </m:sSub>
                    <m:r>
                      <a:rPr lang="en-US" altLang="zh-CN" sz="1800" b="0" i="0" dirty="0" smtClean="0">
                        <a:latin typeface="Cambria Math" panose="02040503050406030204" pitchFamily="18" charset="0"/>
                      </a:rPr>
                      <m:t>≤</m:t>
                    </m:r>
                    <m:r>
                      <a:rPr lang="en-US" altLang="zh-CN" sz="1800" b="0" i="0" dirty="0" smtClean="0">
                        <a:latin typeface="Cambria Math" panose="02040503050406030204" pitchFamily="18" charset="0"/>
                      </a:rPr>
                      <m:t>1</m:t>
                    </m:r>
                    <m:r>
                      <a:rPr lang="en-US" altLang="zh-CN" sz="1800" b="0" i="0" dirty="0" smtClean="0">
                        <a:latin typeface="Cambria Math" panose="02040503050406030204" pitchFamily="18" charset="0"/>
                      </a:rPr>
                      <m:t> </m:t>
                    </m:r>
                    <m:r>
                      <a:rPr lang="en-US" altLang="zh-CN" sz="1800" b="0" i="1" dirty="0" smtClean="0">
                        <a:latin typeface="Cambria Math" panose="02040503050406030204" pitchFamily="18" charset="0"/>
                      </a:rPr>
                      <m:t>→</m:t>
                    </m:r>
                    <m:sSub>
                      <m:sSubPr>
                        <m:ctrlPr>
                          <a:rPr lang="en-US" altLang="zh-CN" sz="1800" i="1" dirty="0">
                            <a:latin typeface="Cambria Math" panose="02040503050406030204" pitchFamily="18" charset="0"/>
                          </a:rPr>
                        </m:ctrlPr>
                      </m:sSubPr>
                      <m:e>
                        <m:r>
                          <m:rPr>
                            <m:sty m:val="p"/>
                          </m:rPr>
                          <a:rPr lang="en-US" altLang="zh-CN" sz="1800" dirty="0">
                            <a:latin typeface="Cambria Math" panose="02040503050406030204" pitchFamily="18" charset="0"/>
                          </a:rPr>
                          <m:t>S</m:t>
                        </m:r>
                      </m:e>
                      <m:sub>
                        <m:r>
                          <m:rPr>
                            <m:sty m:val="p"/>
                          </m:rPr>
                          <a:rPr lang="en-US" altLang="zh-CN" sz="1800" dirty="0">
                            <a:latin typeface="Cambria Math" panose="02040503050406030204" pitchFamily="18" charset="0"/>
                          </a:rPr>
                          <m:t>i</m:t>
                        </m:r>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1</m:t>
                        </m:r>
                      </m:sub>
                    </m:sSub>
                    <m:r>
                      <a:rPr lang="en-US" altLang="zh-CN" sz="1800" b="0" i="0" dirty="0"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m:rPr>
                            <m:sty m:val="p"/>
                          </m:rPr>
                          <a:rPr lang="en-US" altLang="zh-CN" sz="1800" b="0" i="0" dirty="0" smtClean="0">
                            <a:latin typeface="Cambria Math" panose="02040503050406030204" pitchFamily="18" charset="0"/>
                          </a:rPr>
                          <m:t>S</m:t>
                        </m:r>
                      </m:e>
                      <m:sub>
                        <m:r>
                          <m:rPr>
                            <m:sty m:val="p"/>
                          </m:rPr>
                          <a:rPr lang="en-US" altLang="zh-CN" sz="1800" b="0" i="0" dirty="0" smtClean="0">
                            <a:latin typeface="Cambria Math" panose="02040503050406030204" pitchFamily="18" charset="0"/>
                          </a:rPr>
                          <m:t>i</m:t>
                        </m:r>
                      </m:sub>
                    </m:sSub>
                    <m:r>
                      <a:rPr lang="en-US" altLang="zh-CN" sz="1800" b="0" i="0" dirty="0" smtClean="0">
                        <a:latin typeface="Cambria Math" panose="02040503050406030204" pitchFamily="18" charset="0"/>
                      </a:rPr>
                      <m:t>−</m:t>
                    </m:r>
                    <m:r>
                      <a:rPr lang="en-US" altLang="zh-CN" sz="1800" b="0" i="0" dirty="0" smtClean="0">
                        <a:latin typeface="Cambria Math" panose="02040503050406030204" pitchFamily="18" charset="0"/>
                      </a:rPr>
                      <m:t>1</m:t>
                    </m:r>
                  </m:oMath>
                </a14:m>
                <a:endParaRPr lang="en-US" altLang="zh-CN" sz="1800" b="0" dirty="0" smtClean="0"/>
              </a:p>
              <a:p>
                <a:pPr lvl="1"/>
                <a14:m>
                  <m:oMath xmlns:m="http://schemas.openxmlformats.org/officeDocument/2006/math">
                    <m:sSub>
                      <m:sSubPr>
                        <m:ctrlPr>
                          <a:rPr lang="en-US" altLang="zh-CN" sz="1800" i="1" dirty="0">
                            <a:latin typeface="Cambria Math" panose="02040503050406030204" pitchFamily="18" charset="0"/>
                          </a:rPr>
                        </m:ctrlPr>
                      </m:sSubPr>
                      <m:e>
                        <m:r>
                          <a:rPr lang="en-US" altLang="zh-CN" sz="1800" dirty="0">
                            <a:latin typeface="Cambria Math" panose="02040503050406030204" pitchFamily="18" charset="0"/>
                          </a:rPr>
                          <m:t>0</m:t>
                        </m:r>
                        <m:r>
                          <a:rPr lang="en-US" altLang="zh-CN" sz="1800" dirty="0">
                            <a:latin typeface="Cambria Math" panose="02040503050406030204" pitchFamily="18" charset="0"/>
                          </a:rPr>
                          <m:t>≤</m:t>
                        </m:r>
                        <m:r>
                          <m:rPr>
                            <m:sty m:val="p"/>
                          </m:rPr>
                          <a:rPr lang="en-US" altLang="zh-CN" sz="1800" dirty="0">
                            <a:latin typeface="Cambria Math" panose="02040503050406030204" pitchFamily="18" charset="0"/>
                          </a:rPr>
                          <m:t>S</m:t>
                        </m:r>
                      </m:e>
                      <m:sub>
                        <m:r>
                          <m:rPr>
                            <m:sty m:val="p"/>
                          </m:rPr>
                          <a:rPr lang="en-US" altLang="zh-CN" sz="1800" dirty="0">
                            <a:latin typeface="Cambria Math" panose="02040503050406030204" pitchFamily="18" charset="0"/>
                          </a:rPr>
                          <m:t>i</m:t>
                        </m:r>
                      </m:sub>
                    </m:sSub>
                    <m:r>
                      <a:rPr lang="en-US" altLang="zh-CN" sz="1800" dirty="0">
                        <a:latin typeface="Cambria Math" panose="02040503050406030204" pitchFamily="18" charset="0"/>
                      </a:rPr>
                      <m:t>−</m:t>
                    </m:r>
                    <m:sSub>
                      <m:sSubPr>
                        <m:ctrlPr>
                          <a:rPr lang="en-US" altLang="zh-CN" sz="1800" i="1" dirty="0">
                            <a:latin typeface="Cambria Math" panose="02040503050406030204" pitchFamily="18" charset="0"/>
                          </a:rPr>
                        </m:ctrlPr>
                      </m:sSubPr>
                      <m:e>
                        <m:r>
                          <m:rPr>
                            <m:sty m:val="p"/>
                          </m:rPr>
                          <a:rPr lang="en-US" altLang="zh-CN" sz="1800" dirty="0">
                            <a:latin typeface="Cambria Math" panose="02040503050406030204" pitchFamily="18" charset="0"/>
                          </a:rPr>
                          <m:t>S</m:t>
                        </m:r>
                      </m:e>
                      <m:sub>
                        <m:r>
                          <m:rPr>
                            <m:sty m:val="p"/>
                          </m:rPr>
                          <a:rPr lang="en-US" altLang="zh-CN" sz="1800" dirty="0">
                            <a:latin typeface="Cambria Math" panose="02040503050406030204" pitchFamily="18" charset="0"/>
                          </a:rPr>
                          <m:t>i</m:t>
                        </m:r>
                        <m:r>
                          <a:rPr lang="en-US" altLang="zh-CN" sz="1800" dirty="0">
                            <a:latin typeface="Cambria Math" panose="02040503050406030204" pitchFamily="18" charset="0"/>
                          </a:rPr>
                          <m:t>−</m:t>
                        </m:r>
                        <m:r>
                          <a:rPr lang="en-US" altLang="zh-CN" sz="1800" dirty="0">
                            <a:latin typeface="Cambria Math" panose="02040503050406030204" pitchFamily="18" charset="0"/>
                          </a:rPr>
                          <m:t>1</m:t>
                        </m:r>
                      </m:sub>
                    </m:sSub>
                    <m:r>
                      <a:rPr lang="en-US" altLang="zh-CN" sz="1800" b="0" i="1" dirty="0" smtClean="0">
                        <a:latin typeface="Cambria Math" panose="02040503050406030204" pitchFamily="18" charset="0"/>
                      </a:rPr>
                      <m:t>→</m:t>
                    </m:r>
                    <m:sSub>
                      <m:sSubPr>
                        <m:ctrlPr>
                          <a:rPr lang="en-US" altLang="zh-CN" sz="1800" i="1" dirty="0">
                            <a:latin typeface="Cambria Math" panose="02040503050406030204" pitchFamily="18" charset="0"/>
                          </a:rPr>
                        </m:ctrlPr>
                      </m:sSubPr>
                      <m:e>
                        <m:sSub>
                          <m:sSubPr>
                            <m:ctrlPr>
                              <a:rPr lang="en-US" altLang="zh-CN" sz="1800" i="1" dirty="0">
                                <a:latin typeface="Cambria Math" panose="02040503050406030204" pitchFamily="18" charset="0"/>
                              </a:rPr>
                            </m:ctrlPr>
                          </m:sSubPr>
                          <m:e>
                            <m:r>
                              <m:rPr>
                                <m:sty m:val="p"/>
                              </m:rPr>
                              <a:rPr lang="en-US" altLang="zh-CN" sz="1800" dirty="0">
                                <a:latin typeface="Cambria Math" panose="02040503050406030204" pitchFamily="18" charset="0"/>
                              </a:rPr>
                              <m:t>S</m:t>
                            </m:r>
                          </m:e>
                          <m:sub>
                            <m:r>
                              <m:rPr>
                                <m:sty m:val="p"/>
                              </m:rPr>
                              <a:rPr lang="en-US" altLang="zh-CN" sz="1800" dirty="0">
                                <a:latin typeface="Cambria Math" panose="02040503050406030204" pitchFamily="18" charset="0"/>
                              </a:rPr>
                              <m:t>i</m:t>
                            </m:r>
                          </m:sub>
                        </m:sSub>
                        <m:r>
                          <a:rPr lang="en-US" altLang="zh-CN" sz="1800" b="0" i="0" dirty="0" smtClean="0">
                            <a:latin typeface="Cambria Math" panose="02040503050406030204" pitchFamily="18" charset="0"/>
                          </a:rPr>
                          <m:t>≥</m:t>
                        </m:r>
                        <m:r>
                          <m:rPr>
                            <m:sty m:val="p"/>
                          </m:rPr>
                          <a:rPr lang="en-US" altLang="zh-CN" sz="1800" dirty="0">
                            <a:latin typeface="Cambria Math" panose="02040503050406030204" pitchFamily="18" charset="0"/>
                          </a:rPr>
                          <m:t>S</m:t>
                        </m:r>
                      </m:e>
                      <m:sub>
                        <m:r>
                          <m:rPr>
                            <m:sty m:val="p"/>
                          </m:rPr>
                          <a:rPr lang="en-US" altLang="zh-CN" sz="1800" dirty="0">
                            <a:latin typeface="Cambria Math" panose="02040503050406030204" pitchFamily="18" charset="0"/>
                          </a:rPr>
                          <m:t>i</m:t>
                        </m:r>
                        <m:r>
                          <a:rPr lang="en-US" altLang="zh-CN" sz="1800" b="0" i="0" dirty="0" smtClean="0">
                            <a:latin typeface="Cambria Math" panose="02040503050406030204" pitchFamily="18" charset="0"/>
                          </a:rPr>
                          <m:t>−</m:t>
                        </m:r>
                        <m:r>
                          <a:rPr lang="en-US" altLang="zh-CN" sz="1800" b="0" i="0" dirty="0" smtClean="0">
                            <a:latin typeface="Cambria Math" panose="02040503050406030204" pitchFamily="18" charset="0"/>
                          </a:rPr>
                          <m:t>1</m:t>
                        </m:r>
                      </m:sub>
                    </m:sSub>
                  </m:oMath>
                </a14:m>
                <a:endParaRPr lang="en-US" altLang="zh-CN" sz="1800" b="0" dirty="0" smtClean="0"/>
              </a:p>
              <a:p>
                <a:pPr lvl="1"/>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𝑆</m:t>
                        </m:r>
                      </m:e>
                      <m:sub>
                        <m:r>
                          <a:rPr lang="en-US" altLang="zh-CN" sz="1600" b="0" i="1" smtClean="0">
                            <a:latin typeface="Cambria Math" panose="02040503050406030204" pitchFamily="18" charset="0"/>
                          </a:rPr>
                          <m:t>𝑎</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𝑆</m:t>
                        </m:r>
                      </m:e>
                      <m:sub>
                        <m:r>
                          <a:rPr lang="en-US" altLang="zh-CN" sz="1600" b="0" i="1" smtClean="0">
                            <a:latin typeface="Cambria Math" panose="02040503050406030204" pitchFamily="18" charset="0"/>
                          </a:rPr>
                          <m:t>𝑏</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𝑐</m:t>
                    </m:r>
                    <m:r>
                      <a:rPr lang="en-US" altLang="zh-CN" sz="1600"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𝑆</m:t>
                        </m:r>
                      </m:e>
                      <m:sub>
                        <m:r>
                          <a:rPr lang="en-US" altLang="zh-CN" b="0" i="1" smtClean="0">
                            <a:latin typeface="Cambria Math" panose="02040503050406030204" pitchFamily="18" charset="0"/>
                          </a:rPr>
                          <m:t>𝑎</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𝑏</m:t>
                        </m:r>
                      </m:sub>
                    </m:sSub>
                    <m:r>
                      <a:rPr lang="en-US" altLang="zh-CN" b="0" i="1" smtClean="0">
                        <a:latin typeface="Cambria Math" panose="02040503050406030204" pitchFamily="18" charset="0"/>
                      </a:rPr>
                      <m:t>+</m:t>
                    </m:r>
                    <m:r>
                      <a:rPr lang="en-US" altLang="zh-CN" i="1">
                        <a:latin typeface="Cambria Math" panose="02040503050406030204" pitchFamily="18" charset="0"/>
                      </a:rPr>
                      <m:t>𝑐</m:t>
                    </m:r>
                  </m:oMath>
                </a14:m>
                <a:endParaRPr lang="en-US" altLang="zh-CN" sz="1600" b="0" dirty="0" smtClean="0"/>
              </a:p>
              <a:p>
                <a:r>
                  <a:rPr lang="zh-CN" altLang="en-US" dirty="0" smtClean="0"/>
                  <a:t>所以我们对每一个</a:t>
                </a:r>
                <a:r>
                  <a:rPr lang="en-US" altLang="zh-CN" dirty="0" smtClean="0"/>
                  <a:t>Si</a:t>
                </a:r>
                <a:r>
                  <a:rPr lang="zh-CN" altLang="en-US" dirty="0" smtClean="0"/>
                  <a:t>建立一个点，连边</a:t>
                </a:r>
                <a:r>
                  <a:rPr lang="en-US" altLang="zh-CN" dirty="0" smtClean="0"/>
                  <a:t>(Si,Si-1,1)</a:t>
                </a:r>
                <a:r>
                  <a:rPr lang="zh-CN" altLang="en-US" dirty="0" smtClean="0"/>
                  <a:t>，</a:t>
                </a:r>
                <a:r>
                  <a:rPr lang="en-US" altLang="zh-CN" dirty="0" smtClean="0"/>
                  <a:t>(Si-1,Si,0)</a:t>
                </a:r>
                <a:r>
                  <a:rPr lang="zh-CN" altLang="en-US" dirty="0" smtClean="0"/>
                  <a:t>，</a:t>
                </a:r>
                <a:r>
                  <a:rPr lang="en-US" altLang="zh-CN" dirty="0" smtClean="0"/>
                  <a:t>(</a:t>
                </a:r>
                <a:r>
                  <a:rPr lang="en-US" altLang="zh-CN" dirty="0" err="1" smtClean="0"/>
                  <a:t>Sb,Sa,c</a:t>
                </a:r>
                <a:r>
                  <a:rPr lang="en-US" altLang="zh-CN" dirty="0" smtClean="0"/>
                  <a:t>)</a:t>
                </a:r>
                <a:r>
                  <a:rPr lang="zh-CN" altLang="en-US" dirty="0" smtClean="0"/>
                  <a:t>，然后由于我们知道</a:t>
                </a:r>
                <a:r>
                  <a:rPr lang="en-US" altLang="zh-CN" dirty="0" smtClean="0"/>
                  <a:t>S0=0</a:t>
                </a:r>
                <a:r>
                  <a:rPr lang="zh-CN" altLang="en-US" dirty="0" smtClean="0"/>
                  <a:t>，以</a:t>
                </a:r>
                <a:r>
                  <a:rPr lang="en-US" altLang="zh-CN" dirty="0" smtClean="0"/>
                  <a:t>S0</a:t>
                </a:r>
                <a:r>
                  <a:rPr lang="zh-CN" altLang="en-US" dirty="0" smtClean="0"/>
                  <a:t>为起点跑最长路，最后得到的</a:t>
                </a:r>
                <a:r>
                  <a:rPr lang="en-US" altLang="zh-CN" dirty="0" smtClean="0"/>
                  <a:t>Sm</a:t>
                </a:r>
                <a:r>
                  <a:rPr lang="zh-CN" altLang="en-US" dirty="0" smtClean="0"/>
                  <a:t>即为答案。</a:t>
                </a:r>
                <a:endParaRPr lang="en-US" altLang="zh-CN" dirty="0" smtClean="0"/>
              </a:p>
              <a:p>
                <a:r>
                  <a:rPr lang="zh-CN" altLang="en-US" sz="1800" dirty="0"/>
                  <a:t>应</a:t>
                </a:r>
                <a:r>
                  <a:rPr lang="zh-CN" altLang="en-US" sz="1800" dirty="0" smtClean="0"/>
                  <a:t>为最长路算法结束后一定保证了上面等式的成立，否则就存在还有点的距离可以被更新。而最短路会将</a:t>
                </a:r>
                <a14:m>
                  <m:oMath xmlns:m="http://schemas.openxmlformats.org/officeDocument/2006/math">
                    <m:r>
                      <a:rPr lang="en-US" altLang="zh-CN" sz="1800" b="0" i="1" smtClean="0">
                        <a:latin typeface="Cambria Math" panose="02040503050406030204" pitchFamily="18" charset="0"/>
                      </a:rPr>
                      <m:t>𝑎</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𝑏</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𝑐</m:t>
                    </m:r>
                  </m:oMath>
                </a14:m>
                <a:r>
                  <a:rPr lang="zh-CN" altLang="en-US" sz="1800" dirty="0" smtClean="0"/>
                  <a:t>中的</a:t>
                </a:r>
                <a:r>
                  <a:rPr lang="en-US" altLang="zh-CN" sz="1800" dirty="0" smtClean="0"/>
                  <a:t>a</a:t>
                </a:r>
                <a:r>
                  <a:rPr lang="zh-CN" altLang="en-US" sz="1800" dirty="0" smtClean="0"/>
                  <a:t>恰好更新为</a:t>
                </a:r>
                <a:r>
                  <a:rPr lang="en-US" altLang="zh-CN" sz="1800" dirty="0" err="1" smtClean="0"/>
                  <a:t>b+c</a:t>
                </a:r>
                <a:r>
                  <a:rPr lang="zh-CN" altLang="en-US" sz="1800" dirty="0" smtClean="0"/>
                  <a:t>，所以保证了每个数都是符合条件的最小值。</a:t>
                </a:r>
                <a:endParaRPr lang="en-US" altLang="zh-CN" sz="1800" dirty="0" smtClean="0"/>
              </a:p>
              <a:p>
                <a:r>
                  <a:rPr lang="zh-CN" altLang="en-US" dirty="0" smtClean="0"/>
                  <a:t>而如果求最大值，则应该使用最短路算法。</a:t>
                </a:r>
                <a:endParaRPr lang="en-US" altLang="zh-CN" sz="1800" dirty="0" smtClean="0"/>
              </a:p>
              <a:p>
                <a:pPr lvl="1"/>
                <a:endParaRPr lang="en-US" altLang="zh-CN" sz="16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07075" y="1589414"/>
                <a:ext cx="8915400" cy="4605440"/>
              </a:xfrm>
              <a:blipFill rotWithShape="true">
                <a:blip r:embed="rId1"/>
                <a:stretch>
                  <a:fillRect l="-5" r="5" b="9"/>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496162"/>
            <a:ext cx="8911687" cy="805416"/>
          </a:xfrm>
        </p:spPr>
        <p:txBody>
          <a:bodyPr>
            <a:normAutofit/>
          </a:bodyPr>
          <a:lstStyle/>
          <a:p>
            <a:r>
              <a:rPr lang="en-US" altLang="zh-CN" sz="4000" dirty="0" err="1" smtClean="0"/>
              <a:t>Topcoder</a:t>
            </a:r>
            <a:r>
              <a:rPr lang="en-US" altLang="zh-CN" sz="4000" dirty="0" smtClean="0"/>
              <a:t> 553-1000</a:t>
            </a:r>
            <a:endParaRPr lang="zh-CN" altLang="en-US" sz="4000" dirty="0"/>
          </a:p>
        </p:txBody>
      </p:sp>
      <p:pic>
        <p:nvPicPr>
          <p:cNvPr id="5" name="图片 4"/>
          <p:cNvPicPr>
            <a:picLocks noChangeAspect="true"/>
          </p:cNvPicPr>
          <p:nvPr/>
        </p:nvPicPr>
        <p:blipFill>
          <a:blip r:embed="rId1">
            <a:clrChange>
              <a:clrFrom>
                <a:srgbClr val="FFFFFF"/>
              </a:clrFrom>
              <a:clrTo>
                <a:srgbClr val="FFFFFF">
                  <a:alpha val="0"/>
                </a:srgbClr>
              </a:clrTo>
            </a:clrChange>
          </a:blip>
          <a:stretch>
            <a:fillRect/>
          </a:stretch>
        </p:blipFill>
        <p:spPr>
          <a:xfrm>
            <a:off x="1602397" y="1634903"/>
            <a:ext cx="9781016" cy="358766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496162"/>
            <a:ext cx="8911687" cy="805416"/>
          </a:xfrm>
        </p:spPr>
        <p:txBody>
          <a:bodyPr>
            <a:normAutofit/>
          </a:bodyPr>
          <a:lstStyle/>
          <a:p>
            <a:r>
              <a:rPr lang="en-US" altLang="zh-CN" sz="4000" dirty="0" err="1"/>
              <a:t>Topcoder</a:t>
            </a:r>
            <a:r>
              <a:rPr lang="en-US" altLang="zh-CN" sz="4000" dirty="0"/>
              <a:t> 553-1000</a:t>
            </a:r>
            <a:endParaRPr lang="zh-CN" altLang="en-US" sz="4000" dirty="0"/>
          </a:p>
        </p:txBody>
      </p:sp>
      <p:sp>
        <p:nvSpPr>
          <p:cNvPr id="4" name="内容占位符 2"/>
          <p:cNvSpPr>
            <a:spLocks noGrp="true"/>
          </p:cNvSpPr>
          <p:nvPr>
            <p:ph idx="1"/>
          </p:nvPr>
        </p:nvSpPr>
        <p:spPr>
          <a:xfrm>
            <a:off x="2207075" y="1366993"/>
            <a:ext cx="8915400" cy="4605440"/>
          </a:xfrm>
        </p:spPr>
        <p:txBody>
          <a:bodyPr>
            <a:normAutofit/>
          </a:bodyPr>
          <a:lstStyle/>
          <a:p>
            <a:r>
              <a:rPr lang="zh-CN" altLang="en-US" sz="1300" dirty="0" smtClean="0"/>
              <a:t>先建立差分约束模型</a:t>
            </a:r>
            <a:endParaRPr lang="en-US" altLang="zh-CN" sz="1300" dirty="0" smtClean="0"/>
          </a:p>
        </p:txBody>
      </p:sp>
      <p:pic>
        <p:nvPicPr>
          <p:cNvPr id="5" name="图片 4"/>
          <p:cNvPicPr>
            <a:picLocks noChangeAspect="true"/>
          </p:cNvPicPr>
          <p:nvPr/>
        </p:nvPicPr>
        <p:blipFill>
          <a:blip r:embed="rId1">
            <a:clrChange>
              <a:clrFrom>
                <a:srgbClr val="FFFFFF"/>
              </a:clrFrom>
              <a:clrTo>
                <a:srgbClr val="FFFFFF">
                  <a:alpha val="0"/>
                </a:srgbClr>
              </a:clrTo>
            </a:clrChange>
          </a:blip>
          <a:stretch>
            <a:fillRect/>
          </a:stretch>
        </p:blipFill>
        <p:spPr>
          <a:xfrm>
            <a:off x="2614097" y="1608723"/>
            <a:ext cx="7458075" cy="44291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496162"/>
            <a:ext cx="8911687" cy="805416"/>
          </a:xfrm>
        </p:spPr>
        <p:txBody>
          <a:bodyPr>
            <a:normAutofit/>
          </a:bodyPr>
          <a:lstStyle/>
          <a:p>
            <a:r>
              <a:rPr lang="en-US" altLang="zh-CN" sz="4000" dirty="0" err="1"/>
              <a:t>Topcoder</a:t>
            </a:r>
            <a:r>
              <a:rPr lang="en-US" altLang="zh-CN" sz="4000" dirty="0"/>
              <a:t> 553-1000</a:t>
            </a:r>
            <a:endParaRPr lang="zh-CN" altLang="en-US" sz="4000" dirty="0"/>
          </a:p>
        </p:txBody>
      </p:sp>
      <p:sp>
        <p:nvSpPr>
          <p:cNvPr id="4" name="内容占位符 2"/>
          <p:cNvSpPr>
            <a:spLocks noGrp="true"/>
          </p:cNvSpPr>
          <p:nvPr>
            <p:ph idx="1"/>
          </p:nvPr>
        </p:nvSpPr>
        <p:spPr>
          <a:xfrm>
            <a:off x="2207075" y="1366993"/>
            <a:ext cx="8915400" cy="4605440"/>
          </a:xfrm>
        </p:spPr>
        <p:txBody>
          <a:bodyPr>
            <a:normAutofit/>
          </a:bodyPr>
          <a:lstStyle/>
          <a:p>
            <a:r>
              <a:rPr lang="zh-CN" altLang="en-US" dirty="0" smtClean="0"/>
              <a:t>我们发现问题是我们的最长</a:t>
            </a:r>
            <a:r>
              <a:rPr lang="en-US" altLang="zh-CN" dirty="0" smtClean="0"/>
              <a:t>/</a:t>
            </a:r>
            <a:r>
              <a:rPr lang="zh-CN" altLang="en-US" dirty="0" smtClean="0"/>
              <a:t>短路没有一个初始值，而不能直接求出解</a:t>
            </a:r>
            <a:endParaRPr lang="en-US" altLang="zh-CN" dirty="0" smtClean="0"/>
          </a:p>
          <a:p>
            <a:r>
              <a:rPr lang="zh-CN" altLang="en-US" dirty="0" smtClean="0"/>
              <a:t>但是如果我们枚举一个</a:t>
            </a:r>
            <a:r>
              <a:rPr lang="en-US" altLang="zh-CN" dirty="0" smtClean="0"/>
              <a:t>L</a:t>
            </a:r>
            <a:r>
              <a:rPr lang="zh-CN" altLang="en-US" dirty="0" smtClean="0"/>
              <a:t>，我们可以使用</a:t>
            </a:r>
            <a:r>
              <a:rPr lang="zh-CN" altLang="en-US" dirty="0"/>
              <a:t>最长</a:t>
            </a:r>
            <a:r>
              <a:rPr lang="en-US" altLang="zh-CN" dirty="0"/>
              <a:t>/</a:t>
            </a:r>
            <a:r>
              <a:rPr lang="zh-CN" altLang="en-US" dirty="0" smtClean="0"/>
              <a:t>短路来判断是否可行，如果不可行，则会出现正</a:t>
            </a:r>
            <a:r>
              <a:rPr lang="en-US" altLang="zh-CN" dirty="0" smtClean="0"/>
              <a:t>/</a:t>
            </a:r>
            <a:r>
              <a:rPr lang="zh-CN" altLang="en-US" dirty="0" smtClean="0"/>
              <a:t>负环。</a:t>
            </a:r>
            <a:endParaRPr lang="en-US" altLang="zh-CN" dirty="0" smtClean="0"/>
          </a:p>
          <a:p>
            <a:r>
              <a:rPr lang="zh-CN" altLang="en-US" dirty="0" smtClean="0"/>
              <a:t>解一定是一段区间</a:t>
            </a:r>
            <a:endParaRPr lang="en-US" altLang="zh-CN" dirty="0" smtClean="0"/>
          </a:p>
          <a:p>
            <a:r>
              <a:rPr lang="zh-CN" altLang="en-US" dirty="0" smtClean="0"/>
              <a:t>先考虑求出解的上界，如果我们能找出一种算法判断当前枚举的</a:t>
            </a:r>
            <a:r>
              <a:rPr lang="en-US" altLang="zh-CN" dirty="0" smtClean="0"/>
              <a:t>L</a:t>
            </a:r>
            <a:r>
              <a:rPr lang="zh-CN" altLang="en-US" dirty="0" smtClean="0"/>
              <a:t>是高于上界还是低于上界，则可以通过二分求出。但是仅仅通过是否有解不能判断是否低于上界，因为高于上界或低于上界但也低于下界都是无解的。</a:t>
            </a:r>
            <a:endParaRPr lang="en-US" altLang="zh-CN" dirty="0" smtClean="0"/>
          </a:p>
          <a:p>
            <a:r>
              <a:rPr lang="zh-CN" altLang="en-US" dirty="0" smtClean="0"/>
              <a:t>对于枚举的</a:t>
            </a:r>
            <a:r>
              <a:rPr lang="en-US" altLang="zh-CN" dirty="0" smtClean="0"/>
              <a:t>L</a:t>
            </a:r>
            <a:r>
              <a:rPr lang="zh-CN" altLang="en-US" dirty="0" smtClean="0"/>
              <a:t>，如果没有负环，则是低于上界，如果出现负环，我们将</a:t>
            </a:r>
            <a:r>
              <a:rPr lang="en-US" altLang="zh-CN" dirty="0" smtClean="0"/>
              <a:t>L</a:t>
            </a:r>
            <a:r>
              <a:rPr lang="zh-CN" altLang="en-US" dirty="0" smtClean="0"/>
              <a:t>看做未知数将负环的边权相加，则可以得到一个关于</a:t>
            </a:r>
            <a:r>
              <a:rPr lang="en-US" altLang="zh-CN" dirty="0" smtClean="0"/>
              <a:t>L</a:t>
            </a:r>
            <a:r>
              <a:rPr lang="zh-CN" altLang="en-US" dirty="0" smtClean="0"/>
              <a:t>的一次多项式，如果</a:t>
            </a:r>
            <a:r>
              <a:rPr lang="en-US" altLang="zh-CN" dirty="0" smtClean="0"/>
              <a:t>L</a:t>
            </a:r>
            <a:r>
              <a:rPr lang="zh-CN" altLang="en-US" dirty="0" smtClean="0"/>
              <a:t>的系数大于</a:t>
            </a:r>
            <a:r>
              <a:rPr lang="en-US" altLang="zh-CN" dirty="0" smtClean="0"/>
              <a:t>0</a:t>
            </a:r>
            <a:r>
              <a:rPr lang="zh-CN" altLang="en-US" dirty="0" smtClean="0"/>
              <a:t>，则增大</a:t>
            </a:r>
            <a:r>
              <a:rPr lang="en-US" altLang="zh-CN" dirty="0" smtClean="0"/>
              <a:t>L</a:t>
            </a:r>
            <a:r>
              <a:rPr lang="zh-CN" altLang="en-US" dirty="0" smtClean="0"/>
              <a:t>才能消除负环，所以</a:t>
            </a:r>
            <a:r>
              <a:rPr lang="en-US" altLang="zh-CN" dirty="0" smtClean="0"/>
              <a:t>L</a:t>
            </a:r>
            <a:r>
              <a:rPr lang="zh-CN" altLang="en-US" dirty="0" smtClean="0"/>
              <a:t>是低于上界的，而如果系数小于</a:t>
            </a:r>
            <a:r>
              <a:rPr lang="en-US" altLang="zh-CN" dirty="0" smtClean="0"/>
              <a:t>0</a:t>
            </a:r>
            <a:r>
              <a:rPr lang="zh-CN" altLang="en-US" dirty="0" smtClean="0"/>
              <a:t>，必须减小</a:t>
            </a:r>
            <a:r>
              <a:rPr lang="en-US" altLang="zh-CN" dirty="0" smtClean="0"/>
              <a:t>L</a:t>
            </a:r>
            <a:r>
              <a:rPr lang="zh-CN" altLang="en-US" dirty="0" smtClean="0"/>
              <a:t>，则说面高于上界，如果等于</a:t>
            </a:r>
            <a:r>
              <a:rPr lang="en-US" altLang="zh-CN" dirty="0" smtClean="0"/>
              <a:t>0</a:t>
            </a:r>
            <a:r>
              <a:rPr lang="zh-CN" altLang="en-US" dirty="0" smtClean="0"/>
              <a:t>，则无解。</a:t>
            </a:r>
            <a:endParaRPr lang="en-US" altLang="zh-CN" dirty="0" smtClean="0"/>
          </a:p>
          <a:p>
            <a:r>
              <a:rPr lang="zh-CN" altLang="en-US" dirty="0" smtClean="0"/>
              <a:t>所以我们就能通过二分找出上下界，从而得到方案数。</a:t>
            </a:r>
            <a:endParaRPr lang="en-US" altLang="zh-CN" dirty="0" smtClean="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1692172" y="2425615"/>
            <a:ext cx="8911687" cy="1280890"/>
          </a:xfrm>
        </p:spPr>
        <p:txBody>
          <a:bodyPr>
            <a:normAutofit/>
          </a:bodyPr>
          <a:lstStyle/>
          <a:p>
            <a:r>
              <a:rPr lang="zh-CN" altLang="en-US" sz="6600" dirty="0" smtClean="0"/>
              <a:t>网络流</a:t>
            </a:r>
            <a:endParaRPr lang="zh-CN" altLang="en-US" sz="6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496162"/>
            <a:ext cx="8911687" cy="1280890"/>
          </a:xfrm>
        </p:spPr>
        <p:txBody>
          <a:bodyPr>
            <a:normAutofit/>
          </a:bodyPr>
          <a:lstStyle/>
          <a:p>
            <a:r>
              <a:rPr lang="zh-CN" altLang="en-US" sz="4000" dirty="0"/>
              <a:t>求解</a:t>
            </a:r>
            <a:r>
              <a:rPr lang="zh-CN" altLang="en-US" sz="4000" dirty="0" smtClean="0"/>
              <a:t>最大流的算法</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07075" y="1589414"/>
                <a:ext cx="8915400" cy="3777622"/>
              </a:xfrm>
            </p:spPr>
            <p:txBody>
              <a:bodyPr>
                <a:normAutofit/>
              </a:bodyPr>
              <a:lstStyle/>
              <a:p>
                <a:r>
                  <a:rPr lang="zh-CN" altLang="en-US" sz="1800" dirty="0" smtClean="0"/>
                  <a:t>朴素找增广路：</a:t>
                </a:r>
                <a:r>
                  <a:rPr lang="zh-CN" altLang="en-US" dirty="0" smtClean="0"/>
                  <a:t>每次暴力的</a:t>
                </a:r>
                <a:r>
                  <a:rPr lang="en-US" altLang="zh-CN" dirty="0" err="1" smtClean="0"/>
                  <a:t>Dfs</a:t>
                </a:r>
                <a:r>
                  <a:rPr lang="zh-CN" altLang="en-US" dirty="0" smtClean="0"/>
                  <a:t>或</a:t>
                </a:r>
                <a:r>
                  <a:rPr lang="en-US" altLang="zh-CN" dirty="0" err="1" smtClean="0"/>
                  <a:t>Bfs</a:t>
                </a:r>
                <a:r>
                  <a:rPr lang="zh-CN" altLang="en-US" dirty="0" smtClean="0"/>
                  <a:t>寻找增广路，</a:t>
                </a:r>
                <a:r>
                  <a:rPr lang="zh-CN" altLang="en-US" dirty="0"/>
                  <a:t>直接</a:t>
                </a:r>
                <a:r>
                  <a:rPr lang="zh-CN" altLang="en-US" dirty="0" smtClean="0"/>
                  <a:t>增广</a:t>
                </a:r>
                <a14:m>
                  <m:oMath xmlns:m="http://schemas.openxmlformats.org/officeDocument/2006/math">
                    <m:r>
                      <a:rPr lang="zh-CN" altLang="en-US" b="0" i="1" smtClean="0">
                        <a:latin typeface="Cambria Math" panose="02040503050406030204" pitchFamily="18" charset="0"/>
                      </a:rPr>
                      <m:t>，</m:t>
                    </m:r>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𝑛𝑚𝑈</m:t>
                        </m:r>
                      </m:e>
                    </m:d>
                  </m:oMath>
                </a14:m>
                <a:endParaRPr lang="en-US" altLang="zh-CN" b="0" dirty="0" smtClean="0"/>
              </a:p>
              <a:p>
                <a:r>
                  <a:rPr lang="en-US" altLang="zh-CN" dirty="0" smtClean="0"/>
                  <a:t>EK</a:t>
                </a:r>
                <a:r>
                  <a:rPr lang="zh-CN" altLang="en-US" dirty="0" smtClean="0"/>
                  <a:t>算法：每次暴力</a:t>
                </a:r>
                <a:r>
                  <a:rPr lang="en-US" altLang="zh-CN" dirty="0" err="1" smtClean="0"/>
                  <a:t>Dfs</a:t>
                </a:r>
                <a:r>
                  <a:rPr lang="zh-CN" altLang="en-US" dirty="0" smtClean="0"/>
                  <a:t>或</a:t>
                </a:r>
                <a:r>
                  <a:rPr lang="en-US" altLang="zh-CN" dirty="0" err="1" smtClean="0"/>
                  <a:t>Bfs</a:t>
                </a:r>
                <a:r>
                  <a:rPr lang="zh-CN" altLang="en-US" dirty="0" smtClean="0"/>
                  <a:t>找一条节点最少的增广路，直接增广，</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endParaRPr lang="en-US" altLang="zh-CN" dirty="0" smtClean="0"/>
              </a:p>
              <a:p>
                <a:r>
                  <a:rPr lang="en-US" altLang="zh-CN" sz="1800" dirty="0" err="1" smtClean="0"/>
                  <a:t>Dinic</a:t>
                </a:r>
                <a:r>
                  <a:rPr lang="zh-CN" altLang="en-US" sz="1800" dirty="0" smtClean="0"/>
                  <a:t>算法</a:t>
                </a:r>
                <a:r>
                  <a:rPr lang="zh-CN" altLang="en-US" dirty="0" smtClean="0"/>
                  <a:t>：每一次增广前求</a:t>
                </a:r>
                <a:r>
                  <a:rPr lang="zh-CN" altLang="en-US" dirty="0"/>
                  <a:t>出</a:t>
                </a:r>
                <a:r>
                  <a:rPr lang="zh-CN" altLang="en-US" dirty="0" smtClean="0"/>
                  <a:t>在残余网络中每个点到汇点的最短距离，增广时总按照最短路去增广。</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a14:m>
                <a:endParaRPr lang="en-US" altLang="zh-CN" dirty="0" smtClean="0"/>
              </a:p>
              <a:p>
                <a:r>
                  <a:rPr lang="en-US" altLang="zh-CN" sz="1800" dirty="0" smtClean="0"/>
                  <a:t>SAP</a:t>
                </a:r>
                <a:r>
                  <a:rPr lang="zh-CN" altLang="en-US" sz="1800" dirty="0" smtClean="0"/>
                  <a:t>算法：也是按照最短路增广，不像</a:t>
                </a:r>
                <a:r>
                  <a:rPr lang="en-US" altLang="zh-CN" sz="1800" dirty="0" err="1" smtClean="0"/>
                  <a:t>Dinic</a:t>
                </a:r>
                <a:r>
                  <a:rPr lang="zh-CN" altLang="en-US" sz="1800" dirty="0" smtClean="0"/>
                  <a:t>那么每次都</a:t>
                </a:r>
                <a:r>
                  <a:rPr lang="en-US" altLang="zh-CN" sz="1800" dirty="0" err="1" smtClean="0"/>
                  <a:t>Bfs</a:t>
                </a:r>
                <a:r>
                  <a:rPr lang="zh-CN" altLang="en-US" sz="1800" dirty="0" smtClean="0"/>
                  <a:t>求距离标号，而是每当残余网络中出现断层时重新标号当前节点。</a:t>
                </a:r>
                <a14:m>
                  <m:oMath xmlns:m="http://schemas.openxmlformats.org/officeDocument/2006/math">
                    <m:r>
                      <a:rPr lang="en-US" altLang="zh-CN" sz="1800" b="0" i="1" smtClean="0">
                        <a:latin typeface="Cambria Math" panose="02040503050406030204" pitchFamily="18" charset="0"/>
                      </a:rPr>
                      <m:t>𝑂</m:t>
                    </m:r>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𝑛</m:t>
                        </m:r>
                      </m:e>
                      <m:sup>
                        <m:r>
                          <a:rPr lang="en-US" altLang="zh-CN" sz="1800" b="0" i="1" smtClean="0">
                            <a:latin typeface="Cambria Math" panose="02040503050406030204" pitchFamily="18" charset="0"/>
                          </a:rPr>
                          <m:t>2</m:t>
                        </m:r>
                      </m:sup>
                    </m:sSup>
                    <m:r>
                      <a:rPr lang="en-US" altLang="zh-CN" sz="1800" b="0" i="1" smtClean="0">
                        <a:latin typeface="Cambria Math" panose="02040503050406030204" pitchFamily="18" charset="0"/>
                      </a:rPr>
                      <m:t>𝑚</m:t>
                    </m:r>
                    <m:r>
                      <a:rPr lang="en-US" altLang="zh-CN" sz="1800" b="0" i="1" smtClean="0">
                        <a:latin typeface="Cambria Math" panose="02040503050406030204" pitchFamily="18" charset="0"/>
                      </a:rPr>
                      <m:t>)</m:t>
                    </m:r>
                  </m:oMath>
                </a14:m>
                <a:endParaRPr lang="en-US" altLang="zh-CN" sz="1800" dirty="0" smtClean="0"/>
              </a:p>
              <a:p>
                <a:r>
                  <a:rPr lang="zh-CN" altLang="en-US" dirty="0"/>
                  <a:t>预流</a:t>
                </a:r>
                <a:r>
                  <a:rPr lang="zh-CN" altLang="en-US" dirty="0" smtClean="0"/>
                  <a:t>推进：对于计算过程中，只要求每个点的入流量大于出流量，一个点一个点的传输流量。</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a14:m>
                <a:endParaRPr lang="en-US" altLang="zh-CN" sz="1800" dirty="0" smtClean="0"/>
              </a:p>
              <a:p>
                <a:r>
                  <a:rPr lang="zh-CN" altLang="en-US" dirty="0" smtClean="0"/>
                  <a:t>最高标号预留推进：在预流推进的基础上，减少非饱和推进，用优先队列代替队列，优先推进最高标号的活跃节点。</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a14:m>
                <a:endParaRPr lang="en-US" altLang="zh-CN" sz="1800" dirty="0" smtClean="0"/>
              </a:p>
              <a:p>
                <a:endParaRPr lang="en-US" altLang="zh-CN" sz="18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07075" y="1589414"/>
                <a:ext cx="8915400" cy="3777622"/>
              </a:xfrm>
              <a:blipFill rotWithShape="true">
                <a:blip r:embed="rId1"/>
                <a:stretch>
                  <a:fillRect l="-5" r="5" b="-5412"/>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496162"/>
            <a:ext cx="8911687" cy="805416"/>
          </a:xfrm>
        </p:spPr>
        <p:txBody>
          <a:bodyPr>
            <a:normAutofit/>
          </a:bodyPr>
          <a:lstStyle/>
          <a:p>
            <a:r>
              <a:rPr lang="zh-CN" altLang="en-US" sz="4000" dirty="0"/>
              <a:t>最小</a:t>
            </a:r>
            <a:r>
              <a:rPr lang="zh-CN" altLang="en-US" sz="4000" dirty="0" smtClean="0"/>
              <a:t>割</a:t>
            </a:r>
            <a:r>
              <a:rPr lang="en-US" altLang="zh-CN" sz="4000" dirty="0" smtClean="0"/>
              <a:t>=</a:t>
            </a:r>
            <a:r>
              <a:rPr lang="zh-CN" altLang="en-US" sz="4000" dirty="0" smtClean="0"/>
              <a:t>最大流</a:t>
            </a:r>
            <a:endParaRPr lang="zh-CN" altLang="en-US" sz="4000" dirty="0"/>
          </a:p>
        </p:txBody>
      </p:sp>
      <p:sp>
        <p:nvSpPr>
          <p:cNvPr id="3" name="内容占位符 2"/>
          <p:cNvSpPr>
            <a:spLocks noGrp="true"/>
          </p:cNvSpPr>
          <p:nvPr>
            <p:ph idx="1"/>
          </p:nvPr>
        </p:nvSpPr>
        <p:spPr>
          <a:xfrm>
            <a:off x="2207075" y="1589414"/>
            <a:ext cx="8915400" cy="3777622"/>
          </a:xfrm>
        </p:spPr>
        <p:txBody>
          <a:bodyPr>
            <a:normAutofit/>
          </a:bodyPr>
          <a:lstStyle/>
          <a:p>
            <a:r>
              <a:rPr lang="zh-CN" altLang="en-US" sz="2000" dirty="0"/>
              <a:t>证明：</a:t>
            </a:r>
            <a:endParaRPr lang="en-US" altLang="zh-CN" sz="2000" dirty="0"/>
          </a:p>
          <a:p>
            <a:r>
              <a:rPr lang="zh-CN" altLang="en-US" sz="2000" dirty="0"/>
              <a:t>任何割割</a:t>
            </a:r>
            <a:r>
              <a:rPr lang="en-US" altLang="zh-CN" sz="2000" dirty="0"/>
              <a:t>&gt;=</a:t>
            </a:r>
            <a:r>
              <a:rPr lang="zh-CN" altLang="en-US" sz="2000" dirty="0"/>
              <a:t>最大流：对于网络中的一个割，由于流量要从</a:t>
            </a:r>
            <a:r>
              <a:rPr lang="en-US" altLang="zh-CN" sz="2000" dirty="0"/>
              <a:t>s</a:t>
            </a:r>
            <a:r>
              <a:rPr lang="zh-CN" altLang="en-US" sz="2000" dirty="0"/>
              <a:t>到</a:t>
            </a:r>
            <a:r>
              <a:rPr lang="en-US" altLang="zh-CN" sz="2000" dirty="0"/>
              <a:t>t</a:t>
            </a:r>
            <a:r>
              <a:rPr lang="zh-CN" altLang="en-US" sz="2000" dirty="0"/>
              <a:t>必须经过这个割，所以任何流都会小于任何一个割。</a:t>
            </a:r>
            <a:endParaRPr lang="en-US" altLang="zh-CN" sz="2000" dirty="0"/>
          </a:p>
          <a:p>
            <a:r>
              <a:rPr lang="zh-CN" altLang="en-US" sz="2000" dirty="0"/>
              <a:t>存在一个割</a:t>
            </a:r>
            <a:r>
              <a:rPr lang="en-US" altLang="zh-CN" sz="2000" dirty="0"/>
              <a:t>=</a:t>
            </a:r>
            <a:r>
              <a:rPr lang="zh-CN" altLang="en-US" sz="2000" dirty="0"/>
              <a:t>最大流：考虑最大流的网络，由于已经是最大流，所以没有增广路，即不存在路径可以从</a:t>
            </a:r>
            <a:r>
              <a:rPr lang="en-US" altLang="zh-CN" sz="2000" dirty="0"/>
              <a:t>s</a:t>
            </a:r>
            <a:r>
              <a:rPr lang="zh-CN" altLang="en-US" sz="2000" dirty="0"/>
              <a:t>到</a:t>
            </a:r>
            <a:r>
              <a:rPr lang="en-US" altLang="zh-CN" sz="2000" dirty="0"/>
              <a:t>t</a:t>
            </a:r>
            <a:r>
              <a:rPr lang="zh-CN" altLang="en-US" sz="2000" dirty="0"/>
              <a:t>，现在我们令点集</a:t>
            </a:r>
            <a:r>
              <a:rPr lang="en-US" altLang="zh-CN" sz="2000" dirty="0"/>
              <a:t>S</a:t>
            </a:r>
            <a:r>
              <a:rPr lang="zh-CN" altLang="en-US" sz="2000" dirty="0"/>
              <a:t>为所有</a:t>
            </a:r>
            <a:r>
              <a:rPr lang="en-US" altLang="zh-CN" sz="2000" dirty="0"/>
              <a:t>s</a:t>
            </a:r>
            <a:r>
              <a:rPr lang="zh-CN" altLang="en-US" sz="2000" dirty="0"/>
              <a:t>能通过残量网络到达的点，</a:t>
            </a:r>
            <a:r>
              <a:rPr lang="en-US" altLang="zh-CN" sz="2000" dirty="0"/>
              <a:t>T=V-S</a:t>
            </a:r>
            <a:r>
              <a:rPr lang="zh-CN" altLang="en-US" sz="2000" dirty="0"/>
              <a:t>，此时</a:t>
            </a:r>
            <a:r>
              <a:rPr lang="en-US" altLang="zh-CN" sz="2000" dirty="0"/>
              <a:t>[S,T]</a:t>
            </a:r>
            <a:r>
              <a:rPr lang="zh-CN" altLang="en-US" sz="2000" dirty="0"/>
              <a:t>为一个割，而对于每一条割边</a:t>
            </a:r>
            <a:r>
              <a:rPr lang="en-US" altLang="zh-CN" sz="2000" dirty="0"/>
              <a:t>(</a:t>
            </a:r>
            <a:r>
              <a:rPr lang="en-US" altLang="zh-CN" sz="2000" dirty="0" err="1"/>
              <a:t>u,v</a:t>
            </a:r>
            <a:r>
              <a:rPr lang="en-US" altLang="zh-CN" sz="2000" dirty="0"/>
              <a:t>)</a:t>
            </a:r>
            <a:r>
              <a:rPr lang="zh-CN" altLang="en-US" sz="2000" dirty="0"/>
              <a:t>，</a:t>
            </a:r>
            <a:r>
              <a:rPr lang="en-US" altLang="zh-CN" sz="2000" dirty="0"/>
              <a:t>c(</a:t>
            </a:r>
            <a:r>
              <a:rPr lang="en-US" altLang="zh-CN" sz="2000" dirty="0" err="1"/>
              <a:t>u,v</a:t>
            </a:r>
            <a:r>
              <a:rPr lang="en-US" altLang="zh-CN" sz="2000" dirty="0"/>
              <a:t>)=f(</a:t>
            </a:r>
            <a:r>
              <a:rPr lang="en-US" altLang="zh-CN" sz="2000" dirty="0" err="1"/>
              <a:t>u,v</a:t>
            </a:r>
            <a:r>
              <a:rPr lang="en-US" altLang="zh-CN" sz="2000" dirty="0"/>
              <a:t>)</a:t>
            </a:r>
            <a:r>
              <a:rPr lang="zh-CN" altLang="en-US" sz="2000" dirty="0"/>
              <a:t>，所以</a:t>
            </a:r>
            <a:r>
              <a:rPr lang="en-US" altLang="zh-CN" sz="2000" dirty="0"/>
              <a:t>f[S,T]=</a:t>
            </a:r>
            <a:r>
              <a:rPr lang="en-US" altLang="zh-CN" sz="2000" dirty="0" err="1"/>
              <a:t>maxflow</a:t>
            </a:r>
            <a:endParaRPr lang="en-US" altLang="zh-CN" sz="20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true"/>
          </p:cNvSpPr>
          <p:nvPr>
            <p:ph idx="1"/>
          </p:nvPr>
        </p:nvSpPr>
        <p:spPr>
          <a:xfrm>
            <a:off x="1558900" y="811369"/>
            <a:ext cx="9362383" cy="4365938"/>
          </a:xfrm>
        </p:spPr>
        <p:txBody>
          <a:bodyPr>
            <a:noAutofit/>
          </a:bodyPr>
          <a:lstStyle/>
          <a:p>
            <a:r>
              <a:rPr lang="zh-CN" altLang="en-US" dirty="0" smtClean="0"/>
              <a:t>最大独立集：在无向图</a:t>
            </a:r>
            <a:r>
              <a:rPr lang="en-US" altLang="zh-CN" dirty="0" smtClean="0"/>
              <a:t>G</a:t>
            </a:r>
            <a:r>
              <a:rPr lang="zh-CN" altLang="en-US" dirty="0" smtClean="0"/>
              <a:t>中的一个大小最大的点集，这个点集中不存在两个点之间有直接相连的边</a:t>
            </a:r>
            <a:endParaRPr lang="en-US" altLang="zh-CN" dirty="0" smtClean="0"/>
          </a:p>
          <a:p>
            <a:r>
              <a:rPr lang="zh-CN" altLang="en-US" dirty="0" smtClean="0"/>
              <a:t>最大团：</a:t>
            </a:r>
            <a:r>
              <a:rPr lang="zh-CN" altLang="en-US" dirty="0"/>
              <a:t>在无向图</a:t>
            </a:r>
            <a:r>
              <a:rPr lang="en-US" altLang="zh-CN" dirty="0"/>
              <a:t>G</a:t>
            </a:r>
            <a:r>
              <a:rPr lang="zh-CN" altLang="en-US" dirty="0"/>
              <a:t>中的一</a:t>
            </a:r>
            <a:r>
              <a:rPr lang="zh-CN" altLang="en-US" dirty="0" smtClean="0"/>
              <a:t>个大小最大点</a:t>
            </a:r>
            <a:r>
              <a:rPr lang="zh-CN" altLang="en-US" dirty="0"/>
              <a:t>集</a:t>
            </a:r>
            <a:r>
              <a:rPr lang="zh-CN" altLang="en-US" dirty="0" smtClean="0"/>
              <a:t>，这个</a:t>
            </a:r>
            <a:r>
              <a:rPr lang="zh-CN" altLang="en-US" dirty="0"/>
              <a:t>点</a:t>
            </a:r>
            <a:r>
              <a:rPr lang="zh-CN" altLang="en-US" dirty="0" smtClean="0"/>
              <a:t>集中</a:t>
            </a:r>
            <a:r>
              <a:rPr lang="zh-CN" altLang="en-US" dirty="0"/>
              <a:t>任意</a:t>
            </a:r>
            <a:r>
              <a:rPr lang="zh-CN" altLang="en-US" dirty="0" smtClean="0"/>
              <a:t>两</a:t>
            </a:r>
            <a:r>
              <a:rPr lang="zh-CN" altLang="en-US" dirty="0"/>
              <a:t>个点</a:t>
            </a:r>
            <a:r>
              <a:rPr lang="zh-CN" altLang="en-US" dirty="0" smtClean="0"/>
              <a:t>之间都有</a:t>
            </a:r>
            <a:r>
              <a:rPr lang="zh-CN" altLang="en-US" dirty="0"/>
              <a:t>直接相连</a:t>
            </a:r>
            <a:r>
              <a:rPr lang="zh-CN" altLang="en-US" dirty="0" smtClean="0"/>
              <a:t>的边</a:t>
            </a:r>
            <a:endParaRPr lang="en-US" altLang="zh-CN" dirty="0" smtClean="0"/>
          </a:p>
          <a:p>
            <a:r>
              <a:rPr lang="zh-CN" altLang="en-US" dirty="0" smtClean="0"/>
              <a:t>最小点覆盖：</a:t>
            </a:r>
            <a:r>
              <a:rPr lang="zh-CN" altLang="en-US" dirty="0"/>
              <a:t>在无向图</a:t>
            </a:r>
            <a:r>
              <a:rPr lang="en-US" altLang="zh-CN" dirty="0"/>
              <a:t>G</a:t>
            </a:r>
            <a:r>
              <a:rPr lang="zh-CN" altLang="en-US" dirty="0"/>
              <a:t>中</a:t>
            </a:r>
            <a:r>
              <a:rPr lang="zh-CN" altLang="en-US" dirty="0" smtClean="0"/>
              <a:t>的一个大小最小</a:t>
            </a:r>
            <a:r>
              <a:rPr lang="zh-CN" altLang="en-US" dirty="0"/>
              <a:t>点集，</a:t>
            </a:r>
            <a:r>
              <a:rPr lang="zh-CN" altLang="en-US" dirty="0" smtClean="0"/>
              <a:t>使得原图中的任意一条边都至少有一个端点在这个点集中</a:t>
            </a:r>
            <a:endParaRPr lang="en-US" altLang="zh-CN" dirty="0" smtClean="0"/>
          </a:p>
          <a:p>
            <a:r>
              <a:rPr lang="zh-CN" altLang="en-US" dirty="0" smtClean="0"/>
              <a:t>哈密尔顿回路：找出一条回路经过每个点恰好一次</a:t>
            </a:r>
            <a:endParaRPr lang="en-US" altLang="zh-CN" dirty="0" smtClean="0"/>
          </a:p>
          <a:p>
            <a:r>
              <a:rPr lang="zh-CN" altLang="en-US" dirty="0" smtClean="0"/>
              <a:t>哈密尔顿路径：</a:t>
            </a:r>
            <a:r>
              <a:rPr lang="zh-CN" altLang="en-US" dirty="0"/>
              <a:t>找出一</a:t>
            </a:r>
            <a:r>
              <a:rPr lang="zh-CN" altLang="en-US" dirty="0" smtClean="0"/>
              <a:t>条</a:t>
            </a:r>
            <a:r>
              <a:rPr lang="zh-CN" altLang="en-US" dirty="0"/>
              <a:t>路径</a:t>
            </a:r>
            <a:r>
              <a:rPr lang="zh-CN" altLang="en-US" dirty="0" smtClean="0"/>
              <a:t>经过</a:t>
            </a:r>
            <a:r>
              <a:rPr lang="zh-CN" altLang="en-US" dirty="0"/>
              <a:t>每个点恰好一次</a:t>
            </a:r>
            <a:endParaRPr lang="en-US" altLang="zh-CN" dirty="0"/>
          </a:p>
          <a:p>
            <a:endParaRPr lang="en-US" altLang="zh-CN" dirty="0" smtClean="0"/>
          </a:p>
          <a:p>
            <a:pPr marL="0" indent="0">
              <a:buNone/>
            </a:pPr>
            <a:endParaRPr lang="en-US" altLang="zh-CN" dirty="0" smtClean="0"/>
          </a:p>
        </p:txBody>
      </p:sp>
      <p:sp>
        <p:nvSpPr>
          <p:cNvPr id="4" name="文本框 3"/>
          <p:cNvSpPr txBox="true"/>
          <p:nvPr/>
        </p:nvSpPr>
        <p:spPr>
          <a:xfrm>
            <a:off x="1558900" y="5459777"/>
            <a:ext cx="9620517" cy="400110"/>
          </a:xfrm>
          <a:prstGeom prst="rect">
            <a:avLst/>
          </a:prstGeom>
          <a:noFill/>
        </p:spPr>
        <p:txBody>
          <a:bodyPr wrap="square" rtlCol="0">
            <a:spAutoFit/>
          </a:bodyPr>
          <a:lstStyle/>
          <a:p>
            <a:r>
              <a:rPr lang="zh-CN" altLang="en-US" sz="2000" dirty="0" smtClean="0"/>
              <a:t>这些问题在一般图中是</a:t>
            </a:r>
            <a:r>
              <a:rPr lang="en-US" altLang="zh-CN" sz="2000" dirty="0" smtClean="0"/>
              <a:t>NPC</a:t>
            </a:r>
            <a:r>
              <a:rPr lang="zh-CN" altLang="en-US" sz="2000" dirty="0" smtClean="0"/>
              <a:t>问题，在现阶段不能在多项式时间内求出一个解</a:t>
            </a:r>
            <a:endParaRPr lang="en-US" altLang="zh-CN" sz="2000" dirty="0" smtClean="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496162"/>
            <a:ext cx="8911687" cy="805416"/>
          </a:xfrm>
        </p:spPr>
        <p:txBody>
          <a:bodyPr>
            <a:normAutofit/>
          </a:bodyPr>
          <a:lstStyle/>
          <a:p>
            <a:r>
              <a:rPr lang="en-US" altLang="zh-CN" sz="4000" dirty="0" smtClean="0"/>
              <a:t>Bzoj3894 </a:t>
            </a:r>
            <a:r>
              <a:rPr lang="zh-CN" altLang="en-US" sz="4000" dirty="0"/>
              <a:t>文理分科</a:t>
            </a:r>
            <a:endParaRPr lang="zh-CN" altLang="en-US" sz="4000" dirty="0"/>
          </a:p>
        </p:txBody>
      </p:sp>
      <mc:AlternateContent xmlns:mc="http://schemas.openxmlformats.org/markup-compatibility/2006">
        <mc:Choice xmlns:a14="http://schemas.microsoft.com/office/drawing/2010/main" Requires="a14">
          <p:sp>
            <p:nvSpPr>
              <p:cNvPr id="5" name="内容占位符 2"/>
              <p:cNvSpPr>
                <a:spLocks noGrp="true"/>
              </p:cNvSpPr>
              <p:nvPr>
                <p:ph idx="1"/>
              </p:nvPr>
            </p:nvSpPr>
            <p:spPr>
              <a:xfrm>
                <a:off x="2207075" y="1589413"/>
                <a:ext cx="8915400" cy="3982711"/>
              </a:xfrm>
            </p:spPr>
            <p:txBody>
              <a:bodyPr>
                <a:normAutofit fontScale="92500" lnSpcReduction="10000"/>
              </a:bodyPr>
              <a:lstStyle/>
              <a:p>
                <a:r>
                  <a:rPr lang="zh-CN" altLang="en-US" sz="2000" dirty="0" smtClean="0"/>
                  <a:t> 小</a:t>
                </a:r>
                <a:r>
                  <a:rPr lang="en-US" altLang="zh-CN" sz="2000" dirty="0"/>
                  <a:t>P</a:t>
                </a:r>
                <a:r>
                  <a:rPr lang="zh-CN" altLang="en-US" sz="2000" dirty="0"/>
                  <a:t>所在的班级要进行文理分科。他的班级可以用一个</a:t>
                </a:r>
                <a14:m>
                  <m:oMath xmlns:m="http://schemas.openxmlformats.org/officeDocument/2006/math">
                    <m:r>
                      <a:rPr lang="en-US" altLang="zh-CN" sz="2000" i="1" dirty="0" smtClean="0">
                        <a:latin typeface="Cambria Math" panose="02040503050406030204" pitchFamily="18" charset="0"/>
                      </a:rPr>
                      <m:t>𝑛</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𝑚</m:t>
                    </m:r>
                  </m:oMath>
                </a14:m>
                <a:r>
                  <a:rPr lang="zh-CN" altLang="en-US" sz="2000" dirty="0"/>
                  <a:t>的矩阵</a:t>
                </a:r>
                <a:r>
                  <a:rPr lang="zh-CN" altLang="en-US" sz="2000" dirty="0" smtClean="0"/>
                  <a:t>进行描述</a:t>
                </a:r>
                <a:r>
                  <a:rPr lang="zh-CN" altLang="en-US" sz="2000" dirty="0"/>
                  <a:t>，每个格子代表一个同学的座位。每位同学必须从文科和理科中</a:t>
                </a:r>
                <a:r>
                  <a:rPr lang="zh-CN" altLang="en-US" sz="2000" dirty="0" smtClean="0"/>
                  <a:t>选择一</a:t>
                </a:r>
                <a:r>
                  <a:rPr lang="zh-CN" altLang="en-US" sz="2000" dirty="0"/>
                  <a:t>科。同学们在选择科目的时候会获得一个满意值。满意值按如下的</a:t>
                </a:r>
                <a:r>
                  <a:rPr lang="zh-CN" altLang="en-US" sz="2000" dirty="0" smtClean="0"/>
                  <a:t>方式得到</a:t>
                </a:r>
                <a:r>
                  <a:rPr lang="zh-CN" altLang="en-US" sz="2000" dirty="0"/>
                  <a:t>：</a:t>
                </a:r>
                <a:endParaRPr lang="zh-CN" altLang="en-US" sz="2000" dirty="0"/>
              </a:p>
              <a:p>
                <a:r>
                  <a:rPr lang="en-US" altLang="zh-CN" sz="2000" dirty="0" smtClean="0"/>
                  <a:t>1.</a:t>
                </a:r>
                <a:r>
                  <a:rPr lang="zh-CN" altLang="en-US" sz="2000" dirty="0" smtClean="0"/>
                  <a:t>如果</a:t>
                </a:r>
                <a:r>
                  <a:rPr lang="zh-CN" altLang="en-US" sz="2000" dirty="0"/>
                  <a:t>第</a:t>
                </a:r>
                <a:r>
                  <a:rPr lang="en-US" altLang="zh-CN" sz="2000" dirty="0" err="1"/>
                  <a:t>i</a:t>
                </a:r>
                <a:r>
                  <a:rPr lang="zh-CN" altLang="en-US" sz="2000" dirty="0"/>
                  <a:t>行</a:t>
                </a:r>
                <a:r>
                  <a:rPr lang="zh-CN" altLang="en-US" sz="2000" dirty="0" smtClean="0"/>
                  <a:t>第</a:t>
                </a:r>
                <a:r>
                  <a:rPr lang="en-US" altLang="zh-CN" sz="2000" dirty="0" smtClean="0"/>
                  <a:t>j</a:t>
                </a:r>
                <a:r>
                  <a:rPr lang="zh-CN" altLang="en-US" sz="2000" dirty="0" smtClean="0"/>
                  <a:t>列的</a:t>
                </a:r>
                <a:r>
                  <a:rPr lang="zh-CN" altLang="en-US" sz="2000" dirty="0"/>
                  <a:t>同学选择了文科，则他将获得</a:t>
                </a:r>
                <a14:m>
                  <m:oMath xmlns:m="http://schemas.openxmlformats.org/officeDocument/2006/math">
                    <m:r>
                      <a:rPr lang="en-US" altLang="zh-CN" sz="2000" i="1" dirty="0" smtClean="0">
                        <a:latin typeface="Cambria Math" panose="02040503050406030204" pitchFamily="18" charset="0"/>
                      </a:rPr>
                      <m:t>𝑎𝑟𝑡</m:t>
                    </m:r>
                    <m:r>
                      <a:rPr lang="en-US" altLang="zh-CN" sz="2000" i="1" dirty="0" smtClean="0">
                        <a:latin typeface="Cambria Math" panose="02040503050406030204" pitchFamily="18" charset="0"/>
                      </a:rPr>
                      <m:t>[</m:t>
                    </m:r>
                    <m:r>
                      <a:rPr lang="en-US" altLang="zh-CN" sz="2000" i="1" dirty="0" err="1">
                        <a:latin typeface="Cambria Math" panose="02040503050406030204" pitchFamily="18" charset="0"/>
                      </a:rPr>
                      <m:t>𝑖</m:t>
                    </m:r>
                    <m:r>
                      <a:rPr lang="en-US" altLang="zh-CN" sz="2000" i="1" dirty="0">
                        <a:latin typeface="Cambria Math" panose="02040503050406030204" pitchFamily="18" charset="0"/>
                      </a:rPr>
                      <m:t>][</m:t>
                    </m:r>
                    <m:r>
                      <a:rPr lang="en-US" altLang="zh-CN" sz="2000" i="1" dirty="0">
                        <a:latin typeface="Cambria Math" panose="02040503050406030204" pitchFamily="18" charset="0"/>
                      </a:rPr>
                      <m:t>𝑗</m:t>
                    </m:r>
                    <m:r>
                      <a:rPr lang="en-US" altLang="zh-CN" sz="2000" i="1" dirty="0">
                        <a:latin typeface="Cambria Math" panose="02040503050406030204" pitchFamily="18" charset="0"/>
                      </a:rPr>
                      <m:t>]</m:t>
                    </m:r>
                  </m:oMath>
                </a14:m>
                <a:r>
                  <a:rPr lang="zh-CN" altLang="en-US" sz="2000" dirty="0"/>
                  <a:t>的满意值，</a:t>
                </a:r>
                <a:r>
                  <a:rPr lang="zh-CN" altLang="en-US" sz="2000" dirty="0" smtClean="0"/>
                  <a:t>如 </a:t>
                </a:r>
                <a:r>
                  <a:rPr lang="zh-CN" altLang="en-US" sz="2000" dirty="0"/>
                  <a:t>果选择理科，将得到</a:t>
                </a:r>
                <a14:m>
                  <m:oMath xmlns:m="http://schemas.openxmlformats.org/officeDocument/2006/math">
                    <m:r>
                      <a:rPr lang="en-US" altLang="zh-CN" sz="2000" i="1" dirty="0" smtClean="0">
                        <a:latin typeface="Cambria Math" panose="02040503050406030204" pitchFamily="18" charset="0"/>
                      </a:rPr>
                      <m:t>𝑠𝑐𝑖𝑒𝑛𝑐𝑒</m:t>
                    </m:r>
                    <m:r>
                      <a:rPr lang="en-US" altLang="zh-CN" sz="2000" i="1" dirty="0" smtClean="0">
                        <a:latin typeface="Cambria Math" panose="02040503050406030204" pitchFamily="18" charset="0"/>
                      </a:rPr>
                      <m:t>[</m:t>
                    </m:r>
                    <m:r>
                      <a:rPr lang="en-US" altLang="zh-CN" sz="2000" i="1" dirty="0" err="1">
                        <a:latin typeface="Cambria Math" panose="02040503050406030204" pitchFamily="18" charset="0"/>
                      </a:rPr>
                      <m:t>𝑖</m:t>
                    </m:r>
                    <m:r>
                      <a:rPr lang="en-US" altLang="zh-CN" sz="2000" i="1" dirty="0">
                        <a:latin typeface="Cambria Math" panose="02040503050406030204" pitchFamily="18" charset="0"/>
                      </a:rPr>
                      <m:t>][</m:t>
                    </m:r>
                    <m:r>
                      <a:rPr lang="en-US" altLang="zh-CN" sz="2000" i="1" dirty="0">
                        <a:latin typeface="Cambria Math" panose="02040503050406030204" pitchFamily="18" charset="0"/>
                      </a:rPr>
                      <m:t>𝑗</m:t>
                    </m:r>
                    <m:r>
                      <a:rPr lang="en-US" altLang="zh-CN" sz="2000" i="1" dirty="0">
                        <a:latin typeface="Cambria Math" panose="02040503050406030204" pitchFamily="18" charset="0"/>
                      </a:rPr>
                      <m:t>]</m:t>
                    </m:r>
                  </m:oMath>
                </a14:m>
                <a:r>
                  <a:rPr lang="zh-CN" altLang="en-US" sz="2000" dirty="0"/>
                  <a:t>的满意值。</a:t>
                </a:r>
                <a:endParaRPr lang="zh-CN" altLang="en-US" sz="2000" dirty="0"/>
              </a:p>
              <a:p>
                <a:r>
                  <a:rPr lang="en-US" altLang="zh-CN" sz="2000" dirty="0" smtClean="0"/>
                  <a:t>2</a:t>
                </a:r>
                <a:r>
                  <a:rPr lang="en-US" altLang="zh-CN" sz="2000" dirty="0"/>
                  <a:t>.</a:t>
                </a:r>
                <a:r>
                  <a:rPr lang="zh-CN" altLang="en-US" sz="2000" dirty="0" smtClean="0"/>
                  <a:t>如果</a:t>
                </a:r>
                <a:r>
                  <a:rPr lang="zh-CN" altLang="en-US" sz="2000" dirty="0"/>
                  <a:t>第</a:t>
                </a:r>
                <a:r>
                  <a:rPr lang="en-US" altLang="zh-CN" sz="2000" dirty="0" err="1"/>
                  <a:t>i</a:t>
                </a:r>
                <a:r>
                  <a:rPr lang="zh-CN" altLang="en-US" sz="2000" dirty="0"/>
                  <a:t>行第</a:t>
                </a:r>
                <a:r>
                  <a:rPr lang="en-US" altLang="zh-CN" sz="2000" dirty="0"/>
                  <a:t>j</a:t>
                </a:r>
                <a:r>
                  <a:rPr lang="zh-CN" altLang="en-US" sz="2000" dirty="0"/>
                  <a:t>列</a:t>
                </a:r>
                <a:r>
                  <a:rPr lang="zh-CN" altLang="en-US" sz="2000" dirty="0" smtClean="0"/>
                  <a:t>的</a:t>
                </a:r>
                <a:r>
                  <a:rPr lang="zh-CN" altLang="en-US" sz="2000" dirty="0"/>
                  <a:t>同学选择了文科，并且他相邻（两个格子相邻当</a:t>
                </a:r>
                <a:r>
                  <a:rPr lang="zh-CN" altLang="en-US" sz="2000" dirty="0" smtClean="0"/>
                  <a:t>且 </a:t>
                </a:r>
                <a:r>
                  <a:rPr lang="zh-CN" altLang="en-US" sz="2000" dirty="0"/>
                  <a:t>仅当它们拥有一条相同的边）的同学全部选择了文科，则他会更</a:t>
                </a:r>
                <a:r>
                  <a:rPr lang="zh-CN" altLang="en-US" sz="2000" dirty="0" smtClean="0"/>
                  <a:t>开心</a:t>
                </a:r>
                <a:r>
                  <a:rPr lang="zh-CN" altLang="en-US" sz="2000" dirty="0"/>
                  <a:t>，所以会增加</a:t>
                </a:r>
                <a14:m>
                  <m:oMath xmlns:m="http://schemas.openxmlformats.org/officeDocument/2006/math">
                    <m:r>
                      <a:rPr lang="en-US" altLang="zh-CN" sz="2000" i="1" dirty="0" smtClean="0">
                        <a:latin typeface="Cambria Math" panose="02040503050406030204" pitchFamily="18" charset="0"/>
                      </a:rPr>
                      <m:t>𝑠𝑎𝑚𝑒</m:t>
                    </m:r>
                    <m:r>
                      <a:rPr lang="en-US" altLang="zh-CN" sz="2000" i="1" dirty="0" smtClean="0">
                        <a:latin typeface="Cambria Math" panose="02040503050406030204" pitchFamily="18" charset="0"/>
                      </a:rPr>
                      <m:t>_</m:t>
                    </m:r>
                    <m:r>
                      <a:rPr lang="en-US" altLang="zh-CN" sz="2000" i="1" dirty="0" smtClean="0">
                        <a:latin typeface="Cambria Math" panose="02040503050406030204" pitchFamily="18" charset="0"/>
                      </a:rPr>
                      <m:t>𝑎𝑟𝑡</m:t>
                    </m:r>
                    <m:r>
                      <a:rPr lang="en-US" altLang="zh-CN" sz="2000" i="1" dirty="0">
                        <a:latin typeface="Cambria Math" panose="02040503050406030204" pitchFamily="18" charset="0"/>
                      </a:rPr>
                      <m:t>[</m:t>
                    </m:r>
                    <m:r>
                      <a:rPr lang="en-US" altLang="zh-CN" sz="2000" i="1" dirty="0" err="1">
                        <a:latin typeface="Cambria Math" panose="02040503050406030204" pitchFamily="18" charset="0"/>
                      </a:rPr>
                      <m:t>𝑖</m:t>
                    </m:r>
                    <m:r>
                      <a:rPr lang="en-US" altLang="zh-CN" sz="2000" i="1" dirty="0">
                        <a:latin typeface="Cambria Math" panose="02040503050406030204" pitchFamily="18" charset="0"/>
                      </a:rPr>
                      <m:t>][</m:t>
                    </m:r>
                    <m:r>
                      <a:rPr lang="en-US" altLang="zh-CN" sz="2000" i="1" dirty="0">
                        <a:latin typeface="Cambria Math" panose="02040503050406030204" pitchFamily="18" charset="0"/>
                      </a:rPr>
                      <m:t>𝑗</m:t>
                    </m:r>
                    <m:r>
                      <a:rPr lang="en-US" altLang="zh-CN" sz="2000" i="1" dirty="0">
                        <a:latin typeface="Cambria Math" panose="02040503050406030204" pitchFamily="18" charset="0"/>
                      </a:rPr>
                      <m:t>]</m:t>
                    </m:r>
                  </m:oMath>
                </a14:m>
                <a:r>
                  <a:rPr lang="zh-CN" altLang="en-US" sz="2000" dirty="0"/>
                  <a:t>的满意值。</a:t>
                </a:r>
                <a:endParaRPr lang="zh-CN" altLang="en-US" sz="2000" dirty="0"/>
              </a:p>
              <a:p>
                <a:r>
                  <a:rPr lang="en-US" altLang="zh-CN" sz="2000" dirty="0" smtClean="0"/>
                  <a:t>3.</a:t>
                </a:r>
                <a:r>
                  <a:rPr lang="zh-CN" altLang="en-US" sz="2000" dirty="0" smtClean="0"/>
                  <a:t>如果</a:t>
                </a:r>
                <a:r>
                  <a:rPr lang="zh-CN" altLang="en-US" sz="2000" dirty="0"/>
                  <a:t>第</a:t>
                </a:r>
                <a:r>
                  <a:rPr lang="en-US" altLang="zh-CN" sz="2000" dirty="0" err="1"/>
                  <a:t>i</a:t>
                </a:r>
                <a:r>
                  <a:rPr lang="zh-CN" altLang="en-US" sz="2000" dirty="0"/>
                  <a:t>行第</a:t>
                </a:r>
                <a:r>
                  <a:rPr lang="en-US" altLang="zh-CN" sz="2000" dirty="0"/>
                  <a:t>j</a:t>
                </a:r>
                <a:r>
                  <a:rPr lang="zh-CN" altLang="en-US" sz="2000" dirty="0"/>
                  <a:t>列的同学选择了理科，并且他相邻的同学全部选择了</a:t>
                </a:r>
                <a:r>
                  <a:rPr lang="zh-CN" altLang="en-US" sz="2000" dirty="0" smtClean="0"/>
                  <a:t>理科</a:t>
                </a:r>
                <a:r>
                  <a:rPr lang="zh-CN" altLang="en-US" sz="2000" dirty="0"/>
                  <a:t>，则增加</a:t>
                </a:r>
                <a14:m>
                  <m:oMath xmlns:m="http://schemas.openxmlformats.org/officeDocument/2006/math">
                    <m:r>
                      <a:rPr lang="en-US" altLang="zh-CN" sz="2000" i="1" dirty="0" smtClean="0">
                        <a:latin typeface="Cambria Math" panose="02040503050406030204" pitchFamily="18" charset="0"/>
                      </a:rPr>
                      <m:t>𝑠𝑎𝑚𝑒</m:t>
                    </m:r>
                    <m:r>
                      <a:rPr lang="en-US" altLang="zh-CN" sz="2000" i="1" dirty="0" smtClean="0">
                        <a:latin typeface="Cambria Math" panose="02040503050406030204" pitchFamily="18" charset="0"/>
                      </a:rPr>
                      <m:t>_</m:t>
                    </m:r>
                    <m:r>
                      <a:rPr lang="en-US" altLang="zh-CN" sz="2000" i="1" dirty="0" smtClean="0">
                        <a:latin typeface="Cambria Math" panose="02040503050406030204" pitchFamily="18" charset="0"/>
                      </a:rPr>
                      <m:t>𝑠𝑐𝑖𝑒𝑛𝑐𝑒</m:t>
                    </m:r>
                    <m:r>
                      <a:rPr lang="en-US" altLang="zh-CN" sz="2000" i="1" dirty="0">
                        <a:latin typeface="Cambria Math" panose="02040503050406030204" pitchFamily="18" charset="0"/>
                      </a:rPr>
                      <m:t>[</m:t>
                    </m:r>
                    <m:r>
                      <a:rPr lang="en-US" altLang="zh-CN" sz="2000" i="1" dirty="0" err="1">
                        <a:latin typeface="Cambria Math" panose="02040503050406030204" pitchFamily="18" charset="0"/>
                      </a:rPr>
                      <m:t>𝑖</m:t>
                    </m:r>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𝑗</m:t>
                    </m:r>
                    <m:r>
                      <a:rPr lang="en-US" altLang="zh-CN" sz="2000" i="1" dirty="0">
                        <a:latin typeface="Cambria Math" panose="02040503050406030204" pitchFamily="18" charset="0"/>
                      </a:rPr>
                      <m:t>]</m:t>
                    </m:r>
                  </m:oMath>
                </a14:m>
                <a:r>
                  <a:rPr lang="zh-CN" altLang="en-US" sz="2000" dirty="0"/>
                  <a:t>的满意值。</a:t>
                </a:r>
                <a:endParaRPr lang="zh-CN" altLang="en-US" sz="2000" dirty="0"/>
              </a:p>
              <a:p>
                <a:r>
                  <a:rPr lang="zh-CN" altLang="en-US" sz="2000" dirty="0"/>
                  <a:t>  小</a:t>
                </a:r>
                <a:r>
                  <a:rPr lang="en-US" altLang="zh-CN" sz="2000" dirty="0"/>
                  <a:t>P</a:t>
                </a:r>
                <a:r>
                  <a:rPr lang="zh-CN" altLang="en-US" sz="2000" dirty="0"/>
                  <a:t>想知道，大家应该如何选择，才能使所有人的满意值之和最大。</a:t>
                </a:r>
                <a:r>
                  <a:rPr lang="zh-CN" altLang="en-US" sz="2000" dirty="0" smtClean="0"/>
                  <a:t>请告诉</a:t>
                </a:r>
                <a:r>
                  <a:rPr lang="zh-CN" altLang="en-US" sz="2000" dirty="0"/>
                  <a:t>他这个最大值。</a:t>
                </a:r>
                <a:endParaRPr lang="en-US" altLang="zh-CN" sz="2000" dirty="0"/>
              </a:p>
            </p:txBody>
          </p:sp>
        </mc:Choice>
        <mc:Fallback>
          <p:sp>
            <p:nvSpPr>
              <p:cNvPr id="5" name="内容占位符 2"/>
              <p:cNvSpPr>
                <a:spLocks noRot="true" noChangeAspect="true" noMove="true" noResize="true" noEditPoints="true" noAdjustHandles="true" noChangeArrowheads="true" noChangeShapeType="true" noTextEdit="true"/>
              </p:cNvSpPr>
              <p:nvPr>
                <p:ph idx="1"/>
              </p:nvPr>
            </p:nvSpPr>
            <p:spPr>
              <a:xfrm>
                <a:off x="2207075" y="1589413"/>
                <a:ext cx="8915400" cy="3982711"/>
              </a:xfrm>
              <a:blipFill rotWithShape="true">
                <a:blip r:embed="rId1"/>
                <a:stretch>
                  <a:fillRect l="-5" t="-670" r="5" b="1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496162"/>
            <a:ext cx="8911687" cy="805416"/>
          </a:xfrm>
        </p:spPr>
        <p:txBody>
          <a:bodyPr>
            <a:normAutofit/>
          </a:bodyPr>
          <a:lstStyle/>
          <a:p>
            <a:r>
              <a:rPr lang="en-US" altLang="zh-CN" sz="4000" dirty="0" smtClean="0"/>
              <a:t>Bzoj3894 </a:t>
            </a:r>
            <a:r>
              <a:rPr lang="zh-CN" altLang="en-US" sz="4000" dirty="0"/>
              <a:t>文理分科</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10788" y="1438275"/>
                <a:ext cx="8915400" cy="4495800"/>
              </a:xfrm>
            </p:spPr>
            <p:txBody>
              <a:bodyPr>
                <a:normAutofit/>
              </a:bodyPr>
              <a:lstStyle/>
              <a:p>
                <a:r>
                  <a:rPr lang="zh-CN" altLang="en-US" sz="2000" dirty="0" smtClean="0"/>
                  <a:t>非常经典的模型了，答案为</a:t>
                </a:r>
                <a14:m>
                  <m:oMath xmlns:m="http://schemas.openxmlformats.org/officeDocument/2006/math">
                    <m:r>
                      <a:rPr lang="en-US" altLang="zh-CN" sz="2000" b="0" i="1" smtClean="0">
                        <a:latin typeface="Cambria Math" panose="02040503050406030204" pitchFamily="18" charset="0"/>
                      </a:rPr>
                      <m:t>∑</m:t>
                    </m:r>
                    <m:r>
                      <a:rPr lang="zh-CN" altLang="en-US" sz="2000" i="1">
                        <a:latin typeface="Cambria Math" panose="02040503050406030204" pitchFamily="18" charset="0"/>
                      </a:rPr>
                      <m:t>所有</m:t>
                    </m:r>
                    <m:r>
                      <a:rPr lang="zh-CN" altLang="en-US" sz="2000" i="1" smtClean="0">
                        <a:latin typeface="Cambria Math" panose="02040503050406030204" pitchFamily="18" charset="0"/>
                      </a:rPr>
                      <m:t>收益</m:t>
                    </m:r>
                    <m:r>
                      <a:rPr lang="en-US" altLang="zh-CN" sz="2000" b="0" i="1" smtClean="0">
                        <a:latin typeface="Cambria Math" panose="02040503050406030204" pitchFamily="18" charset="0"/>
                      </a:rPr>
                      <m:t>−</m:t>
                    </m:r>
                  </m:oMath>
                </a14:m>
                <a:r>
                  <a:rPr lang="zh-CN" altLang="en-US" sz="2000" dirty="0" smtClean="0"/>
                  <a:t>最小割</a:t>
                </a:r>
                <a:endParaRPr lang="en-US" altLang="zh-CN" sz="2000" dirty="0" smtClean="0"/>
              </a:p>
              <a:p>
                <a:r>
                  <a:rPr lang="en-US" altLang="zh-CN" sz="2000" dirty="0" smtClean="0"/>
                  <a:t>5</a:t>
                </a:r>
                <a:r>
                  <a:rPr lang="zh-CN" altLang="en-US" sz="2000" dirty="0" smtClean="0"/>
                  <a:t>人中如果有任何一个人选择文科，那么同时选择理科的收益会被割掉。</a:t>
                </a:r>
                <a:endParaRPr lang="zh-CN" altLang="en-US" sz="20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10788" y="1438275"/>
                <a:ext cx="8915400" cy="4495800"/>
              </a:xfrm>
              <a:blipFill rotWithShape="true">
                <a:blip r:embed="rId1"/>
                <a:stretch>
                  <a:fillRect l="-4" r="4"/>
                </a:stretch>
              </a:blipFill>
            </p:spPr>
            <p:txBody>
              <a:bodyPr/>
              <a:lstStyle/>
              <a:p>
                <a:r>
                  <a:rPr lang="zh-CN" altLang="en-US">
                    <a:noFill/>
                  </a:rPr>
                  <a:t> </a:t>
                </a:r>
              </a:p>
            </p:txBody>
          </p:sp>
        </mc:Fallback>
      </mc:AlternateContent>
      <p:pic>
        <p:nvPicPr>
          <p:cNvPr id="4" name="图片 3"/>
          <p:cNvPicPr>
            <a:picLocks noChangeAspect="true"/>
          </p:cNvPicPr>
          <p:nvPr/>
        </p:nvPicPr>
        <p:blipFill>
          <a:blip r:embed="rId2">
            <a:clrChange>
              <a:clrFrom>
                <a:srgbClr val="FFFFFF"/>
              </a:clrFrom>
              <a:clrTo>
                <a:srgbClr val="FFFFFF">
                  <a:alpha val="0"/>
                </a:srgbClr>
              </a:clrTo>
            </a:clrChange>
          </a:blip>
          <a:stretch>
            <a:fillRect/>
          </a:stretch>
        </p:blipFill>
        <p:spPr>
          <a:xfrm>
            <a:off x="4029074" y="2362559"/>
            <a:ext cx="5176837" cy="439542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496162"/>
            <a:ext cx="8911687" cy="805416"/>
          </a:xfrm>
        </p:spPr>
        <p:txBody>
          <a:bodyPr>
            <a:normAutofit/>
          </a:bodyPr>
          <a:lstStyle/>
          <a:p>
            <a:r>
              <a:rPr lang="en-US" altLang="zh-CN" sz="4000" dirty="0" err="1" smtClean="0"/>
              <a:t>Topcoder</a:t>
            </a:r>
            <a:r>
              <a:rPr lang="en-US" altLang="zh-CN" sz="4000" dirty="0" smtClean="0"/>
              <a:t> 558-1000</a:t>
            </a:r>
            <a:endParaRPr lang="zh-CN" altLang="en-US" sz="4000" dirty="0"/>
          </a:p>
        </p:txBody>
      </p:sp>
      <p:pic>
        <p:nvPicPr>
          <p:cNvPr id="4" name="图片 3"/>
          <p:cNvPicPr>
            <a:picLocks noChangeAspect="true"/>
          </p:cNvPicPr>
          <p:nvPr/>
        </p:nvPicPr>
        <p:blipFill>
          <a:blip r:embed="rId1">
            <a:clrChange>
              <a:clrFrom>
                <a:srgbClr val="FFFFFF"/>
              </a:clrFrom>
              <a:clrTo>
                <a:srgbClr val="FFFFFF">
                  <a:alpha val="0"/>
                </a:srgbClr>
              </a:clrTo>
            </a:clrChange>
          </a:blip>
          <a:stretch>
            <a:fillRect/>
          </a:stretch>
        </p:blipFill>
        <p:spPr>
          <a:xfrm>
            <a:off x="1944913" y="1949278"/>
            <a:ext cx="9622730" cy="257509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496162"/>
            <a:ext cx="8911687" cy="805416"/>
          </a:xfrm>
        </p:spPr>
        <p:txBody>
          <a:bodyPr>
            <a:normAutofit/>
          </a:bodyPr>
          <a:lstStyle/>
          <a:p>
            <a:r>
              <a:rPr lang="en-US" altLang="zh-CN" sz="4000" dirty="0" err="1" smtClean="0"/>
              <a:t>Topcoder</a:t>
            </a:r>
            <a:r>
              <a:rPr lang="en-US" altLang="zh-CN" sz="4000" dirty="0" smtClean="0"/>
              <a:t> 558-1000</a:t>
            </a:r>
            <a:endParaRPr lang="zh-CN" altLang="en-US" sz="4000" dirty="0"/>
          </a:p>
        </p:txBody>
      </p:sp>
      <p:pic>
        <p:nvPicPr>
          <p:cNvPr id="6" name="图片 5"/>
          <p:cNvPicPr>
            <a:picLocks noChangeAspect="true"/>
          </p:cNvPicPr>
          <p:nvPr/>
        </p:nvPicPr>
        <p:blipFill>
          <a:blip r:embed="rId1">
            <a:clrChange>
              <a:clrFrom>
                <a:srgbClr val="FFFFFF"/>
              </a:clrFrom>
              <a:clrTo>
                <a:srgbClr val="FFFFFF">
                  <a:alpha val="0"/>
                </a:srgbClr>
              </a:clrTo>
            </a:clrChange>
          </a:blip>
          <a:stretch>
            <a:fillRect/>
          </a:stretch>
        </p:blipFill>
        <p:spPr>
          <a:xfrm>
            <a:off x="4876799" y="2934921"/>
            <a:ext cx="4033837" cy="4089766"/>
          </a:xfrm>
          <a:prstGeom prst="rect">
            <a:avLst/>
          </a:prstGeom>
        </p:spPr>
      </p:pic>
      <mc:AlternateContent xmlns:mc="http://schemas.openxmlformats.org/markup-compatibility/2006">
        <mc:Choice xmlns:a14="http://schemas.microsoft.com/office/drawing/2010/main" Requires="a14">
          <p:sp>
            <p:nvSpPr>
              <p:cNvPr id="7" name="内容占位符 2"/>
              <p:cNvSpPr>
                <a:spLocks noGrp="true"/>
              </p:cNvSpPr>
              <p:nvPr>
                <p:ph idx="1"/>
              </p:nvPr>
            </p:nvSpPr>
            <p:spPr>
              <a:xfrm>
                <a:off x="2207075" y="1589414"/>
                <a:ext cx="8915400" cy="3777622"/>
              </a:xfrm>
            </p:spPr>
            <p:txBody>
              <a:bodyPr>
                <a:normAutofit/>
              </a:bodyPr>
              <a:lstStyle/>
              <a:p>
                <a:r>
                  <a:rPr lang="zh-CN" altLang="en-US" dirty="0" smtClean="0"/>
                  <a:t>最小割，答案为</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𝑏𝑒𝑛𝑒𝑓𝑖𝑡</m:t>
                    </m:r>
                    <m:r>
                      <a:rPr lang="en-US" altLang="zh-CN" b="0" i="1" smtClean="0">
                        <a:latin typeface="Cambria Math" panose="02040503050406030204" pitchFamily="18" charset="0"/>
                      </a:rPr>
                      <m:t>−</m:t>
                    </m:r>
                  </m:oMath>
                </a14:m>
                <a:r>
                  <a:rPr lang="zh-CN" altLang="en-US" dirty="0" smtClean="0"/>
                  <a:t>最小割</a:t>
                </a:r>
                <a:endParaRPr lang="en-US" altLang="zh-CN" dirty="0" smtClean="0"/>
              </a:p>
              <a:p>
                <a:r>
                  <a:rPr lang="zh-CN" altLang="en-US" dirty="0" smtClean="0"/>
                  <a:t>先对点黑白染色，每个黑点</a:t>
                </a:r>
                <a:r>
                  <a:rPr lang="en-US" altLang="zh-CN" dirty="0" smtClean="0"/>
                  <a:t>X</a:t>
                </a:r>
                <a:r>
                  <a:rPr lang="zh-CN" altLang="en-US" dirty="0" smtClean="0"/>
                  <a:t>拆为</a:t>
                </a:r>
                <a:r>
                  <a:rPr lang="en-US" altLang="zh-CN" dirty="0" smtClean="0"/>
                  <a:t>x1,x2</a:t>
                </a:r>
                <a:r>
                  <a:rPr lang="zh-CN" altLang="en-US" dirty="0" smtClean="0"/>
                  <a:t>，每个白点</a:t>
                </a:r>
                <a:r>
                  <a:rPr lang="en-US" altLang="zh-CN" dirty="0" smtClean="0"/>
                  <a:t>Y</a:t>
                </a:r>
                <a:r>
                  <a:rPr lang="zh-CN" altLang="en-US" dirty="0" smtClean="0"/>
                  <a:t>拆为</a:t>
                </a:r>
                <a:r>
                  <a:rPr lang="en-US" altLang="zh-CN" dirty="0" smtClean="0"/>
                  <a:t>y1,y2</a:t>
                </a:r>
                <a:r>
                  <a:rPr lang="zh-CN" altLang="en-US" dirty="0" smtClean="0"/>
                  <a:t>，如下图建边</a:t>
                </a:r>
                <a:endParaRPr lang="en-US" altLang="zh-CN" dirty="0" smtClean="0"/>
              </a:p>
              <a:p>
                <a:r>
                  <a:rPr lang="zh-CN" altLang="en-US" dirty="0" smtClean="0"/>
                  <a:t>每个点不同的收益花费情况，恰好对应不同的割</a:t>
                </a:r>
                <a:endParaRPr lang="en-US" altLang="zh-CN" dirty="0" smtClean="0"/>
              </a:p>
            </p:txBody>
          </p:sp>
        </mc:Choice>
        <mc:Fallback>
          <p:sp>
            <p:nvSpPr>
              <p:cNvPr id="7" name="内容占位符 2"/>
              <p:cNvSpPr>
                <a:spLocks noRot="true" noChangeAspect="true" noMove="true" noResize="true" noEditPoints="true" noAdjustHandles="true" noChangeArrowheads="true" noChangeShapeType="true" noTextEdit="true"/>
              </p:cNvSpPr>
              <p:nvPr>
                <p:ph idx="1"/>
              </p:nvPr>
            </p:nvSpPr>
            <p:spPr>
              <a:xfrm>
                <a:off x="2207075" y="1589414"/>
                <a:ext cx="8915400" cy="3777622"/>
              </a:xfrm>
              <a:blipFill rotWithShape="true">
                <a:blip r:embed="rId2"/>
                <a:stretch>
                  <a:fillRect l="-5" r="5"/>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496162"/>
            <a:ext cx="8911687" cy="805416"/>
          </a:xfrm>
        </p:spPr>
        <p:txBody>
          <a:bodyPr>
            <a:normAutofit/>
          </a:bodyPr>
          <a:lstStyle/>
          <a:p>
            <a:r>
              <a:rPr lang="en-US" altLang="zh-CN" sz="4000" dirty="0" err="1" smtClean="0"/>
              <a:t>Topcoder</a:t>
            </a:r>
            <a:r>
              <a:rPr lang="en-US" altLang="zh-CN" sz="4000" dirty="0" smtClean="0"/>
              <a:t> 590-1000</a:t>
            </a:r>
            <a:endParaRPr lang="zh-CN" altLang="en-US" sz="4000" dirty="0"/>
          </a:p>
        </p:txBody>
      </p:sp>
      <p:pic>
        <p:nvPicPr>
          <p:cNvPr id="3" name="图片 2"/>
          <p:cNvPicPr>
            <a:picLocks noChangeAspect="true"/>
          </p:cNvPicPr>
          <p:nvPr/>
        </p:nvPicPr>
        <p:blipFill>
          <a:blip r:embed="rId1">
            <a:clrChange>
              <a:clrFrom>
                <a:srgbClr val="FFFFFF"/>
              </a:clrFrom>
              <a:clrTo>
                <a:srgbClr val="FFFFFF">
                  <a:alpha val="0"/>
                </a:srgbClr>
              </a:clrTo>
            </a:clrChange>
          </a:blip>
          <a:stretch>
            <a:fillRect/>
          </a:stretch>
        </p:blipFill>
        <p:spPr>
          <a:xfrm>
            <a:off x="1566862" y="2262187"/>
            <a:ext cx="9938395" cy="1633538"/>
          </a:xfrm>
          <a:prstGeom prst="rect">
            <a:avLst/>
          </a:prstGeom>
        </p:spPr>
      </p:pic>
      <mc:AlternateContent xmlns:mc="http://schemas.openxmlformats.org/markup-compatibility/2006">
        <mc:Choice xmlns:a14="http://schemas.microsoft.com/office/drawing/2010/main" Requires="a14">
          <p:sp>
            <p:nvSpPr>
              <p:cNvPr id="5" name="文本框 4"/>
              <p:cNvSpPr txBox="true"/>
              <p:nvPr/>
            </p:nvSpPr>
            <p:spPr>
              <a:xfrm>
                <a:off x="343888" y="4267200"/>
                <a:ext cx="373380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n-US" altLang="zh-CN" sz="2400" i="1" smtClean="0">
                          <a:latin typeface="Cambria Math" panose="02040503050406030204" pitchFamily="18" charset="0"/>
                        </a:rPr>
                        <m:t>n</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50</m:t>
                      </m:r>
                    </m:oMath>
                  </m:oMathPara>
                </a14:m>
                <a:endParaRPr lang="zh-CN" altLang="en-US" sz="2400" dirty="0"/>
              </a:p>
            </p:txBody>
          </p:sp>
        </mc:Choice>
        <mc:Fallback>
          <p:sp>
            <p:nvSpPr>
              <p:cNvPr id="5" name="文本框 4"/>
              <p:cNvSpPr txBox="true">
                <a:spLocks noRot="true" noChangeAspect="true" noMove="true" noResize="true" noEditPoints="true" noAdjustHandles="true" noChangeArrowheads="true" noChangeShapeType="true" noTextEdit="true"/>
              </p:cNvSpPr>
              <p:nvPr/>
            </p:nvSpPr>
            <p:spPr>
              <a:xfrm>
                <a:off x="343888" y="4267200"/>
                <a:ext cx="3733800" cy="461665"/>
              </a:xfrm>
              <a:prstGeom prst="rect">
                <a:avLst/>
              </a:prstGeom>
              <a:blipFill rotWithShape="true">
                <a:blip r:embed="rId2"/>
                <a:stretch>
                  <a:fillRect l="-9" r="9" b="4"/>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true"/>
          </p:cNvSpPr>
          <p:nvPr/>
        </p:nvSpPr>
        <p:spPr bwMode="auto">
          <a:xfrm>
            <a:off x="0" y="-206605"/>
            <a:ext cx="65" cy="4132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34895" numCol="1" anchor="ctr" anchorCtr="false" compatLnSpc="true">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 name="标题 1"/>
          <p:cNvSpPr>
            <a:spLocks noGrp="true"/>
          </p:cNvSpPr>
          <p:nvPr>
            <p:ph type="title"/>
          </p:nvPr>
        </p:nvSpPr>
        <p:spPr>
          <a:xfrm>
            <a:off x="2210788" y="496162"/>
            <a:ext cx="8911687" cy="805416"/>
          </a:xfrm>
        </p:spPr>
        <p:txBody>
          <a:bodyPr>
            <a:normAutofit/>
          </a:bodyPr>
          <a:lstStyle/>
          <a:p>
            <a:r>
              <a:rPr lang="en-US" altLang="zh-CN" sz="4000" dirty="0" err="1" smtClean="0"/>
              <a:t>Topcoder</a:t>
            </a:r>
            <a:r>
              <a:rPr lang="en-US" altLang="zh-CN" sz="4000" dirty="0" smtClean="0"/>
              <a:t> 590-1000</a:t>
            </a:r>
            <a:endParaRPr lang="zh-CN" altLang="en-US" sz="4000" dirty="0"/>
          </a:p>
        </p:txBody>
      </p:sp>
      <mc:AlternateContent xmlns:mc="http://schemas.openxmlformats.org/markup-compatibility/2006">
        <mc:Choice xmlns:a14="http://schemas.microsoft.com/office/drawing/2010/main" Requires="a14">
          <p:sp>
            <p:nvSpPr>
              <p:cNvPr id="4" name="内容占位符 2"/>
              <p:cNvSpPr>
                <a:spLocks noGrp="true"/>
              </p:cNvSpPr>
              <p:nvPr>
                <p:ph idx="1"/>
              </p:nvPr>
            </p:nvSpPr>
            <p:spPr>
              <a:xfrm>
                <a:off x="2210788" y="1301578"/>
                <a:ext cx="8915400" cy="3777622"/>
              </a:xfrm>
            </p:spPr>
            <p:txBody>
              <a:bodyPr>
                <a:normAutofit/>
              </a:bodyPr>
              <a:lstStyle/>
              <a:p>
                <a:r>
                  <a:rPr lang="zh-CN" altLang="en-US" sz="2400" dirty="0" smtClean="0"/>
                  <a:t>对于合法状态，有</a:t>
                </a:r>
                <a:endParaRPr lang="en-US" altLang="zh-CN" sz="2400" dirty="0"/>
              </a:p>
              <a:p>
                <a:pPr lvl="1"/>
                <a:r>
                  <a:rPr lang="en-US" altLang="zh-CN" sz="2000" dirty="0"/>
                  <a:t>1.</a:t>
                </a:r>
                <a:r>
                  <a:rPr lang="zh-CN" altLang="zh-CN" sz="2000" dirty="0"/>
                  <a:t>若在原图中i到j有连边，有</a:t>
                </a:r>
                <a14:m>
                  <m:oMath xmlns:m="http://schemas.openxmlformats.org/officeDocument/2006/math">
                    <m:r>
                      <a:rPr lang="zh-CN" altLang="zh-CN" sz="2000" dirty="0">
                        <a:latin typeface="Cambria Math" panose="02040503050406030204" pitchFamily="18" charset="0"/>
                      </a:rPr>
                      <m:t>|</m:t>
                    </m:r>
                    <m:r>
                      <a:rPr lang="zh-CN" altLang="zh-CN" sz="2000" dirty="0">
                        <a:latin typeface="Cambria Math" panose="02040503050406030204" pitchFamily="18" charset="0"/>
                      </a:rPr>
                      <m:t>𝑎𝑖</m:t>
                    </m:r>
                    <m:r>
                      <a:rPr lang="zh-CN" altLang="zh-CN" sz="2000" dirty="0">
                        <a:latin typeface="Cambria Math" panose="02040503050406030204" pitchFamily="18" charset="0"/>
                      </a:rPr>
                      <m:t>−</m:t>
                    </m:r>
                    <m:r>
                      <a:rPr lang="zh-CN" altLang="zh-CN" sz="2000" dirty="0">
                        <a:latin typeface="Cambria Math" panose="02040503050406030204" pitchFamily="18" charset="0"/>
                      </a:rPr>
                      <m:t>𝑎𝑗</m:t>
                    </m:r>
                    <m:r>
                      <a:rPr lang="zh-CN" altLang="zh-CN" sz="2000" dirty="0">
                        <a:latin typeface="Cambria Math" panose="02040503050406030204" pitchFamily="18" charset="0"/>
                      </a:rPr>
                      <m:t>|≤</m:t>
                    </m:r>
                    <m:r>
                      <a:rPr lang="zh-CN" altLang="zh-CN" sz="2000" dirty="0">
                        <a:latin typeface="Cambria Math" panose="02040503050406030204" pitchFamily="18" charset="0"/>
                      </a:rPr>
                      <m:t>1</m:t>
                    </m:r>
                  </m:oMath>
                </a14:m>
                <a:endParaRPr lang="en-US" altLang="zh-CN" sz="2000" dirty="0"/>
              </a:p>
              <a:p>
                <a:pPr lvl="1"/>
                <a:r>
                  <a:rPr lang="en-US" altLang="zh-CN" sz="2000" dirty="0"/>
                  <a:t>2.</a:t>
                </a:r>
                <a14:m>
                  <m:oMath xmlns:m="http://schemas.openxmlformats.org/officeDocument/2006/math">
                    <m:r>
                      <a:rPr lang="zh-CN" altLang="zh-CN" sz="2000" i="1" dirty="0">
                        <a:latin typeface="Cambria Math" panose="02040503050406030204" pitchFamily="18" charset="0"/>
                      </a:rPr>
                      <m:t>𝑎</m:t>
                    </m:r>
                    <m:r>
                      <a:rPr lang="zh-CN" altLang="zh-CN" sz="2000" i="1" dirty="0">
                        <a:latin typeface="Cambria Math" panose="02040503050406030204" pitchFamily="18" charset="0"/>
                      </a:rPr>
                      <m:t>1</m:t>
                    </m:r>
                    <m:r>
                      <a:rPr lang="zh-CN" altLang="zh-CN" sz="2000" i="1" dirty="0">
                        <a:latin typeface="Cambria Math" panose="02040503050406030204" pitchFamily="18" charset="0"/>
                      </a:rPr>
                      <m:t>=</m:t>
                    </m:r>
                    <m:r>
                      <a:rPr lang="zh-CN" altLang="zh-CN" sz="2000" i="1" dirty="0">
                        <a:latin typeface="Cambria Math" panose="02040503050406030204" pitchFamily="18" charset="0"/>
                      </a:rPr>
                      <m:t>0</m:t>
                    </m:r>
                  </m:oMath>
                </a14:m>
                <a:endParaRPr lang="en-US" altLang="zh-CN" sz="2400" dirty="0" smtClean="0"/>
              </a:p>
              <a:p>
                <a:r>
                  <a:rPr lang="zh-CN" altLang="en-US" sz="2400" dirty="0" smtClean="0"/>
                  <a:t>而如果满足这两个条件，则一定</a:t>
                </a:r>
                <a:r>
                  <a:rPr lang="zh-CN" altLang="en-US" sz="2400" dirty="0"/>
                  <a:t>可以直接通过分层</a:t>
                </a:r>
                <a:r>
                  <a:rPr lang="zh-CN" altLang="en-US" sz="2400" dirty="0" smtClean="0"/>
                  <a:t>构造出合法的图。</a:t>
                </a:r>
                <a:endParaRPr lang="zh-CN" altLang="zh-CN" sz="3200" dirty="0">
                  <a:solidFill>
                    <a:schemeClr val="tx1"/>
                  </a:solidFill>
                  <a:latin typeface="Arial" panose="020B0604020202020204" pitchFamily="34" charset="0"/>
                </a:endParaRPr>
              </a:p>
              <a:p>
                <a:r>
                  <a:rPr lang="zh-CN" altLang="en-US" sz="2400" dirty="0"/>
                  <a:t>我们可以使用最小割来限制每个</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𝑎</m:t>
                        </m:r>
                      </m:e>
                      <m:sub>
                        <m:r>
                          <a:rPr lang="en-US" altLang="zh-CN" sz="2400">
                            <a:latin typeface="Cambria Math" panose="02040503050406030204" pitchFamily="18" charset="0"/>
                          </a:rPr>
                          <m:t>𝑖</m:t>
                        </m:r>
                      </m:sub>
                    </m:sSub>
                  </m:oMath>
                </a14:m>
                <a:r>
                  <a:rPr lang="zh-CN" altLang="en-US" sz="2400" dirty="0"/>
                  <a:t>并求解答案</a:t>
                </a:r>
                <a:endParaRPr lang="en-US" altLang="zh-CN" sz="2400" dirty="0"/>
              </a:p>
            </p:txBody>
          </p:sp>
        </mc:Choice>
        <mc:Fallback>
          <p:sp>
            <p:nvSpPr>
              <p:cNvPr id="4" name="内容占位符 2"/>
              <p:cNvSpPr>
                <a:spLocks noRot="true" noChangeAspect="true" noMove="true" noResize="true" noEditPoints="true" noAdjustHandles="true" noChangeArrowheads="true" noChangeShapeType="true" noTextEdit="true"/>
              </p:cNvSpPr>
              <p:nvPr>
                <p:ph idx="1"/>
              </p:nvPr>
            </p:nvSpPr>
            <p:spPr>
              <a:xfrm>
                <a:off x="2210788" y="1301578"/>
                <a:ext cx="8915400" cy="3777622"/>
              </a:xfrm>
              <a:blipFill rotWithShape="true">
                <a:blip r:embed="rId1"/>
                <a:stretch>
                  <a:fillRect l="-4" t="-12" r="4" b="12"/>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905988" y="1170714"/>
            <a:ext cx="9382227" cy="5687286"/>
            <a:chOff x="846237" y="800086"/>
            <a:chExt cx="9647932" cy="5848350"/>
          </a:xfrm>
        </p:grpSpPr>
        <p:pic>
          <p:nvPicPr>
            <p:cNvPr id="13" name="Picture 3" descr="https://mulab11.gitbooks.io/cntt2016/content/TC-SRM-590-div1-1000/b.png"/>
            <p:cNvPicPr>
              <a:picLocks noChangeAspect="true" noChangeArrowheads="true"/>
            </p:cNvPicPr>
            <p:nvPr/>
          </p:nvPicPr>
          <p:blipFill>
            <a:blip r:embed="rId1">
              <a:extLst>
                <a:ext uri="{28A0092B-C50C-407E-A947-70E740481C1C}">
                  <a14:useLocalDpi xmlns:a14="http://schemas.microsoft.com/office/drawing/2010/main" val="false"/>
                </a:ext>
              </a:extLst>
            </a:blip>
            <a:srcRect/>
            <a:stretch>
              <a:fillRect/>
            </a:stretch>
          </p:blipFill>
          <p:spPr bwMode="auto">
            <a:xfrm>
              <a:off x="1159669" y="800086"/>
              <a:ext cx="9334500" cy="58483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4" name="文本框 13"/>
                <p:cNvSpPr txBox="true"/>
                <p:nvPr/>
              </p:nvSpPr>
              <p:spPr>
                <a:xfrm>
                  <a:off x="937022" y="2409134"/>
                  <a:ext cx="1771650"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𝑐𝑜𝑠𝑡</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𝑎</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0</m:t>
                        </m:r>
                        <m:r>
                          <a:rPr lang="en-US" altLang="zh-CN" sz="1400" b="0" i="1" smtClean="0">
                            <a:latin typeface="Cambria Math" panose="02040503050406030204" pitchFamily="18" charset="0"/>
                          </a:rPr>
                          <m:t>)</m:t>
                        </m:r>
                      </m:oMath>
                    </m:oMathPara>
                  </a14:m>
                  <a:endParaRPr lang="zh-CN" altLang="en-US" sz="1400" dirty="0"/>
                </a:p>
              </p:txBody>
            </p:sp>
          </mc:Choice>
          <mc:Fallback>
            <p:sp>
              <p:nvSpPr>
                <p:cNvPr id="14" name="文本框 13"/>
                <p:cNvSpPr txBox="true">
                  <a:spLocks noRot="true" noChangeAspect="true" noMove="true" noResize="true" noEditPoints="true" noAdjustHandles="true" noChangeArrowheads="true" noChangeShapeType="true" noTextEdit="true"/>
                </p:cNvSpPr>
                <p:nvPr/>
              </p:nvSpPr>
              <p:spPr>
                <a:xfrm>
                  <a:off x="937022" y="2409134"/>
                  <a:ext cx="1771650" cy="307777"/>
                </a:xfrm>
                <a:prstGeom prst="rect">
                  <a:avLst/>
                </a:prstGeom>
                <a:blipFill rotWithShape="true">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true"/>
                <p:nvPr/>
              </p:nvSpPr>
              <p:spPr>
                <a:xfrm>
                  <a:off x="846237" y="4172073"/>
                  <a:ext cx="1771650" cy="32508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𝑐𝑜𝑠𝑡</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𝑎</m:t>
                            </m:r>
                          </m:e>
                          <m:sub>
                            <m:r>
                              <a:rPr lang="en-US" altLang="zh-CN" sz="1400" b="0" i="1" smtClean="0">
                                <a:latin typeface="Cambria Math" panose="02040503050406030204" pitchFamily="18" charset="0"/>
                              </a:rPr>
                              <m:t>𝑗</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0</m:t>
                        </m:r>
                        <m:r>
                          <a:rPr lang="en-US" altLang="zh-CN" sz="1400" b="0" i="1" smtClean="0">
                            <a:latin typeface="Cambria Math" panose="02040503050406030204" pitchFamily="18" charset="0"/>
                          </a:rPr>
                          <m:t>)</m:t>
                        </m:r>
                      </m:oMath>
                    </m:oMathPara>
                  </a14:m>
                  <a:endParaRPr lang="zh-CN" altLang="en-US" sz="1400" dirty="0"/>
                </a:p>
              </p:txBody>
            </p:sp>
          </mc:Choice>
          <mc:Fallback>
            <p:sp>
              <p:nvSpPr>
                <p:cNvPr id="15" name="文本框 14"/>
                <p:cNvSpPr txBox="true">
                  <a:spLocks noRot="true" noChangeAspect="true" noMove="true" noResize="true" noEditPoints="true" noAdjustHandles="true" noChangeArrowheads="true" noChangeShapeType="true" noTextEdit="true"/>
                </p:cNvSpPr>
                <p:nvPr/>
              </p:nvSpPr>
              <p:spPr>
                <a:xfrm>
                  <a:off x="846237" y="4172073"/>
                  <a:ext cx="1771650" cy="325089"/>
                </a:xfrm>
                <a:prstGeom prst="rect">
                  <a:avLst/>
                </a:prstGeom>
                <a:blipFill rotWithShape="true">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true"/>
                <p:nvPr/>
              </p:nvSpPr>
              <p:spPr>
                <a:xfrm>
                  <a:off x="2486025" y="2255247"/>
                  <a:ext cx="1771650"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𝑐𝑜𝑠𝑡</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𝑎</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1</m:t>
                        </m:r>
                        <m:r>
                          <a:rPr lang="en-US" altLang="zh-CN" sz="1400" b="0" i="1" smtClean="0">
                            <a:latin typeface="Cambria Math" panose="02040503050406030204" pitchFamily="18" charset="0"/>
                          </a:rPr>
                          <m:t>)</m:t>
                        </m:r>
                      </m:oMath>
                    </m:oMathPara>
                  </a14:m>
                  <a:endParaRPr lang="zh-CN" altLang="en-US" sz="1400" dirty="0"/>
                </a:p>
              </p:txBody>
            </p:sp>
          </mc:Choice>
          <mc:Fallback>
            <p:sp>
              <p:nvSpPr>
                <p:cNvPr id="16" name="文本框 15"/>
                <p:cNvSpPr txBox="true">
                  <a:spLocks noRot="true" noChangeAspect="true" noMove="true" noResize="true" noEditPoints="true" noAdjustHandles="true" noChangeArrowheads="true" noChangeShapeType="true" noTextEdit="true"/>
                </p:cNvSpPr>
                <p:nvPr/>
              </p:nvSpPr>
              <p:spPr>
                <a:xfrm>
                  <a:off x="2486025" y="2255247"/>
                  <a:ext cx="1771650" cy="307777"/>
                </a:xfrm>
                <a:prstGeom prst="rect">
                  <a:avLst/>
                </a:prstGeom>
                <a:blipFill rotWithShape="true">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true"/>
                <p:nvPr/>
              </p:nvSpPr>
              <p:spPr>
                <a:xfrm>
                  <a:off x="3732088" y="2255246"/>
                  <a:ext cx="1771650"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𝑐𝑜𝑠𝑡</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𝑎</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2</m:t>
                        </m:r>
                        <m:r>
                          <a:rPr lang="en-US" altLang="zh-CN" sz="1400" b="0" i="1" smtClean="0">
                            <a:latin typeface="Cambria Math" panose="02040503050406030204" pitchFamily="18" charset="0"/>
                          </a:rPr>
                          <m:t>)</m:t>
                        </m:r>
                      </m:oMath>
                    </m:oMathPara>
                  </a14:m>
                  <a:endParaRPr lang="zh-CN" altLang="en-US" sz="1400" dirty="0"/>
                </a:p>
              </p:txBody>
            </p:sp>
          </mc:Choice>
          <mc:Fallback>
            <p:sp>
              <p:nvSpPr>
                <p:cNvPr id="17" name="文本框 16"/>
                <p:cNvSpPr txBox="true">
                  <a:spLocks noRot="true" noChangeAspect="true" noMove="true" noResize="true" noEditPoints="true" noAdjustHandles="true" noChangeArrowheads="true" noChangeShapeType="true" noTextEdit="true"/>
                </p:cNvSpPr>
                <p:nvPr/>
              </p:nvSpPr>
              <p:spPr>
                <a:xfrm>
                  <a:off x="3732088" y="2255246"/>
                  <a:ext cx="1771650" cy="307777"/>
                </a:xfrm>
                <a:prstGeom prst="rect">
                  <a:avLst/>
                </a:prstGeom>
                <a:blipFill rotWithShape="true">
                  <a:blip r:embed="rId5"/>
                </a:blipFill>
              </p:spPr>
              <p:txBody>
                <a:bodyPr/>
                <a:lstStyle/>
                <a:p>
                  <a:r>
                    <a:rPr lang="zh-CN" altLang="en-US">
                      <a:noFill/>
                    </a:rPr>
                    <a:t> </a:t>
                  </a:r>
                </a:p>
              </p:txBody>
            </p:sp>
          </mc:Fallback>
        </mc:AlternateContent>
        <p:sp>
          <p:nvSpPr>
            <p:cNvPr id="18" name="文本框 17"/>
            <p:cNvSpPr txBox="true"/>
            <p:nvPr/>
          </p:nvSpPr>
          <p:spPr>
            <a:xfrm>
              <a:off x="4257675" y="5334000"/>
              <a:ext cx="3590925" cy="369332"/>
            </a:xfrm>
            <a:prstGeom prst="rect">
              <a:avLst/>
            </a:prstGeom>
            <a:noFill/>
          </p:spPr>
          <p:txBody>
            <a:bodyPr wrap="square" rtlCol="0">
              <a:spAutoFit/>
            </a:bodyPr>
            <a:lstStyle/>
            <a:p>
              <a:r>
                <a:rPr lang="zh-CN" altLang="en-US" dirty="0" smtClean="0"/>
                <a:t>中间黑色的边都为正无穷的容量</a:t>
              </a:r>
              <a:endParaRPr lang="zh-CN" altLang="en-US" dirty="0"/>
            </a:p>
          </p:txBody>
        </p:sp>
      </p:grpSp>
      <p:sp>
        <p:nvSpPr>
          <p:cNvPr id="19" name="标题 1"/>
          <p:cNvSpPr>
            <a:spLocks noGrp="true"/>
          </p:cNvSpPr>
          <p:nvPr>
            <p:ph type="title"/>
          </p:nvPr>
        </p:nvSpPr>
        <p:spPr>
          <a:xfrm>
            <a:off x="2210788" y="496162"/>
            <a:ext cx="8911687" cy="805416"/>
          </a:xfrm>
        </p:spPr>
        <p:txBody>
          <a:bodyPr>
            <a:normAutofit/>
          </a:bodyPr>
          <a:lstStyle/>
          <a:p>
            <a:r>
              <a:rPr lang="en-US" altLang="zh-CN" sz="4000" dirty="0" err="1" smtClean="0"/>
              <a:t>Topcoder</a:t>
            </a:r>
            <a:r>
              <a:rPr lang="en-US" altLang="zh-CN" sz="4000" dirty="0" smtClean="0"/>
              <a:t> 590-1000</a:t>
            </a:r>
            <a:endParaRPr lang="zh-CN" altLang="en-US" sz="4000" dirty="0"/>
          </a:p>
        </p:txBody>
      </p:sp>
      <mc:AlternateContent xmlns:mc="http://schemas.openxmlformats.org/markup-compatibility/2006">
        <mc:Choice xmlns:a14="http://schemas.microsoft.com/office/drawing/2010/main" Requires="a14">
          <p:sp>
            <p:nvSpPr>
              <p:cNvPr id="20" name="文本框 19"/>
              <p:cNvSpPr txBox="true"/>
              <p:nvPr/>
            </p:nvSpPr>
            <p:spPr>
              <a:xfrm>
                <a:off x="2990850" y="1508924"/>
                <a:ext cx="288607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𝑐𝑜𝑠𝑡</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e>
                          </m:d>
                        </m:e>
                        <m:sup>
                          <m:r>
                            <a:rPr lang="en-US" altLang="zh-CN" b="0" i="1" smtClean="0">
                              <a:latin typeface="Cambria Math" panose="02040503050406030204" pitchFamily="18" charset="0"/>
                            </a:rPr>
                            <m:t>2</m:t>
                          </m:r>
                        </m:sup>
                      </m:sSup>
                    </m:oMath>
                  </m:oMathPara>
                </a14:m>
                <a:endParaRPr lang="zh-CN" altLang="en-US" dirty="0"/>
              </a:p>
            </p:txBody>
          </p:sp>
        </mc:Choice>
        <mc:Fallback>
          <p:sp>
            <p:nvSpPr>
              <p:cNvPr id="20" name="文本框 19"/>
              <p:cNvSpPr txBox="true">
                <a:spLocks noRot="true" noChangeAspect="true" noMove="true" noResize="true" noEditPoints="true" noAdjustHandles="true" noChangeArrowheads="true" noChangeShapeType="true" noTextEdit="true"/>
              </p:cNvSpPr>
              <p:nvPr/>
            </p:nvSpPr>
            <p:spPr>
              <a:xfrm>
                <a:off x="2990850" y="1508924"/>
                <a:ext cx="2886075" cy="369332"/>
              </a:xfrm>
              <a:prstGeom prst="rect">
                <a:avLst/>
              </a:prstGeom>
              <a:blipFill rotWithShape="true">
                <a:blip r:embed="rId6"/>
                <a:stretch>
                  <a:fillRect t="-44" b="152"/>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496162"/>
            <a:ext cx="8911687" cy="805416"/>
          </a:xfrm>
        </p:spPr>
        <p:txBody>
          <a:bodyPr>
            <a:normAutofit fontScale="90000"/>
          </a:bodyPr>
          <a:lstStyle/>
          <a:p>
            <a:r>
              <a:rPr lang="en-US" altLang="zh-CN" sz="4000" dirty="0" smtClean="0"/>
              <a:t>NOI2006 </a:t>
            </a:r>
            <a:r>
              <a:rPr lang="zh-CN" altLang="en-US" sz="4000" dirty="0" smtClean="0"/>
              <a:t>最大</a:t>
            </a:r>
            <a:r>
              <a:rPr lang="zh-CN" altLang="en-US" sz="4000" dirty="0"/>
              <a:t>获利</a:t>
            </a:r>
            <a:br>
              <a:rPr lang="zh-CN" altLang="en-US" sz="4000" b="1" dirty="0"/>
            </a:br>
            <a:endParaRPr lang="zh-CN" altLang="en-US" sz="4000" dirty="0"/>
          </a:p>
        </p:txBody>
      </p:sp>
      <mc:AlternateContent xmlns:mc="http://schemas.openxmlformats.org/markup-compatibility/2006">
        <mc:Choice xmlns:a14="http://schemas.microsoft.com/office/drawing/2010/main" Requires="a14">
          <p:sp>
            <p:nvSpPr>
              <p:cNvPr id="5" name="内容占位符 2"/>
              <p:cNvSpPr>
                <a:spLocks noGrp="true"/>
              </p:cNvSpPr>
              <p:nvPr>
                <p:ph idx="1"/>
              </p:nvPr>
            </p:nvSpPr>
            <p:spPr>
              <a:xfrm>
                <a:off x="2207075" y="1589413"/>
                <a:ext cx="8915400" cy="3982711"/>
              </a:xfrm>
            </p:spPr>
            <p:txBody>
              <a:bodyPr>
                <a:normAutofit/>
              </a:bodyPr>
              <a:lstStyle/>
              <a:p>
                <a:r>
                  <a:rPr lang="zh-CN" altLang="en-US" dirty="0" smtClean="0"/>
                  <a:t>通讯公司</a:t>
                </a:r>
                <a:r>
                  <a:rPr lang="zh-CN" altLang="en-US" dirty="0"/>
                  <a:t>得到了一共</a:t>
                </a:r>
                <a:r>
                  <a:rPr lang="en-US" altLang="zh-CN" dirty="0"/>
                  <a:t>N</a:t>
                </a:r>
                <a:r>
                  <a:rPr lang="zh-CN" altLang="en-US" dirty="0"/>
                  <a:t>个可以作为通讯信号中转站的地址，而由于这些地址的地理位置差异，在不同的地方建造通讯中转站需要投入的成本也是不一样的，所幸在前期调查之后这些都是已知数据：建立第</a:t>
                </a:r>
                <a:r>
                  <a:rPr lang="en-US" altLang="zh-CN" dirty="0" err="1"/>
                  <a:t>i</a:t>
                </a:r>
                <a:r>
                  <a:rPr lang="zh-CN" altLang="en-US" dirty="0"/>
                  <a:t>个通讯中转站需要的成本</a:t>
                </a:r>
                <a:r>
                  <a:rPr lang="zh-CN" altLang="en-US" dirty="0" smtClean="0"/>
                  <a:t>为</a:t>
                </a:r>
                <a14:m>
                  <m:oMath xmlns:m="http://schemas.openxmlformats.org/officeDocument/2006/math">
                    <m:r>
                      <a:rPr lang="en-US" altLang="zh-CN" i="1" dirty="0" smtClean="0">
                        <a:latin typeface="Cambria Math" panose="02040503050406030204" pitchFamily="18" charset="0"/>
                      </a:rPr>
                      <m:t>𝑃𝑖</m:t>
                    </m:r>
                    <m:r>
                      <a:rPr lang="zh-CN" altLang="en-US" i="1" dirty="0">
                        <a:latin typeface="Cambria Math" panose="02040503050406030204" pitchFamily="18" charset="0"/>
                      </a:rPr>
                      <m:t>（</m:t>
                    </m:r>
                    <m:r>
                      <a:rPr lang="en-US" altLang="zh-CN" i="1" dirty="0">
                        <a:latin typeface="Cambria Math" panose="02040503050406030204" pitchFamily="18" charset="0"/>
                      </a:rPr>
                      <m:t>1</m:t>
                    </m:r>
                    <m:r>
                      <a:rPr lang="en-US" altLang="zh-CN" i="1" dirty="0">
                        <a:latin typeface="Cambria Math" panose="02040503050406030204" pitchFamily="18" charset="0"/>
                      </a:rPr>
                      <m:t>≤</m:t>
                    </m:r>
                    <m:r>
                      <a:rPr lang="en-US" altLang="zh-CN" i="1" dirty="0">
                        <a:latin typeface="Cambria Math" panose="02040503050406030204" pitchFamily="18" charset="0"/>
                      </a:rPr>
                      <m:t>𝑖</m:t>
                    </m:r>
                    <m:r>
                      <a:rPr lang="en-US" altLang="zh-CN" i="1" dirty="0">
                        <a:latin typeface="Cambria Math" panose="02040503050406030204" pitchFamily="18" charset="0"/>
                      </a:rPr>
                      <m:t>≤</m:t>
                    </m:r>
                    <m:r>
                      <a:rPr lang="en-US" altLang="zh-CN" i="1" dirty="0">
                        <a:latin typeface="Cambria Math" panose="02040503050406030204" pitchFamily="18" charset="0"/>
                      </a:rPr>
                      <m:t>𝑁</m:t>
                    </m:r>
                    <m:r>
                      <a:rPr lang="en-US" altLang="zh-CN" b="0" i="1" dirty="0" smtClean="0">
                        <a:latin typeface="Cambria Math" panose="02040503050406030204" pitchFamily="18" charset="0"/>
                      </a:rPr>
                      <m:t>)</m:t>
                    </m:r>
                  </m:oMath>
                </a14:m>
                <a:r>
                  <a:rPr lang="zh-CN" altLang="en-US" dirty="0" smtClean="0"/>
                  <a:t>。</a:t>
                </a:r>
                <a:endParaRPr lang="en-US" altLang="zh-CN" dirty="0" smtClean="0"/>
              </a:p>
              <a:p>
                <a:r>
                  <a:rPr lang="zh-CN" altLang="en-US" dirty="0" smtClean="0"/>
                  <a:t>另外</a:t>
                </a:r>
                <a:r>
                  <a:rPr lang="zh-CN" altLang="en-US" dirty="0"/>
                  <a:t>公司调查得出了所有期望中的用户群，一共</a:t>
                </a:r>
                <a14:m>
                  <m:oMath xmlns:m="http://schemas.openxmlformats.org/officeDocument/2006/math">
                    <m:r>
                      <a:rPr lang="en-US" altLang="zh-CN" i="1" dirty="0" smtClean="0">
                        <a:latin typeface="Cambria Math" panose="02040503050406030204" pitchFamily="18" charset="0"/>
                      </a:rPr>
                      <m:t>𝑀</m:t>
                    </m:r>
                  </m:oMath>
                </a14:m>
                <a:r>
                  <a:rPr lang="zh-CN" altLang="en-US" dirty="0"/>
                  <a:t>个。关于第</a:t>
                </a:r>
                <a14:m>
                  <m:oMath xmlns:m="http://schemas.openxmlformats.org/officeDocument/2006/math">
                    <m:r>
                      <a:rPr lang="en-US" altLang="zh-CN" i="1" dirty="0" smtClean="0">
                        <a:latin typeface="Cambria Math" panose="02040503050406030204" pitchFamily="18" charset="0"/>
                      </a:rPr>
                      <m:t>𝑖</m:t>
                    </m:r>
                  </m:oMath>
                </a14:m>
                <a:r>
                  <a:rPr lang="zh-CN" altLang="en-US" dirty="0"/>
                  <a:t>个用户群的</a:t>
                </a:r>
                <a:r>
                  <a:rPr lang="zh-CN" altLang="en-US" dirty="0" smtClean="0"/>
                  <a:t>信息概括</a:t>
                </a:r>
                <a:r>
                  <a:rPr lang="zh-CN" altLang="en-US" dirty="0"/>
                  <a:t>为</a:t>
                </a:r>
                <a14:m>
                  <m:oMath xmlns:m="http://schemas.openxmlformats.org/officeDocument/2006/math">
                    <m:r>
                      <a:rPr lang="en-US" altLang="zh-CN" i="1" dirty="0" smtClean="0">
                        <a:latin typeface="Cambria Math" panose="02040503050406030204" pitchFamily="18" charset="0"/>
                      </a:rPr>
                      <m:t>𝐴𝑖</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𝐵𝑖</m:t>
                    </m:r>
                    <m:r>
                      <a:rPr lang="zh-CN" altLang="en-US" i="1" dirty="0">
                        <a:latin typeface="Cambria Math" panose="02040503050406030204" pitchFamily="18" charset="0"/>
                      </a:rPr>
                      <m:t>和</m:t>
                    </m:r>
                    <m:r>
                      <a:rPr lang="en-US" altLang="zh-CN" i="1" dirty="0">
                        <a:latin typeface="Cambria Math" panose="02040503050406030204" pitchFamily="18" charset="0"/>
                      </a:rPr>
                      <m:t>𝐶𝑖</m:t>
                    </m:r>
                  </m:oMath>
                </a14:m>
                <a:r>
                  <a:rPr lang="zh-CN" altLang="en-US" dirty="0"/>
                  <a:t>：这些用户</a:t>
                </a:r>
                <a:r>
                  <a:rPr lang="zh-CN" altLang="en-US" dirty="0" smtClean="0"/>
                  <a:t>会同时使用</a:t>
                </a:r>
                <a:r>
                  <a:rPr lang="zh-CN" altLang="en-US" dirty="0"/>
                  <a:t>中转站</a:t>
                </a:r>
                <a14:m>
                  <m:oMath xmlns:m="http://schemas.openxmlformats.org/officeDocument/2006/math">
                    <m:r>
                      <a:rPr lang="en-US" altLang="zh-CN" i="1" dirty="0" smtClean="0">
                        <a:latin typeface="Cambria Math" panose="02040503050406030204" pitchFamily="18" charset="0"/>
                      </a:rPr>
                      <m:t>𝐴𝑖</m:t>
                    </m:r>
                    <m:r>
                      <a:rPr lang="zh-CN" altLang="en-US" i="1" dirty="0">
                        <a:latin typeface="Cambria Math" panose="02040503050406030204" pitchFamily="18" charset="0"/>
                      </a:rPr>
                      <m:t>和中转站</m:t>
                    </m:r>
                    <m:r>
                      <a:rPr lang="en-US" altLang="zh-CN" i="1" dirty="0">
                        <a:latin typeface="Cambria Math" panose="02040503050406030204" pitchFamily="18" charset="0"/>
                      </a:rPr>
                      <m:t>𝐵𝑖</m:t>
                    </m:r>
                  </m:oMath>
                </a14:m>
                <a:r>
                  <a:rPr lang="zh-CN" altLang="en-US" dirty="0"/>
                  <a:t>进行通讯，公司可以获益</a:t>
                </a:r>
                <a14:m>
                  <m:oMath xmlns:m="http://schemas.openxmlformats.org/officeDocument/2006/math">
                    <m:r>
                      <a:rPr lang="en-US" altLang="zh-CN" i="1" dirty="0" smtClean="0">
                        <a:latin typeface="Cambria Math" panose="02040503050406030204" pitchFamily="18" charset="0"/>
                      </a:rPr>
                      <m:t>𝐶𝑖</m:t>
                    </m:r>
                  </m:oMath>
                </a14:m>
                <a:r>
                  <a:rPr lang="zh-CN" altLang="en-US" dirty="0"/>
                  <a:t>。</a:t>
                </a:r>
                <a14:m>
                  <m:oMath xmlns:m="http://schemas.openxmlformats.org/officeDocument/2006/math">
                    <m:r>
                      <a:rPr lang="en-US" altLang="zh-CN" i="1" dirty="0">
                        <a:latin typeface="Cambria Math" panose="02040503050406030204" pitchFamily="18" charset="0"/>
                      </a:rPr>
                      <m:t>(</m:t>
                    </m:r>
                    <m:r>
                      <a:rPr lang="en-US" altLang="zh-CN" i="1" dirty="0">
                        <a:latin typeface="Cambria Math" panose="02040503050406030204" pitchFamily="18" charset="0"/>
                      </a:rPr>
                      <m:t>1</m:t>
                    </m:r>
                    <m:r>
                      <a:rPr lang="en-US" altLang="zh-CN" i="1" dirty="0">
                        <a:latin typeface="Cambria Math" panose="02040503050406030204" pitchFamily="18" charset="0"/>
                      </a:rPr>
                      <m:t>≤</m:t>
                    </m:r>
                    <m:r>
                      <a:rPr lang="en-US" altLang="zh-CN" i="1" dirty="0">
                        <a:latin typeface="Cambria Math" panose="02040503050406030204" pitchFamily="18" charset="0"/>
                      </a:rPr>
                      <m:t>𝑖</m:t>
                    </m:r>
                    <m:r>
                      <a:rPr lang="en-US" altLang="zh-CN" i="1" dirty="0">
                        <a:latin typeface="Cambria Math" panose="02040503050406030204" pitchFamily="18" charset="0"/>
                      </a:rPr>
                      <m:t>≤</m:t>
                    </m:r>
                    <m:r>
                      <a:rPr lang="en-US" altLang="zh-CN" i="1" dirty="0">
                        <a:latin typeface="Cambria Math" panose="02040503050406030204" pitchFamily="18" charset="0"/>
                      </a:rPr>
                      <m:t>𝑀</m:t>
                    </m:r>
                    <m:r>
                      <a:rPr lang="en-US" altLang="zh-CN" i="1" dirty="0">
                        <a:latin typeface="Cambria Math" panose="02040503050406030204" pitchFamily="18" charset="0"/>
                      </a:rPr>
                      <m:t>, </m:t>
                    </m:r>
                    <m:r>
                      <a:rPr lang="en-US" altLang="zh-CN" i="1" dirty="0">
                        <a:latin typeface="Cambria Math" panose="02040503050406030204" pitchFamily="18" charset="0"/>
                      </a:rPr>
                      <m:t>1</m:t>
                    </m:r>
                    <m:r>
                      <a:rPr lang="en-US" altLang="zh-CN" i="1" dirty="0">
                        <a:latin typeface="Cambria Math" panose="02040503050406030204" pitchFamily="18" charset="0"/>
                      </a:rPr>
                      <m:t>≤</m:t>
                    </m:r>
                    <m:r>
                      <a:rPr lang="en-US" altLang="zh-CN" i="1" dirty="0">
                        <a:latin typeface="Cambria Math" panose="02040503050406030204" pitchFamily="18" charset="0"/>
                      </a:rPr>
                      <m:t>𝐴𝑖</m:t>
                    </m:r>
                    <m:r>
                      <a:rPr lang="en-US" altLang="zh-CN" i="1" dirty="0">
                        <a:latin typeface="Cambria Math" panose="02040503050406030204" pitchFamily="18" charset="0"/>
                      </a:rPr>
                      <m:t>, </m:t>
                    </m:r>
                    <m:r>
                      <a:rPr lang="en-US" altLang="zh-CN" i="1" dirty="0" err="1">
                        <a:latin typeface="Cambria Math" panose="02040503050406030204" pitchFamily="18" charset="0"/>
                      </a:rPr>
                      <m:t>𝐵𝑖</m:t>
                    </m:r>
                    <m:r>
                      <a:rPr lang="en-US" altLang="zh-CN" i="1" dirty="0" err="1">
                        <a:latin typeface="Cambria Math" panose="02040503050406030204" pitchFamily="18" charset="0"/>
                      </a:rPr>
                      <m:t>≤</m:t>
                    </m:r>
                    <m:r>
                      <a:rPr lang="en-US" altLang="zh-CN" i="1" dirty="0" err="1">
                        <a:latin typeface="Cambria Math" panose="02040503050406030204" pitchFamily="18" charset="0"/>
                      </a:rPr>
                      <m:t>𝑁</m:t>
                    </m:r>
                    <m:r>
                      <a:rPr lang="en-US" altLang="zh-CN" b="0" i="1" dirty="0" smtClean="0">
                        <a:latin typeface="Cambria Math" panose="02040503050406030204" pitchFamily="18" charset="0"/>
                      </a:rPr>
                      <m:t>)</m:t>
                    </m:r>
                  </m:oMath>
                </a14:m>
                <a:r>
                  <a:rPr lang="zh-CN" altLang="en-US" dirty="0" smtClean="0"/>
                  <a:t>，</a:t>
                </a:r>
                <a:r>
                  <a:rPr lang="zh-CN" altLang="en-US" dirty="0"/>
                  <a:t>公司可以有选择的建立一些中转站（投入成本），为一些用户提供服务并获得收益（获益之和）。那么如何选择最终建立的中转站才能让公司的净获利最大呢？（净获利 </a:t>
                </a:r>
                <a:r>
                  <a:rPr lang="en-US" altLang="zh-CN" dirty="0"/>
                  <a:t>= </a:t>
                </a:r>
                <a:r>
                  <a:rPr lang="zh-CN" altLang="en-US" dirty="0"/>
                  <a:t>获益之和 </a:t>
                </a:r>
                <a:r>
                  <a:rPr lang="en-US" altLang="zh-CN" dirty="0"/>
                  <a:t>- </a:t>
                </a:r>
                <a:r>
                  <a:rPr lang="zh-CN" altLang="en-US" dirty="0"/>
                  <a:t>投入成本之和</a:t>
                </a:r>
                <a:r>
                  <a:rPr lang="zh-CN" altLang="en-US" dirty="0" smtClean="0"/>
                  <a:t>）。</a:t>
                </a:r>
                <a:endParaRPr lang="en-US" altLang="zh-CN" dirty="0" smtClean="0"/>
              </a:p>
              <a:p>
                <a:endParaRPr lang="en-US" altLang="zh-CN" dirty="0"/>
              </a:p>
              <a:p>
                <a:endParaRPr lang="en-US" altLang="zh-CN" dirty="0" smtClean="0"/>
              </a:p>
              <a:p>
                <a14:m>
                  <m:oMath xmlns:m="http://schemas.openxmlformats.org/officeDocument/2006/math">
                    <m:r>
                      <a:rPr lang="en-US" altLang="zh-CN" i="1" dirty="0">
                        <a:latin typeface="Cambria Math" panose="02040503050406030204" pitchFamily="18" charset="0"/>
                      </a:rPr>
                      <m:t>𝑁</m:t>
                    </m:r>
                    <m:r>
                      <a:rPr lang="en-US" altLang="zh-CN" i="1" dirty="0">
                        <a:latin typeface="Cambria Math" panose="02040503050406030204" pitchFamily="18" charset="0"/>
                      </a:rPr>
                      <m:t>≤</m:t>
                    </m:r>
                    <m:r>
                      <a:rPr lang="en-US" altLang="zh-CN" i="1" dirty="0">
                        <a:latin typeface="Cambria Math" panose="02040503050406030204" pitchFamily="18" charset="0"/>
                      </a:rPr>
                      <m:t>5</m:t>
                    </m:r>
                    <m:r>
                      <a:rPr lang="en-US" altLang="zh-CN" i="1" dirty="0">
                        <a:latin typeface="Cambria Math" panose="02040503050406030204" pitchFamily="18" charset="0"/>
                      </a:rPr>
                      <m:t> </m:t>
                    </m:r>
                    <m:r>
                      <a:rPr lang="en-US" altLang="zh-CN" i="1" dirty="0">
                        <a:latin typeface="Cambria Math" panose="02040503050406030204" pitchFamily="18" charset="0"/>
                      </a:rPr>
                      <m:t>000</m:t>
                    </m:r>
                    <m:r>
                      <a:rPr lang="zh-CN" altLang="en-US" i="1" dirty="0">
                        <a:latin typeface="Cambria Math" panose="02040503050406030204" pitchFamily="18" charset="0"/>
                      </a:rPr>
                      <m:t>，</m:t>
                    </m:r>
                    <m:r>
                      <a:rPr lang="en-US" altLang="zh-CN" i="1" dirty="0">
                        <a:latin typeface="Cambria Math" panose="02040503050406030204" pitchFamily="18" charset="0"/>
                      </a:rPr>
                      <m:t>𝑀</m:t>
                    </m:r>
                    <m:r>
                      <a:rPr lang="en-US" altLang="zh-CN" i="1" dirty="0">
                        <a:latin typeface="Cambria Math" panose="02040503050406030204" pitchFamily="18" charset="0"/>
                      </a:rPr>
                      <m:t>≤</m:t>
                    </m:r>
                    <m:r>
                      <a:rPr lang="en-US" altLang="zh-CN" i="1" dirty="0">
                        <a:latin typeface="Cambria Math" panose="02040503050406030204" pitchFamily="18" charset="0"/>
                      </a:rPr>
                      <m:t>50</m:t>
                    </m:r>
                    <m:r>
                      <a:rPr lang="en-US" altLang="zh-CN" i="1" dirty="0">
                        <a:latin typeface="Cambria Math" panose="02040503050406030204" pitchFamily="18" charset="0"/>
                      </a:rPr>
                      <m:t> </m:t>
                    </m:r>
                    <m:r>
                      <a:rPr lang="en-US" altLang="zh-CN" i="1" dirty="0">
                        <a:latin typeface="Cambria Math" panose="02040503050406030204" pitchFamily="18" charset="0"/>
                      </a:rPr>
                      <m:t>000</m:t>
                    </m:r>
                    <m:r>
                      <a:rPr lang="zh-CN" altLang="en-US" i="1" dirty="0">
                        <a:latin typeface="Cambria Math" panose="02040503050406030204" pitchFamily="18" charset="0"/>
                      </a:rPr>
                      <m:t>，</m:t>
                    </m:r>
                    <m:r>
                      <a:rPr lang="en-US" altLang="zh-CN" i="1" dirty="0">
                        <a:latin typeface="Cambria Math" panose="02040503050406030204" pitchFamily="18" charset="0"/>
                      </a:rPr>
                      <m:t>0</m:t>
                    </m:r>
                    <m:r>
                      <a:rPr lang="en-US" altLang="zh-CN" i="1" dirty="0">
                        <a:latin typeface="Cambria Math" panose="02040503050406030204" pitchFamily="18" charset="0"/>
                      </a:rPr>
                      <m:t>≤</m:t>
                    </m:r>
                    <m:r>
                      <a:rPr lang="en-US" altLang="zh-CN" i="1" dirty="0">
                        <a:latin typeface="Cambria Math" panose="02040503050406030204" pitchFamily="18" charset="0"/>
                      </a:rPr>
                      <m:t>𝐶𝑖</m:t>
                    </m:r>
                    <m:r>
                      <a:rPr lang="en-US" altLang="zh-CN" i="1" dirty="0">
                        <a:latin typeface="Cambria Math" panose="02040503050406030204" pitchFamily="18" charset="0"/>
                      </a:rPr>
                      <m:t>≤</m:t>
                    </m:r>
                    <m:r>
                      <a:rPr lang="en-US" altLang="zh-CN" i="1" dirty="0">
                        <a:latin typeface="Cambria Math" panose="02040503050406030204" pitchFamily="18" charset="0"/>
                      </a:rPr>
                      <m:t>100</m:t>
                    </m:r>
                    <m:r>
                      <a:rPr lang="zh-CN" altLang="en-US" i="1" dirty="0">
                        <a:latin typeface="Cambria Math" panose="02040503050406030204" pitchFamily="18" charset="0"/>
                      </a:rPr>
                      <m:t>，</m:t>
                    </m:r>
                    <m:r>
                      <a:rPr lang="en-US" altLang="zh-CN" i="1" dirty="0">
                        <a:latin typeface="Cambria Math" panose="02040503050406030204" pitchFamily="18" charset="0"/>
                      </a:rPr>
                      <m:t>0</m:t>
                    </m:r>
                    <m:r>
                      <a:rPr lang="en-US" altLang="zh-CN" i="1" dirty="0">
                        <a:latin typeface="Cambria Math" panose="02040503050406030204" pitchFamily="18" charset="0"/>
                      </a:rPr>
                      <m:t>≤</m:t>
                    </m:r>
                    <m:r>
                      <a:rPr lang="en-US" altLang="zh-CN" i="1" dirty="0">
                        <a:latin typeface="Cambria Math" panose="02040503050406030204" pitchFamily="18" charset="0"/>
                      </a:rPr>
                      <m:t>𝑃𝑖</m:t>
                    </m:r>
                    <m:r>
                      <a:rPr lang="en-US" altLang="zh-CN" i="1" dirty="0">
                        <a:latin typeface="Cambria Math" panose="02040503050406030204" pitchFamily="18" charset="0"/>
                      </a:rPr>
                      <m:t>≤</m:t>
                    </m:r>
                    <m:r>
                      <a:rPr lang="en-US" altLang="zh-CN" i="1" dirty="0">
                        <a:latin typeface="Cambria Math" panose="02040503050406030204" pitchFamily="18" charset="0"/>
                      </a:rPr>
                      <m:t>100</m:t>
                    </m:r>
                    <m:r>
                      <a:rPr lang="zh-CN" altLang="en-US" i="1" dirty="0">
                        <a:latin typeface="Cambria Math" panose="02040503050406030204" pitchFamily="18" charset="0"/>
                      </a:rPr>
                      <m:t>。</m:t>
                    </m:r>
                  </m:oMath>
                </a14:m>
                <a:endParaRPr lang="en-US" altLang="zh-CN" dirty="0"/>
              </a:p>
            </p:txBody>
          </p:sp>
        </mc:Choice>
        <mc:Fallback>
          <p:sp>
            <p:nvSpPr>
              <p:cNvPr id="5" name="内容占位符 2"/>
              <p:cNvSpPr>
                <a:spLocks noRot="true" noChangeAspect="true" noMove="true" noResize="true" noEditPoints="true" noAdjustHandles="true" noChangeArrowheads="true" noChangeShapeType="true" noTextEdit="true"/>
              </p:cNvSpPr>
              <p:nvPr>
                <p:ph idx="1"/>
              </p:nvPr>
            </p:nvSpPr>
            <p:spPr>
              <a:xfrm>
                <a:off x="2207075" y="1589413"/>
                <a:ext cx="8915400" cy="3982711"/>
              </a:xfrm>
              <a:blipFill rotWithShape="true">
                <a:blip r:embed="rId1"/>
                <a:stretch>
                  <a:fillRect l="-5" r="-1462" b="1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dirty="0" smtClean="0"/>
              <a:t>最大闭合权子图</a:t>
            </a:r>
            <a:endParaRPr lang="zh-CN" altLang="en-US" dirty="0"/>
          </a:p>
        </p:txBody>
      </p:sp>
      <p:sp>
        <p:nvSpPr>
          <p:cNvPr id="3" name="内容占位符 2"/>
          <p:cNvSpPr>
            <a:spLocks noGrp="true"/>
          </p:cNvSpPr>
          <p:nvPr>
            <p:ph idx="1"/>
          </p:nvPr>
        </p:nvSpPr>
        <p:spPr>
          <a:xfrm>
            <a:off x="2589212" y="1712890"/>
            <a:ext cx="8915400" cy="4198332"/>
          </a:xfrm>
        </p:spPr>
        <p:txBody>
          <a:bodyPr>
            <a:normAutofit/>
          </a:bodyPr>
          <a:lstStyle/>
          <a:p>
            <a:r>
              <a:rPr lang="zh-CN" altLang="en-US" sz="2000" dirty="0" smtClean="0"/>
              <a:t>对于一个带有点权的有向图，如果一个点被选择则可以获得它的点权，而如果一个点被选择，那么它能到达的所有点都要被选择，求如何选择点能得到最大点权和。</a:t>
            </a:r>
            <a:endParaRPr lang="zh-CN" altLang="en-US" sz="2000" dirty="0"/>
          </a:p>
        </p:txBody>
      </p:sp>
      <p:pic>
        <p:nvPicPr>
          <p:cNvPr id="1026" name="Picture 2" descr="http://pic002.cnblogs.com/images/2012/324582/2012032314230558.png"/>
          <p:cNvPicPr>
            <a:picLocks noChangeAspect="true" noChangeArrowheads="true"/>
          </p:cNvPicPr>
          <p:nvPr/>
        </p:nvPicPr>
        <p:blipFill>
          <a:blip r:embed="rId1">
            <a:extLst>
              <a:ext uri="{28A0092B-C50C-407E-A947-70E740481C1C}">
                <a14:useLocalDpi xmlns:a14="http://schemas.microsoft.com/office/drawing/2010/main" val="false"/>
              </a:ext>
            </a:extLst>
          </a:blip>
          <a:srcRect/>
          <a:stretch>
            <a:fillRect/>
          </a:stretch>
        </p:blipFill>
        <p:spPr bwMode="auto">
          <a:xfrm>
            <a:off x="5461804" y="2993780"/>
            <a:ext cx="2963818" cy="2416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dirty="0" smtClean="0"/>
              <a:t>最大闭合权子图</a:t>
            </a:r>
            <a:endParaRPr lang="zh-CN" altLang="en-US" dirty="0"/>
          </a:p>
        </p:txBody>
      </p:sp>
      <p:sp>
        <p:nvSpPr>
          <p:cNvPr id="3" name="内容占位符 2"/>
          <p:cNvSpPr>
            <a:spLocks noGrp="true"/>
          </p:cNvSpPr>
          <p:nvPr>
            <p:ph idx="1"/>
          </p:nvPr>
        </p:nvSpPr>
        <p:spPr>
          <a:xfrm>
            <a:off x="2589212" y="1712890"/>
            <a:ext cx="8915400" cy="4198332"/>
          </a:xfrm>
        </p:spPr>
        <p:txBody>
          <a:bodyPr>
            <a:normAutofit/>
          </a:bodyPr>
          <a:lstStyle/>
          <a:p>
            <a:r>
              <a:rPr lang="zh-CN" altLang="en-US" sz="2000" dirty="0"/>
              <a:t>构造一个源点</a:t>
            </a:r>
            <a:r>
              <a:rPr lang="en-US" altLang="zh-CN" sz="2000" dirty="0"/>
              <a:t>S</a:t>
            </a:r>
            <a:r>
              <a:rPr lang="zh-CN" altLang="en-US" sz="2000" dirty="0"/>
              <a:t>，汇点</a:t>
            </a:r>
            <a:r>
              <a:rPr lang="en-US" altLang="zh-CN" sz="2000" dirty="0"/>
              <a:t>T</a:t>
            </a:r>
            <a:r>
              <a:rPr lang="zh-CN" altLang="en-US" sz="2000" dirty="0"/>
              <a:t>。我们将</a:t>
            </a:r>
            <a:r>
              <a:rPr lang="en-US" altLang="zh-CN" sz="2000" dirty="0"/>
              <a:t>S</a:t>
            </a:r>
            <a:r>
              <a:rPr lang="zh-CN" altLang="en-US" sz="2000" dirty="0"/>
              <a:t>与所有权值为正的点连一条容量为其权值的边，将所有权值为负的点与</a:t>
            </a:r>
            <a:r>
              <a:rPr lang="en-US" altLang="zh-CN" sz="2000" dirty="0"/>
              <a:t>T</a:t>
            </a:r>
            <a:r>
              <a:rPr lang="zh-CN" altLang="en-US" sz="2000" dirty="0"/>
              <a:t>连一条容量为其权值的绝对值的边，原来的边将其容量定为正无穷</a:t>
            </a:r>
            <a:r>
              <a:rPr lang="zh-CN" altLang="en-US" sz="2000" dirty="0" smtClean="0"/>
              <a:t>。</a:t>
            </a:r>
            <a:endParaRPr lang="en-US" altLang="zh-CN" sz="2000" dirty="0" smtClean="0"/>
          </a:p>
          <a:p>
            <a:r>
              <a:rPr lang="zh-CN" altLang="en-US" sz="2000" dirty="0" smtClean="0"/>
              <a:t>答案</a:t>
            </a:r>
            <a:r>
              <a:rPr lang="en-US" altLang="zh-CN" sz="2000" dirty="0" smtClean="0"/>
              <a:t>=</a:t>
            </a:r>
            <a:r>
              <a:rPr lang="zh-CN" altLang="en-US" sz="2000" dirty="0" smtClean="0"/>
              <a:t>所有正权之和</a:t>
            </a:r>
            <a:r>
              <a:rPr lang="en-US" altLang="zh-CN" sz="2000" dirty="0" smtClean="0"/>
              <a:t>-</a:t>
            </a:r>
            <a:r>
              <a:rPr lang="zh-CN" altLang="en-US" sz="2000" dirty="0" smtClean="0"/>
              <a:t>最大流</a:t>
            </a:r>
            <a:endParaRPr lang="zh-CN" altLang="en-US" sz="2000" dirty="0"/>
          </a:p>
        </p:txBody>
      </p:sp>
      <p:pic>
        <p:nvPicPr>
          <p:cNvPr id="4" name="图片 3"/>
          <p:cNvPicPr>
            <a:picLocks noChangeAspect="true"/>
          </p:cNvPicPr>
          <p:nvPr/>
        </p:nvPicPr>
        <p:blipFill>
          <a:blip r:embed="rId1"/>
          <a:stretch>
            <a:fillRect/>
          </a:stretch>
        </p:blipFill>
        <p:spPr>
          <a:xfrm>
            <a:off x="2859110" y="3293491"/>
            <a:ext cx="7734500" cy="324797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3546" y="536561"/>
            <a:ext cx="8911687" cy="818324"/>
          </a:xfrm>
        </p:spPr>
        <p:txBody>
          <a:bodyPr/>
          <a:lstStyle/>
          <a:p>
            <a:r>
              <a:rPr lang="en-US" altLang="zh-CN" dirty="0" smtClean="0"/>
              <a:t>NP</a:t>
            </a:r>
            <a:r>
              <a:rPr lang="zh-CN" altLang="en-US" dirty="0" smtClean="0"/>
              <a:t>与</a:t>
            </a:r>
            <a:r>
              <a:rPr lang="en-US" altLang="zh-CN" dirty="0" smtClean="0"/>
              <a:t>P</a:t>
            </a:r>
            <a:endParaRPr lang="zh-CN" altLang="en-US" dirty="0"/>
          </a:p>
        </p:txBody>
      </p:sp>
      <p:sp>
        <p:nvSpPr>
          <p:cNvPr id="3" name="内容占位符 2"/>
          <p:cNvSpPr>
            <a:spLocks noGrp="true"/>
          </p:cNvSpPr>
          <p:nvPr>
            <p:ph idx="1"/>
          </p:nvPr>
        </p:nvSpPr>
        <p:spPr>
          <a:xfrm>
            <a:off x="2209833" y="1354885"/>
            <a:ext cx="8915400" cy="5084015"/>
          </a:xfrm>
        </p:spPr>
        <p:txBody>
          <a:bodyPr>
            <a:normAutofit/>
          </a:bodyPr>
          <a:lstStyle/>
          <a:p>
            <a:r>
              <a:rPr lang="en-US" altLang="zh-CN" dirty="0" smtClean="0"/>
              <a:t>P(Polynomial </a:t>
            </a:r>
            <a:r>
              <a:rPr lang="en-US" altLang="zh-CN" dirty="0"/>
              <a:t>time)</a:t>
            </a:r>
            <a:r>
              <a:rPr lang="zh-CN" altLang="en-US" dirty="0" smtClean="0"/>
              <a:t>问题是指一类问题，能在确定机上使用多项式时间求解或判定无解。</a:t>
            </a:r>
            <a:endParaRPr lang="en-US" altLang="zh-CN" dirty="0" smtClean="0"/>
          </a:p>
          <a:p>
            <a:r>
              <a:rPr lang="en-US" altLang="zh-CN" dirty="0"/>
              <a:t>NP(</a:t>
            </a:r>
            <a:r>
              <a:rPr lang="en-US" altLang="zh-CN" dirty="0" err="1"/>
              <a:t>Nondetermistic</a:t>
            </a:r>
            <a:r>
              <a:rPr lang="en-US" altLang="zh-CN" dirty="0"/>
              <a:t> Polynomial time)</a:t>
            </a:r>
            <a:r>
              <a:rPr lang="zh-CN" altLang="en-US" dirty="0" smtClean="0"/>
              <a:t>问题是指一类问题，虽然在确定机上不能在多项式时间内求解。但如果问题有解并给出了一种解，在确定机上能使用多项式的时间验证解的正确性的问题</a:t>
            </a:r>
            <a:endParaRPr lang="en-US" altLang="zh-CN" dirty="0" smtClean="0"/>
          </a:p>
          <a:p>
            <a:r>
              <a:rPr lang="zh-CN" altLang="en-US" dirty="0" smtClean="0"/>
              <a:t>多项式规约：对于两个问题</a:t>
            </a:r>
            <a:r>
              <a:rPr lang="en-US" altLang="zh-CN" dirty="0" smtClean="0"/>
              <a:t>A</a:t>
            </a:r>
            <a:r>
              <a:rPr lang="zh-CN" altLang="en-US" dirty="0" smtClean="0"/>
              <a:t>，</a:t>
            </a:r>
            <a:r>
              <a:rPr lang="en-US" altLang="zh-CN" dirty="0" smtClean="0"/>
              <a:t>B</a:t>
            </a:r>
            <a:r>
              <a:rPr lang="zh-CN" altLang="en-US" dirty="0" smtClean="0"/>
              <a:t>，如果能够</a:t>
            </a:r>
            <a:r>
              <a:rPr lang="zh-CN" altLang="en-US" dirty="0"/>
              <a:t>通过</a:t>
            </a:r>
            <a:r>
              <a:rPr lang="zh-CN" altLang="en-US" dirty="0" smtClean="0"/>
              <a:t>使用多项式次解决</a:t>
            </a:r>
            <a:r>
              <a:rPr lang="en-US" altLang="zh-CN" dirty="0" smtClean="0"/>
              <a:t>B</a:t>
            </a:r>
            <a:r>
              <a:rPr lang="zh-CN" altLang="en-US" dirty="0" smtClean="0"/>
              <a:t>的方法解决</a:t>
            </a:r>
            <a:r>
              <a:rPr lang="en-US" altLang="zh-CN" dirty="0" smtClean="0"/>
              <a:t>A</a:t>
            </a:r>
            <a:r>
              <a:rPr lang="zh-CN" altLang="en-US" dirty="0" smtClean="0"/>
              <a:t>，则说</a:t>
            </a:r>
            <a:r>
              <a:rPr lang="en-US" altLang="zh-CN" dirty="0" smtClean="0"/>
              <a:t>A</a:t>
            </a:r>
            <a:r>
              <a:rPr lang="zh-CN" altLang="en-US" dirty="0" smtClean="0"/>
              <a:t>可以多项式规约到</a:t>
            </a:r>
            <a:r>
              <a:rPr lang="en-US" altLang="zh-CN" dirty="0" smtClean="0"/>
              <a:t>B</a:t>
            </a:r>
            <a:r>
              <a:rPr lang="zh-CN" altLang="en-US" dirty="0" smtClean="0"/>
              <a:t>。</a:t>
            </a:r>
            <a:endParaRPr lang="en-US" altLang="zh-CN" dirty="0" smtClean="0"/>
          </a:p>
          <a:p>
            <a:r>
              <a:rPr lang="en-US" altLang="zh-CN" dirty="0" smtClean="0"/>
              <a:t>NP-complete</a:t>
            </a:r>
            <a:r>
              <a:rPr lang="zh-CN" altLang="en-US" dirty="0" smtClean="0"/>
              <a:t>问题是指满足一下条件的问题</a:t>
            </a:r>
            <a:r>
              <a:rPr lang="zh-CN" altLang="en-US" dirty="0"/>
              <a:t>：</a:t>
            </a:r>
            <a:endParaRPr lang="en-US" altLang="zh-CN" dirty="0" smtClean="0"/>
          </a:p>
          <a:p>
            <a:pPr lvl="1"/>
            <a:r>
              <a:rPr lang="en-US" altLang="zh-CN" dirty="0" smtClean="0"/>
              <a:t>1.</a:t>
            </a:r>
            <a:r>
              <a:rPr lang="zh-CN" altLang="en-US" dirty="0" smtClean="0"/>
              <a:t>它</a:t>
            </a:r>
            <a:r>
              <a:rPr lang="zh-CN" altLang="en-US" dirty="0"/>
              <a:t>是一个</a:t>
            </a:r>
            <a:r>
              <a:rPr lang="en-US" altLang="zh-CN" dirty="0"/>
              <a:t>NP</a:t>
            </a:r>
            <a:r>
              <a:rPr lang="zh-CN" altLang="en-US" dirty="0"/>
              <a:t>问题 </a:t>
            </a:r>
            <a:endParaRPr lang="en-US" altLang="zh-CN" dirty="0" smtClean="0"/>
          </a:p>
          <a:p>
            <a:pPr lvl="1"/>
            <a:r>
              <a:rPr lang="en-US" altLang="zh-CN" dirty="0" smtClean="0"/>
              <a:t>2.</a:t>
            </a:r>
            <a:r>
              <a:rPr lang="zh-CN" altLang="en-US" dirty="0" smtClean="0"/>
              <a:t>所有</a:t>
            </a:r>
            <a:r>
              <a:rPr lang="en-US" altLang="zh-CN" dirty="0"/>
              <a:t>NP</a:t>
            </a:r>
            <a:r>
              <a:rPr lang="zh-CN" altLang="en-US" dirty="0"/>
              <a:t>问题都能规约到它</a:t>
            </a:r>
            <a:r>
              <a:rPr lang="zh-CN" altLang="en-US" dirty="0" smtClean="0"/>
              <a:t>。</a:t>
            </a:r>
            <a:endParaRPr lang="en-US" altLang="zh-CN" dirty="0" smtClean="0"/>
          </a:p>
          <a:p>
            <a:pPr marL="0" indent="0">
              <a:buNone/>
            </a:pPr>
            <a:r>
              <a:rPr lang="en-US" altLang="zh-CN" dirty="0" smtClean="0"/>
              <a:t>	</a:t>
            </a:r>
            <a:r>
              <a:rPr lang="zh-CN" altLang="en-US" dirty="0" smtClean="0"/>
              <a:t>也就是说，如果我们能在多项式时间内解决一个</a:t>
            </a:r>
            <a:r>
              <a:rPr lang="en-US" altLang="zh-CN" dirty="0" smtClean="0"/>
              <a:t>NP-complete</a:t>
            </a:r>
            <a:r>
              <a:rPr lang="zh-CN" altLang="en-US" dirty="0" smtClean="0"/>
              <a:t>问题，则所有的</a:t>
            </a:r>
            <a:r>
              <a:rPr lang="en-US" altLang="zh-CN" dirty="0" smtClean="0"/>
              <a:t>NP</a:t>
            </a:r>
            <a:r>
              <a:rPr lang="zh-CN" altLang="en-US" dirty="0" smtClean="0"/>
              <a:t>问题都能解决</a:t>
            </a:r>
            <a:endParaRPr lang="en-US" altLang="zh-CN" dirty="0" smtClean="0"/>
          </a:p>
          <a:p>
            <a:r>
              <a:rPr lang="en-US" altLang="zh-CN" dirty="0" smtClean="0"/>
              <a:t>NP-hard</a:t>
            </a:r>
            <a:r>
              <a:rPr lang="zh-CN" altLang="en-US" dirty="0" smtClean="0"/>
              <a:t>问题是指只用满足</a:t>
            </a:r>
            <a:r>
              <a:rPr lang="en-US" altLang="zh-CN" dirty="0" smtClean="0"/>
              <a:t>NPC</a:t>
            </a:r>
            <a:r>
              <a:rPr lang="zh-CN" altLang="en-US" dirty="0" smtClean="0"/>
              <a:t>问题的第二个条件的问题，也就是说</a:t>
            </a:r>
            <a:r>
              <a:rPr lang="en-US" altLang="zh-CN" dirty="0" smtClean="0"/>
              <a:t>NP-hard</a:t>
            </a:r>
            <a:r>
              <a:rPr lang="zh-CN" altLang="en-US" dirty="0" smtClean="0"/>
              <a:t>问题可能连</a:t>
            </a:r>
            <a:r>
              <a:rPr lang="en-US" altLang="zh-CN" dirty="0" smtClean="0"/>
              <a:t>NP</a:t>
            </a:r>
            <a:r>
              <a:rPr lang="zh-CN" altLang="en-US" dirty="0" smtClean="0"/>
              <a:t>问题都不是，无法使用多项式时间检验解的正确性</a:t>
            </a:r>
            <a:r>
              <a:rPr lang="en-US" altLang="zh-CN" dirty="0" smtClean="0"/>
              <a:t>(</a:t>
            </a:r>
            <a:r>
              <a:rPr lang="zh-CN" altLang="en-US" dirty="0" smtClean="0"/>
              <a:t>如停机问题：</a:t>
            </a:r>
            <a:r>
              <a:rPr lang="zh-CN" altLang="en-US" dirty="0"/>
              <a:t>也即给出一个程序和输入，判定它的运行是否会终止。</a:t>
            </a:r>
            <a:r>
              <a:rPr lang="en-US" altLang="zh-CN" dirty="0" smtClean="0"/>
              <a:t>)</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dirty="0" smtClean="0"/>
              <a:t>最密度子图</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589212" y="1712890"/>
                <a:ext cx="8915400" cy="4198332"/>
              </a:xfrm>
            </p:spPr>
            <p:txBody>
              <a:bodyPr>
                <a:normAutofit/>
              </a:bodyPr>
              <a:lstStyle/>
              <a:p>
                <a:r>
                  <a:rPr lang="zh-CN" altLang="en-US" sz="2000" dirty="0" smtClean="0"/>
                  <a:t>给出一个无向图，求一个诱导子图，记其中的边数为</a:t>
                </a:r>
                <a:r>
                  <a:rPr lang="en-US" altLang="zh-CN" sz="2000" dirty="0" smtClean="0"/>
                  <a:t>|E|</a:t>
                </a:r>
                <a:r>
                  <a:rPr lang="zh-CN" altLang="en-US" sz="2000" dirty="0" smtClean="0"/>
                  <a:t>，点数为</a:t>
                </a:r>
                <a:r>
                  <a:rPr lang="en-US" altLang="zh-CN" sz="2000" dirty="0" smtClean="0"/>
                  <a:t>|V|</a:t>
                </a:r>
                <a:r>
                  <a:rPr lang="zh-CN" altLang="en-US" sz="2000" dirty="0" smtClean="0"/>
                  <a:t>，使得</a:t>
                </a:r>
                <a14:m>
                  <m:oMath xmlns:m="http://schemas.openxmlformats.org/officeDocument/2006/math">
                    <m:f>
                      <m:fPr>
                        <m:ctrlPr>
                          <a:rPr lang="en-US" altLang="zh-CN" sz="2000" b="0" i="1" smtClean="0">
                            <a:latin typeface="Cambria Math" panose="02040503050406030204" pitchFamily="18" charset="0"/>
                          </a:rPr>
                        </m:ctrlPr>
                      </m:fPr>
                      <m:num>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𝐸</m:t>
                            </m:r>
                          </m:e>
                        </m:d>
                      </m:num>
                      <m:den>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𝑉</m:t>
                            </m:r>
                          </m:e>
                        </m:d>
                      </m:den>
                    </m:f>
                  </m:oMath>
                </a14:m>
                <a:r>
                  <a:rPr lang="zh-CN" altLang="en-US" sz="2000" dirty="0" smtClean="0"/>
                  <a:t>最大。</a:t>
                </a:r>
                <a:endParaRPr lang="en-US" altLang="zh-CN" sz="2000" dirty="0" smtClean="0"/>
              </a:p>
              <a:p>
                <a:r>
                  <a:rPr lang="zh-CN" altLang="en-US" sz="2000" dirty="0"/>
                  <a:t>二</a:t>
                </a:r>
                <a:r>
                  <a:rPr lang="zh-CN" altLang="en-US" sz="2000" dirty="0" smtClean="0"/>
                  <a:t>分，如果</a:t>
                </a:r>
                <a14:m>
                  <m:oMath xmlns:m="http://schemas.openxmlformats.org/officeDocument/2006/math">
                    <m:f>
                      <m:fPr>
                        <m:ctrlPr>
                          <a:rPr lang="en-US" altLang="zh-CN" sz="2000" i="1">
                            <a:latin typeface="Cambria Math" panose="02040503050406030204" pitchFamily="18" charset="0"/>
                          </a:rPr>
                        </m:ctrlPr>
                      </m:fPr>
                      <m:num>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𝐸</m:t>
                            </m:r>
                          </m:e>
                        </m:d>
                      </m:num>
                      <m:den>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𝑉</m:t>
                            </m:r>
                          </m:e>
                        </m:d>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oMath>
                </a14:m>
                <a:r>
                  <a:rPr lang="zh-CN" altLang="en-US" sz="2000" dirty="0" smtClean="0"/>
                  <a:t>，则有</a:t>
                </a:r>
                <a14:m>
                  <m:oMath xmlns:m="http://schemas.openxmlformats.org/officeDocument/2006/math">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𝐸</m:t>
                        </m:r>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𝑉</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0</m:t>
                    </m:r>
                  </m:oMath>
                </a14:m>
                <a:r>
                  <a:rPr lang="zh-CN" altLang="en-US" sz="2000" dirty="0" smtClean="0"/>
                  <a:t>，则有解。</a:t>
                </a:r>
                <a:endParaRPr lang="en-US" altLang="zh-CN" sz="2000" dirty="0" smtClean="0"/>
              </a:p>
              <a:p>
                <a:r>
                  <a:rPr lang="zh-CN" altLang="en-US" sz="2000" dirty="0" smtClean="0"/>
                  <a:t>如果选择一条边，必须选择它两端的点。</a:t>
                </a:r>
                <a:endParaRPr lang="en-US" altLang="zh-CN" sz="2000" dirty="0" smtClean="0"/>
              </a:p>
              <a:p>
                <a:r>
                  <a:rPr lang="zh-CN" altLang="en-US" sz="2000" dirty="0"/>
                  <a:t>最</a:t>
                </a:r>
                <a:r>
                  <a:rPr lang="zh-CN" altLang="en-US" sz="2000" dirty="0" smtClean="0"/>
                  <a:t>大权闭合子图！</a:t>
                </a:r>
                <a:endParaRPr lang="en-US" altLang="zh-CN" sz="2000" dirty="0" smtClean="0"/>
              </a:p>
              <a:p>
                <a:r>
                  <a:rPr lang="zh-CN" altLang="en-US" sz="2000" dirty="0" smtClean="0"/>
                  <a:t>所以二分之后将代表每条边的点点权设为</a:t>
                </a:r>
                <a:r>
                  <a:rPr lang="en-US" altLang="zh-CN" sz="2000" dirty="0" smtClean="0"/>
                  <a:t>1</a:t>
                </a:r>
                <a:r>
                  <a:rPr lang="zh-CN" altLang="en-US" sz="2000" dirty="0" smtClean="0"/>
                  <a:t>，代表点的点权设为</a:t>
                </a:r>
                <a:r>
                  <a:rPr lang="en-US" altLang="zh-CN" sz="2000" dirty="0" smtClean="0"/>
                  <a:t>-k</a:t>
                </a:r>
                <a:r>
                  <a:rPr lang="zh-CN" altLang="en-US" sz="2000" dirty="0" smtClean="0"/>
                  <a:t>，判断答案是否大于等于</a:t>
                </a:r>
                <a:r>
                  <a:rPr lang="en-US" altLang="zh-CN" sz="2000" dirty="0" smtClean="0"/>
                  <a:t>0</a:t>
                </a:r>
                <a:r>
                  <a:rPr lang="zh-CN" altLang="en-US" sz="2000" dirty="0" smtClean="0"/>
                  <a:t>即可。</a:t>
                </a:r>
                <a:endParaRPr lang="zh-CN" altLang="en-US" sz="20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589212" y="1712890"/>
                <a:ext cx="8915400" cy="4198332"/>
              </a:xfrm>
              <a:blipFill rotWithShape="true">
                <a:blip r:embed="rId1"/>
                <a:stretch>
                  <a:fillRect l="-4" t="-7" r="4"/>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496162"/>
            <a:ext cx="8911687" cy="1280890"/>
          </a:xfrm>
        </p:spPr>
        <p:txBody>
          <a:bodyPr>
            <a:normAutofit/>
          </a:bodyPr>
          <a:lstStyle/>
          <a:p>
            <a:r>
              <a:rPr lang="zh-CN" altLang="en-US" sz="4000" dirty="0" smtClean="0"/>
              <a:t>费用流算法</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07075" y="1589414"/>
                <a:ext cx="8915400" cy="3777622"/>
              </a:xfrm>
            </p:spPr>
            <p:txBody>
              <a:bodyPr>
                <a:normAutofit/>
              </a:bodyPr>
              <a:lstStyle/>
              <a:p>
                <a:r>
                  <a:rPr lang="en-US" altLang="zh-CN" sz="1800" dirty="0" smtClean="0"/>
                  <a:t>MCMF</a:t>
                </a:r>
                <a:r>
                  <a:rPr lang="zh-CN" altLang="en-US" sz="1800" dirty="0" smtClean="0"/>
                  <a:t>：每次将费用作为权值，找增广路中的最短路，然后增广。</a:t>
                </a:r>
                <a14:m>
                  <m:oMath xmlns:m="http://schemas.openxmlformats.org/officeDocument/2006/math">
                    <m:r>
                      <a:rPr lang="en-US" altLang="zh-CN" sz="1800" b="0" i="1" smtClean="0">
                        <a:latin typeface="Cambria Math" panose="02040503050406030204" pitchFamily="18" charset="0"/>
                      </a:rPr>
                      <m:t>𝑂</m:t>
                    </m:r>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𝑛</m:t>
                        </m:r>
                      </m:e>
                      <m:sup>
                        <m:r>
                          <a:rPr lang="en-US" altLang="zh-CN" sz="1800" b="0" i="1" smtClean="0">
                            <a:latin typeface="Cambria Math" panose="02040503050406030204" pitchFamily="18" charset="0"/>
                          </a:rPr>
                          <m:t>2</m:t>
                        </m:r>
                      </m:sup>
                    </m:sSup>
                    <m:r>
                      <a:rPr lang="en-US" altLang="zh-CN" sz="1800" b="0" i="1" smtClean="0">
                        <a:latin typeface="Cambria Math" panose="02040503050406030204" pitchFamily="18" charset="0"/>
                      </a:rPr>
                      <m:t>𝑚𝑘</m:t>
                    </m:r>
                    <m:r>
                      <a:rPr lang="en-US" altLang="zh-CN" sz="1800" b="0" i="1" smtClean="0">
                        <a:latin typeface="Cambria Math" panose="02040503050406030204" pitchFamily="18" charset="0"/>
                      </a:rPr>
                      <m:t>)</m:t>
                    </m:r>
                  </m:oMath>
                </a14:m>
                <a:endParaRPr lang="en-US" altLang="zh-CN" sz="1800" dirty="0" smtClean="0"/>
              </a:p>
              <a:p>
                <a:r>
                  <a:rPr lang="en-US" altLang="zh-CN" dirty="0" smtClean="0"/>
                  <a:t>ZKW</a:t>
                </a:r>
                <a:r>
                  <a:rPr lang="zh-CN" altLang="en-US" dirty="0" smtClean="0"/>
                  <a:t>费用流：由于每一次增广之后重新求最短路太慢，所以可以像</a:t>
                </a:r>
                <a:r>
                  <a:rPr lang="en-US" altLang="zh-CN" dirty="0" smtClean="0"/>
                  <a:t>KM</a:t>
                </a:r>
                <a:r>
                  <a:rPr lang="zh-CN" altLang="en-US" dirty="0" smtClean="0"/>
                  <a:t>算法那样通过已知的信息改变距离标号，如果从</a:t>
                </a:r>
                <a:r>
                  <a:rPr lang="en-US" altLang="zh-CN" dirty="0" smtClean="0"/>
                  <a:t>s</a:t>
                </a:r>
                <a:r>
                  <a:rPr lang="zh-CN" altLang="en-US" dirty="0" smtClean="0"/>
                  <a:t>出发</a:t>
                </a:r>
                <a:r>
                  <a:rPr lang="zh-CN" altLang="en-US" dirty="0"/>
                  <a:t>只</a:t>
                </a:r>
                <a:r>
                  <a:rPr lang="zh-CN" altLang="en-US" dirty="0" smtClean="0"/>
                  <a:t>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𝑢</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𝑣</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sub>
                    </m:sSub>
                    <m:r>
                      <a:rPr lang="zh-CN" altLang="en-US" b="0" i="1" smtClean="0">
                        <a:latin typeface="Cambria Math" panose="02040503050406030204" pitchFamily="18" charset="0"/>
                      </a:rPr>
                      <m:t>的边</m:t>
                    </m:r>
                    <m:r>
                      <a:rPr lang="zh-CN" altLang="en-US" i="1">
                        <a:latin typeface="Cambria Math" panose="02040503050406030204" pitchFamily="18" charset="0"/>
                      </a:rPr>
                      <m:t>不能</m:t>
                    </m:r>
                    <m:r>
                      <a:rPr lang="zh-CN" altLang="en-US" i="1" smtClean="0">
                        <a:latin typeface="Cambria Math" panose="02040503050406030204" pitchFamily="18" charset="0"/>
                      </a:rPr>
                      <m:t>到达</m:t>
                    </m:r>
                  </m:oMath>
                </a14:m>
                <a:r>
                  <a:rPr lang="en-US" altLang="zh-CN" dirty="0" smtClean="0"/>
                  <a:t>t</a:t>
                </a:r>
                <a:r>
                  <a:rPr lang="zh-CN" altLang="en-US" dirty="0" smtClean="0"/>
                  <a:t>，则需要改变</a:t>
                </a:r>
                <a:r>
                  <a:rPr lang="en-US" altLang="zh-CN" dirty="0" smtClean="0"/>
                  <a:t>D</a:t>
                </a:r>
                <a:r>
                  <a:rPr lang="zh-CN" altLang="en-US" dirty="0" smtClean="0"/>
                  <a:t>，将所有能到达的点的</a:t>
                </a:r>
                <a:r>
                  <a:rPr lang="en-US" altLang="zh-CN" dirty="0" smtClean="0"/>
                  <a:t>D</a:t>
                </a:r>
                <a:r>
                  <a:rPr lang="zh-CN" altLang="en-US" dirty="0" smtClean="0"/>
                  <a:t>加上</a:t>
                </a:r>
                <a:r>
                  <a:rPr lang="en-US" altLang="zh-CN" dirty="0" smtClean="0"/>
                  <a:t>d</a:t>
                </a:r>
                <a:endParaRPr lang="en-US" altLang="zh-CN" dirty="0" smtClean="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m:t>
                      </m:r>
                      <m:r>
                        <a:rPr lang="en-US" altLang="zh-CN" i="1">
                          <a:latin typeface="Cambria Math" panose="02040503050406030204" pitchFamily="18" charset="0"/>
                        </a:rPr>
                        <m:t> = </m:t>
                      </m:r>
                      <m:r>
                        <a:rPr lang="en-US" altLang="zh-CN" i="1">
                          <a:latin typeface="Cambria Math" panose="02040503050406030204" pitchFamily="18" charset="0"/>
                        </a:rPr>
                        <m:t>𝑚𝑖</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𝑉</m:t>
                          </m:r>
                          <m:r>
                            <a:rPr lang="en-US" altLang="zh-CN" i="1">
                              <a:latin typeface="Cambria Math" panose="02040503050406030204" pitchFamily="18" charset="0"/>
                            </a:rPr>
                            <m:t>, </m:t>
                          </m:r>
                          <m:r>
                            <a:rPr lang="en-US" altLang="zh-CN" i="1">
                              <a:latin typeface="Cambria Math" panose="02040503050406030204" pitchFamily="18" charset="0"/>
                            </a:rPr>
                            <m:t>𝑗</m:t>
                          </m:r>
                          <m:r>
                            <a:rPr lang="en-US" altLang="zh-CN" i="1" smtClean="0">
                              <a:latin typeface="Cambria Math" panose="02040503050406030204" pitchFamily="18" charset="0"/>
                            </a:rPr>
                            <m:t> ⊄</m:t>
                          </m:r>
                          <m:r>
                            <a:rPr lang="en-US" altLang="zh-CN" i="1">
                              <a:latin typeface="Cambria Math" panose="02040503050406030204" pitchFamily="18" charset="0"/>
                            </a:rPr>
                            <m:t>𝑉</m:t>
                          </m:r>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𝑖𝑗</m:t>
                                  </m:r>
                                </m:e>
                              </m:d>
                            </m:sub>
                          </m:sSub>
                          <m:r>
                            <a:rPr lang="en-US" altLang="zh-CN" i="1">
                              <a:latin typeface="Cambria Math" panose="02040503050406030204" pitchFamily="18" charset="0"/>
                            </a:rPr>
                            <m:t>&gt; </m:t>
                          </m:r>
                          <m:r>
                            <a:rPr lang="en-US" altLang="zh-CN" i="1">
                              <a:latin typeface="Cambria Math" panose="02040503050406030204" pitchFamily="18" charset="0"/>
                            </a:rPr>
                            <m:t>0</m:t>
                          </m:r>
                        </m:sub>
                      </m:sSub>
                      <m:d>
                        <m:dPr>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𝑖</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𝑗</m:t>
                              </m:r>
                            </m:sub>
                          </m:sSub>
                        </m:e>
                      </m:d>
                    </m:oMath>
                  </m:oMathPara>
                </a14:m>
                <a:endParaRPr lang="en-US" altLang="zh-CN" sz="1800" dirty="0" smtClean="0"/>
              </a:p>
              <a:p>
                <a:pPr marL="0" indent="0">
                  <a:buNone/>
                </a:pPr>
                <a:r>
                  <a:rPr lang="en-US" altLang="zh-CN" dirty="0" smtClean="0"/>
                  <a:t>	</a:t>
                </a:r>
                <a:r>
                  <a:rPr lang="zh-CN" altLang="en-US" dirty="0" smtClean="0"/>
                  <a:t>这样就代替了重新找最短路的过程，而求</a:t>
                </a:r>
                <a:r>
                  <a:rPr lang="en-US" altLang="zh-CN" dirty="0" smtClean="0"/>
                  <a:t>d</a:t>
                </a:r>
                <a:r>
                  <a:rPr lang="zh-CN" altLang="en-US" dirty="0" smtClean="0"/>
                  <a:t>像</a:t>
                </a:r>
                <a:r>
                  <a:rPr lang="en-US" altLang="zh-CN" dirty="0" smtClean="0"/>
                  <a:t>KM</a:t>
                </a:r>
                <a:r>
                  <a:rPr lang="zh-CN" altLang="en-US" dirty="0" smtClean="0"/>
                  <a:t>算法一样维护</a:t>
                </a:r>
                <a:r>
                  <a:rPr lang="en-US" altLang="zh-CN" dirty="0" smtClean="0"/>
                  <a:t>slack</a:t>
                </a:r>
                <a:r>
                  <a:rPr lang="zh-CN" altLang="en-US" dirty="0" smtClean="0"/>
                  <a:t>数组可以在</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zh-CN" altLang="en-US" i="1">
                        <a:latin typeface="Cambria Math" panose="02040503050406030204" pitchFamily="18" charset="0"/>
                      </a:rPr>
                      <m:t>的时间内求出</m:t>
                    </m:r>
                  </m:oMath>
                </a14:m>
                <a:r>
                  <a:rPr lang="zh-CN" altLang="en-US" dirty="0" smtClean="0"/>
                  <a:t>，时间复杂度</a:t>
                </a:r>
                <a14:m>
                  <m:oMath xmlns:m="http://schemas.openxmlformats.org/officeDocument/2006/math">
                    <m:r>
                      <a:rPr lang="en-US" altLang="zh-CN" i="1">
                        <a:latin typeface="Cambria Math" panose="02040503050406030204" pitchFamily="18" charset="0"/>
                      </a:rPr>
                      <m:t>𝑂</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2</m:t>
                            </m:r>
                          </m:sup>
                        </m:sSup>
                        <m:r>
                          <a:rPr lang="en-US" altLang="zh-CN" i="1">
                            <a:latin typeface="Cambria Math" panose="02040503050406030204" pitchFamily="18" charset="0"/>
                          </a:rPr>
                          <m:t>𝑚</m:t>
                        </m:r>
                      </m:e>
                    </m:d>
                    <m:r>
                      <a:rPr lang="zh-CN" altLang="en-US" b="0" i="1" smtClean="0">
                        <a:latin typeface="Cambria Math" panose="02040503050406030204" pitchFamily="18" charset="0"/>
                      </a:rPr>
                      <m:t>。</m:t>
                    </m:r>
                  </m:oMath>
                </a14:m>
                <a:endParaRPr lang="en-US" altLang="zh-CN" dirty="0"/>
              </a:p>
              <a:p>
                <a:pPr marL="0" indent="0">
                  <a:buNone/>
                </a:pPr>
                <a:endParaRPr lang="en-US" altLang="zh-CN"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07075" y="1589414"/>
                <a:ext cx="8915400" cy="3777622"/>
              </a:xfrm>
              <a:blipFill rotWithShape="true">
                <a:blip r:embed="rId1"/>
                <a:stretch>
                  <a:fillRect l="-5" r="5"/>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496162"/>
            <a:ext cx="8911687" cy="1280890"/>
          </a:xfrm>
        </p:spPr>
        <p:txBody>
          <a:bodyPr>
            <a:normAutofit/>
          </a:bodyPr>
          <a:lstStyle/>
          <a:p>
            <a:r>
              <a:rPr lang="en-US" altLang="zh-CN" sz="4000" dirty="0" err="1" smtClean="0"/>
              <a:t>Topcoder</a:t>
            </a:r>
            <a:r>
              <a:rPr lang="en-US" altLang="zh-CN" sz="4000" dirty="0" smtClean="0"/>
              <a:t> 570-900</a:t>
            </a:r>
            <a:endParaRPr lang="zh-CN" altLang="en-US" sz="4000" dirty="0"/>
          </a:p>
        </p:txBody>
      </p:sp>
      <p:pic>
        <p:nvPicPr>
          <p:cNvPr id="5" name="图片 4"/>
          <p:cNvPicPr>
            <a:picLocks noChangeAspect="true"/>
          </p:cNvPicPr>
          <p:nvPr/>
        </p:nvPicPr>
        <p:blipFill rotWithShape="true">
          <a:blip r:embed="rId1">
            <a:clrChange>
              <a:clrFrom>
                <a:srgbClr val="FFFFFF"/>
              </a:clrFrom>
              <a:clrTo>
                <a:srgbClr val="FFFFFF">
                  <a:alpha val="0"/>
                </a:srgbClr>
              </a:clrTo>
            </a:clrChange>
          </a:blip>
          <a:srcRect b="41454"/>
          <a:stretch>
            <a:fillRect/>
          </a:stretch>
        </p:blipFill>
        <p:spPr>
          <a:xfrm>
            <a:off x="2000250" y="1357312"/>
            <a:ext cx="7524750" cy="3719513"/>
          </a:xfrm>
          <a:prstGeom prst="rect">
            <a:avLst/>
          </a:prstGeom>
        </p:spPr>
      </p:pic>
      <p:pic>
        <p:nvPicPr>
          <p:cNvPr id="6" name="图片 5"/>
          <p:cNvPicPr>
            <a:picLocks noChangeAspect="true"/>
          </p:cNvPicPr>
          <p:nvPr/>
        </p:nvPicPr>
        <p:blipFill>
          <a:blip r:embed="rId2"/>
          <a:stretch>
            <a:fillRect/>
          </a:stretch>
        </p:blipFill>
        <p:spPr>
          <a:xfrm>
            <a:off x="6853237" y="3881437"/>
            <a:ext cx="4829175" cy="23907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496162"/>
            <a:ext cx="8911687" cy="1280890"/>
          </a:xfrm>
        </p:spPr>
        <p:txBody>
          <a:bodyPr>
            <a:normAutofit/>
          </a:bodyPr>
          <a:lstStyle/>
          <a:p>
            <a:r>
              <a:rPr lang="en-US" altLang="zh-CN" sz="4000" dirty="0" err="1" smtClean="0"/>
              <a:t>Topcoder</a:t>
            </a:r>
            <a:r>
              <a:rPr lang="en-US" altLang="zh-CN" sz="4000" dirty="0" smtClean="0"/>
              <a:t> 570-900</a:t>
            </a:r>
            <a:endParaRPr lang="zh-CN" altLang="en-US" sz="4000" dirty="0"/>
          </a:p>
        </p:txBody>
      </p:sp>
      <p:sp>
        <p:nvSpPr>
          <p:cNvPr id="7" name="内容占位符 2"/>
          <p:cNvSpPr>
            <a:spLocks noGrp="true"/>
          </p:cNvSpPr>
          <p:nvPr>
            <p:ph idx="1"/>
          </p:nvPr>
        </p:nvSpPr>
        <p:spPr>
          <a:xfrm>
            <a:off x="2210788" y="1512865"/>
            <a:ext cx="8915400" cy="4198332"/>
          </a:xfrm>
        </p:spPr>
        <p:txBody>
          <a:bodyPr>
            <a:normAutofit/>
          </a:bodyPr>
          <a:lstStyle/>
          <a:p>
            <a:r>
              <a:rPr lang="zh-CN" altLang="en-US" sz="2000" dirty="0" smtClean="0"/>
              <a:t>首先是黑白染色</a:t>
            </a:r>
            <a:endParaRPr lang="en-US" altLang="zh-CN" sz="2000" dirty="0" smtClean="0"/>
          </a:p>
          <a:p>
            <a:r>
              <a:rPr lang="zh-CN" altLang="en-US" sz="2000" dirty="0" smtClean="0"/>
              <a:t>对于每一个城镇它有两个方向有铁轨，每个点从</a:t>
            </a:r>
            <a:r>
              <a:rPr lang="en-US" altLang="zh-CN" sz="2000" dirty="0" smtClean="0"/>
              <a:t>S</a:t>
            </a:r>
            <a:r>
              <a:rPr lang="zh-CN" altLang="en-US" sz="2000" dirty="0" smtClean="0"/>
              <a:t>连过来或者连到</a:t>
            </a:r>
            <a:r>
              <a:rPr lang="en-US" altLang="zh-CN" sz="2000" dirty="0" smtClean="0"/>
              <a:t>T</a:t>
            </a:r>
            <a:r>
              <a:rPr lang="zh-CN" altLang="en-US" sz="2000" dirty="0" smtClean="0"/>
              <a:t>，流量都为</a:t>
            </a:r>
            <a:r>
              <a:rPr lang="en-US" altLang="zh-CN" sz="2000" dirty="0" smtClean="0"/>
              <a:t>2</a:t>
            </a:r>
            <a:r>
              <a:rPr lang="zh-CN" altLang="en-US" sz="2000" dirty="0" smtClean="0"/>
              <a:t>。</a:t>
            </a:r>
            <a:endParaRPr lang="en-US" altLang="zh-CN" sz="2000" dirty="0" smtClean="0"/>
          </a:p>
          <a:p>
            <a:r>
              <a:rPr lang="zh-CN" altLang="en-US" sz="2000" dirty="0" smtClean="0"/>
              <a:t>对于关键点，横向或纵向同时走两条边，则需要</a:t>
            </a:r>
            <a:r>
              <a:rPr lang="en-US" altLang="zh-CN" sz="2000" dirty="0" smtClean="0"/>
              <a:t>1</a:t>
            </a:r>
            <a:r>
              <a:rPr lang="zh-CN" altLang="en-US" sz="2000" dirty="0" smtClean="0"/>
              <a:t>的代价</a:t>
            </a:r>
            <a:endParaRPr lang="en-US" altLang="zh-CN" sz="2000" dirty="0" smtClean="0"/>
          </a:p>
          <a:p>
            <a:endParaRPr lang="zh-CN" altLang="en-US" sz="2000" dirty="0"/>
          </a:p>
        </p:txBody>
      </p:sp>
      <p:pic>
        <p:nvPicPr>
          <p:cNvPr id="3" name="图片 2"/>
          <p:cNvPicPr>
            <a:picLocks noChangeAspect="true"/>
          </p:cNvPicPr>
          <p:nvPr/>
        </p:nvPicPr>
        <p:blipFill>
          <a:blip r:embed="rId1">
            <a:clrChange>
              <a:clrFrom>
                <a:srgbClr val="FFFFFF"/>
              </a:clrFrom>
              <a:clrTo>
                <a:srgbClr val="FFFFFF">
                  <a:alpha val="0"/>
                </a:srgbClr>
              </a:clrTo>
            </a:clrChange>
          </a:blip>
          <a:stretch>
            <a:fillRect/>
          </a:stretch>
        </p:blipFill>
        <p:spPr>
          <a:xfrm>
            <a:off x="4743449" y="2696708"/>
            <a:ext cx="4333875" cy="403119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496162"/>
            <a:ext cx="8911687" cy="863081"/>
          </a:xfrm>
        </p:spPr>
        <p:txBody>
          <a:bodyPr>
            <a:normAutofit/>
          </a:bodyPr>
          <a:lstStyle/>
          <a:p>
            <a:r>
              <a:rPr lang="zh-CN" altLang="en-US" sz="4000" dirty="0"/>
              <a:t>无源</a:t>
            </a:r>
            <a:r>
              <a:rPr lang="zh-CN" altLang="en-US" sz="4000" dirty="0" smtClean="0"/>
              <a:t>汇带上下界的可行流</a:t>
            </a:r>
            <a:endParaRPr lang="zh-CN" altLang="en-US" sz="4000" dirty="0"/>
          </a:p>
        </p:txBody>
      </p:sp>
      <p:sp>
        <p:nvSpPr>
          <p:cNvPr id="3" name="内容占位符 2"/>
          <p:cNvSpPr>
            <a:spLocks noGrp="true"/>
          </p:cNvSpPr>
          <p:nvPr>
            <p:ph idx="1"/>
          </p:nvPr>
        </p:nvSpPr>
        <p:spPr>
          <a:xfrm>
            <a:off x="2207075" y="1589414"/>
            <a:ext cx="8915400" cy="3777622"/>
          </a:xfrm>
        </p:spPr>
        <p:txBody>
          <a:bodyPr>
            <a:normAutofit/>
          </a:bodyPr>
          <a:lstStyle/>
          <a:p>
            <a:r>
              <a:rPr lang="zh-CN" altLang="en-US" dirty="0"/>
              <a:t>给</a:t>
            </a:r>
            <a:r>
              <a:rPr lang="zh-CN" altLang="en-US" dirty="0" smtClean="0"/>
              <a:t>出一张</a:t>
            </a:r>
            <a:r>
              <a:rPr lang="zh-CN" altLang="en-US" sz="1800" dirty="0" smtClean="0"/>
              <a:t>无源无汇的网络，只要满足每个点的流量平衡，且每条边的出流量在区间</a:t>
            </a:r>
            <a:r>
              <a:rPr lang="en-US" altLang="zh-CN" sz="1800" dirty="0" smtClean="0"/>
              <a:t>[L,R]</a:t>
            </a:r>
            <a:r>
              <a:rPr lang="zh-CN" altLang="en-US" sz="1800" dirty="0" smtClean="0"/>
              <a:t>中。</a:t>
            </a:r>
            <a:endParaRPr lang="en-US" altLang="zh-CN" sz="1800" dirty="0" smtClean="0"/>
          </a:p>
          <a:p>
            <a:r>
              <a:rPr lang="zh-CN" altLang="en-US" dirty="0" smtClean="0"/>
              <a:t>首先建立源点</a:t>
            </a:r>
            <a:r>
              <a:rPr lang="en-US" altLang="zh-CN" dirty="0"/>
              <a:t>s</a:t>
            </a:r>
            <a:r>
              <a:rPr lang="zh-CN" altLang="en-US" dirty="0" smtClean="0"/>
              <a:t>和汇点</a:t>
            </a:r>
            <a:r>
              <a:rPr lang="en-US" altLang="zh-CN" dirty="0" smtClean="0"/>
              <a:t>t</a:t>
            </a:r>
            <a:endParaRPr lang="en-US" altLang="zh-CN" sz="1800" dirty="0" smtClean="0"/>
          </a:p>
          <a:p>
            <a:r>
              <a:rPr lang="zh-CN" altLang="en-US" dirty="0" smtClean="0"/>
              <a:t>我们可以考虑将下界的流量强制流满，然后然后将每条边改为没有下界，只有流量上限为</a:t>
            </a:r>
            <a:r>
              <a:rPr lang="en-US" altLang="zh-CN" dirty="0" smtClean="0"/>
              <a:t>R-L</a:t>
            </a:r>
            <a:r>
              <a:rPr lang="zh-CN" altLang="en-US" dirty="0" smtClean="0"/>
              <a:t>，但此时对于一个点，可能强制流入的下限的流量和</a:t>
            </a:r>
            <a:r>
              <a:rPr lang="zh-CN" altLang="en-US" dirty="0"/>
              <a:t>强制</a:t>
            </a:r>
            <a:r>
              <a:rPr lang="zh-CN" altLang="en-US" dirty="0" smtClean="0"/>
              <a:t>流出流量是不相等的，所以对于每个点，令</a:t>
            </a:r>
            <a:r>
              <a:rPr lang="en-US" altLang="zh-CN" dirty="0" smtClean="0"/>
              <a:t>a</a:t>
            </a:r>
            <a:r>
              <a:rPr lang="zh-CN" altLang="en-US" dirty="0" smtClean="0"/>
              <a:t>为强制流入的流量</a:t>
            </a:r>
            <a:r>
              <a:rPr lang="en-US" altLang="zh-CN" dirty="0" smtClean="0"/>
              <a:t>-</a:t>
            </a:r>
            <a:r>
              <a:rPr lang="zh-CN" altLang="en-US" dirty="0" smtClean="0"/>
              <a:t>强制流出的流量。</a:t>
            </a:r>
            <a:endParaRPr lang="en-US" altLang="zh-CN" dirty="0" smtClean="0"/>
          </a:p>
          <a:p>
            <a:r>
              <a:rPr lang="zh-CN" altLang="en-US" sz="1800" dirty="0" smtClean="0"/>
              <a:t>如果一个点</a:t>
            </a:r>
            <a:r>
              <a:rPr lang="en-US" altLang="zh-CN" sz="1800" dirty="0" smtClean="0"/>
              <a:t>a&lt;0</a:t>
            </a:r>
            <a:r>
              <a:rPr lang="zh-CN" altLang="en-US" sz="1800" dirty="0" smtClean="0"/>
              <a:t>，说明还需要用</a:t>
            </a:r>
            <a:r>
              <a:rPr lang="en-US" altLang="zh-CN" sz="1800" dirty="0" smtClean="0"/>
              <a:t>R-L</a:t>
            </a:r>
            <a:r>
              <a:rPr lang="zh-CN" altLang="en-US" sz="1800" dirty="0" smtClean="0"/>
              <a:t>的边补流量，所以从</a:t>
            </a:r>
            <a:r>
              <a:rPr lang="zh-CN" altLang="en-US" dirty="0"/>
              <a:t>这个点</a:t>
            </a:r>
            <a:r>
              <a:rPr lang="zh-CN" altLang="en-US" dirty="0" smtClean="0"/>
              <a:t>向</a:t>
            </a:r>
            <a:r>
              <a:rPr lang="en-US" altLang="zh-CN" dirty="0" smtClean="0"/>
              <a:t>t</a:t>
            </a:r>
            <a:r>
              <a:rPr lang="zh-CN" altLang="en-US" dirty="0" smtClean="0"/>
              <a:t>连一条上界</a:t>
            </a:r>
            <a:r>
              <a:rPr lang="en-US" altLang="zh-CN" dirty="0" smtClean="0"/>
              <a:t>-a</a:t>
            </a:r>
            <a:r>
              <a:rPr lang="zh-CN" altLang="en-US" dirty="0" smtClean="0"/>
              <a:t>的边</a:t>
            </a:r>
            <a:endParaRPr lang="en-US" altLang="zh-CN" dirty="0" smtClean="0"/>
          </a:p>
          <a:p>
            <a:r>
              <a:rPr lang="zh-CN" altLang="en-US" dirty="0"/>
              <a:t>如果一个点</a:t>
            </a:r>
            <a:r>
              <a:rPr lang="en-US" altLang="zh-CN" dirty="0" smtClean="0"/>
              <a:t>a&gt;0</a:t>
            </a:r>
            <a:r>
              <a:rPr lang="zh-CN" altLang="en-US" dirty="0"/>
              <a:t>，</a:t>
            </a:r>
            <a:r>
              <a:rPr lang="zh-CN" altLang="en-US" dirty="0" smtClean="0"/>
              <a:t>说明有多的流量还有通过</a:t>
            </a:r>
            <a:r>
              <a:rPr lang="en-US" altLang="zh-CN" dirty="0" smtClean="0"/>
              <a:t>R-L</a:t>
            </a:r>
            <a:r>
              <a:rPr lang="zh-CN" altLang="en-US" dirty="0"/>
              <a:t>的</a:t>
            </a:r>
            <a:r>
              <a:rPr lang="zh-CN" altLang="en-US" dirty="0" smtClean="0"/>
              <a:t>边流走，</a:t>
            </a:r>
            <a:r>
              <a:rPr lang="zh-CN" altLang="en-US" dirty="0"/>
              <a:t>所以</a:t>
            </a:r>
            <a:r>
              <a:rPr lang="zh-CN" altLang="en-US" dirty="0" smtClean="0"/>
              <a:t>从</a:t>
            </a:r>
            <a:r>
              <a:rPr lang="en-US" altLang="zh-CN" dirty="0" smtClean="0"/>
              <a:t>s</a:t>
            </a:r>
            <a:r>
              <a:rPr lang="zh-CN" altLang="en-US" dirty="0" smtClean="0"/>
              <a:t>向这个点连</a:t>
            </a:r>
            <a:r>
              <a:rPr lang="zh-CN" altLang="en-US" dirty="0"/>
              <a:t>一</a:t>
            </a:r>
            <a:r>
              <a:rPr lang="zh-CN" altLang="en-US" dirty="0" smtClean="0"/>
              <a:t>条上界</a:t>
            </a:r>
            <a:r>
              <a:rPr lang="en-US" altLang="zh-CN" dirty="0" smtClean="0"/>
              <a:t>a</a:t>
            </a:r>
            <a:r>
              <a:rPr lang="zh-CN" altLang="en-US" dirty="0"/>
              <a:t>的</a:t>
            </a:r>
            <a:r>
              <a:rPr lang="zh-CN" altLang="en-US" dirty="0" smtClean="0"/>
              <a:t>边。</a:t>
            </a:r>
            <a:endParaRPr lang="en-US" altLang="zh-CN" dirty="0" smtClean="0"/>
          </a:p>
          <a:p>
            <a:r>
              <a:rPr lang="zh-CN" altLang="en-US" dirty="0" smtClean="0"/>
              <a:t>然后运行最大流算法，如果能将</a:t>
            </a:r>
            <a:r>
              <a:rPr lang="en-US" altLang="zh-CN" dirty="0" smtClean="0"/>
              <a:t>s</a:t>
            </a:r>
            <a:r>
              <a:rPr lang="zh-CN" altLang="en-US" dirty="0" smtClean="0"/>
              <a:t>的出边都流满，则存在解，每条边实际的流量就是这张图上的流量</a:t>
            </a:r>
            <a:r>
              <a:rPr lang="en-US" altLang="zh-CN" dirty="0" smtClean="0"/>
              <a:t>+L</a:t>
            </a:r>
            <a:r>
              <a:rPr lang="zh-CN" altLang="en-US" dirty="0" smtClean="0"/>
              <a:t>。</a:t>
            </a:r>
            <a:endParaRPr lang="en-US" altLang="zh-CN" dirty="0"/>
          </a:p>
          <a:p>
            <a:endParaRPr lang="en-US" altLang="zh-CN" sz="1800" dirty="0" smtClean="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496162"/>
            <a:ext cx="8911687" cy="863081"/>
          </a:xfrm>
        </p:spPr>
        <p:txBody>
          <a:bodyPr>
            <a:normAutofit/>
          </a:bodyPr>
          <a:lstStyle/>
          <a:p>
            <a:r>
              <a:rPr lang="zh-CN" altLang="en-US" sz="4000" dirty="0"/>
              <a:t>有</a:t>
            </a:r>
            <a:r>
              <a:rPr lang="zh-CN" altLang="en-US" sz="4000" dirty="0" smtClean="0"/>
              <a:t>源汇带上下界的最大流</a:t>
            </a:r>
            <a:endParaRPr lang="zh-CN" altLang="en-US" sz="4000" dirty="0"/>
          </a:p>
        </p:txBody>
      </p:sp>
      <p:sp>
        <p:nvSpPr>
          <p:cNvPr id="3" name="内容占位符 2"/>
          <p:cNvSpPr>
            <a:spLocks noGrp="true"/>
          </p:cNvSpPr>
          <p:nvPr>
            <p:ph idx="1"/>
          </p:nvPr>
        </p:nvSpPr>
        <p:spPr>
          <a:xfrm>
            <a:off x="2207075" y="1589414"/>
            <a:ext cx="8915400" cy="3777622"/>
          </a:xfrm>
        </p:spPr>
        <p:txBody>
          <a:bodyPr>
            <a:normAutofit/>
          </a:bodyPr>
          <a:lstStyle/>
          <a:p>
            <a:r>
              <a:rPr lang="zh-CN" altLang="en-US" sz="1800" dirty="0" smtClean="0"/>
              <a:t>给出一张存在源点</a:t>
            </a:r>
            <a:r>
              <a:rPr lang="en-US" altLang="zh-CN" sz="1800" dirty="0" smtClean="0"/>
              <a:t>s</a:t>
            </a:r>
            <a:r>
              <a:rPr lang="zh-CN" altLang="en-US" sz="1800" dirty="0" smtClean="0"/>
              <a:t>和汇点</a:t>
            </a:r>
            <a:r>
              <a:rPr lang="en-US" altLang="zh-CN" sz="1800" dirty="0" smtClean="0"/>
              <a:t>t</a:t>
            </a:r>
            <a:r>
              <a:rPr lang="zh-CN" altLang="en-US" sz="1800" dirty="0" smtClean="0"/>
              <a:t>的流网络，每条边都有上下界</a:t>
            </a:r>
            <a:r>
              <a:rPr lang="en-US" altLang="zh-CN" sz="1800" dirty="0" smtClean="0"/>
              <a:t>[L,R]</a:t>
            </a:r>
            <a:r>
              <a:rPr lang="zh-CN" altLang="en-US" sz="1800" dirty="0" smtClean="0"/>
              <a:t>，求最大流。</a:t>
            </a:r>
            <a:endParaRPr lang="en-US" altLang="zh-CN" sz="1800" dirty="0" smtClean="0"/>
          </a:p>
          <a:p>
            <a:r>
              <a:rPr lang="zh-CN" altLang="en-US" dirty="0" smtClean="0"/>
              <a:t>首先从</a:t>
            </a:r>
            <a:r>
              <a:rPr lang="en-US" altLang="zh-CN" dirty="0" smtClean="0"/>
              <a:t>t</a:t>
            </a:r>
            <a:r>
              <a:rPr lang="zh-CN" altLang="en-US" dirty="0" smtClean="0"/>
              <a:t>到</a:t>
            </a:r>
            <a:r>
              <a:rPr lang="en-US" altLang="zh-CN" dirty="0" smtClean="0"/>
              <a:t>s</a:t>
            </a:r>
            <a:r>
              <a:rPr lang="zh-CN" altLang="en-US" dirty="0" smtClean="0"/>
              <a:t>连一条</a:t>
            </a:r>
            <a:r>
              <a:rPr lang="en-US" altLang="zh-CN" dirty="0" smtClean="0"/>
              <a:t>[0,</a:t>
            </a:r>
            <a:r>
              <a:rPr lang="zh-CN" altLang="en-US" dirty="0" smtClean="0"/>
              <a:t>无穷大</a:t>
            </a:r>
            <a:r>
              <a:rPr lang="en-US" altLang="zh-CN" dirty="0" smtClean="0"/>
              <a:t>]</a:t>
            </a:r>
            <a:r>
              <a:rPr lang="zh-CN" altLang="en-US" dirty="0" smtClean="0"/>
              <a:t>的边，并建立超级源点</a:t>
            </a:r>
            <a:r>
              <a:rPr lang="en-US" altLang="zh-CN" dirty="0" err="1" smtClean="0"/>
              <a:t>ss</a:t>
            </a:r>
            <a:r>
              <a:rPr lang="zh-CN" altLang="en-US" dirty="0" smtClean="0"/>
              <a:t>超级汇点</a:t>
            </a:r>
            <a:r>
              <a:rPr lang="en-US" altLang="zh-CN" dirty="0" err="1" smtClean="0"/>
              <a:t>tt</a:t>
            </a:r>
            <a:r>
              <a:rPr lang="zh-CN" altLang="en-US" dirty="0" smtClean="0"/>
              <a:t>，然后就可以得到一个可行流</a:t>
            </a:r>
            <a:r>
              <a:rPr lang="en-US" altLang="zh-CN" dirty="0" smtClean="0"/>
              <a:t>(</a:t>
            </a:r>
            <a:r>
              <a:rPr lang="zh-CN" altLang="en-US" dirty="0" smtClean="0"/>
              <a:t>如果存在解</a:t>
            </a:r>
            <a:r>
              <a:rPr lang="en-US" altLang="zh-CN" dirty="0" smtClean="0"/>
              <a:t>)</a:t>
            </a:r>
            <a:r>
              <a:rPr lang="zh-CN" altLang="en-US" dirty="0" smtClean="0"/>
              <a:t>。</a:t>
            </a:r>
            <a:endParaRPr lang="en-US" altLang="zh-CN" dirty="0" smtClean="0"/>
          </a:p>
          <a:p>
            <a:r>
              <a:rPr lang="zh-CN" altLang="en-US" sz="1800" dirty="0" smtClean="0"/>
              <a:t>之后删除</a:t>
            </a:r>
            <a:r>
              <a:rPr lang="en-US" altLang="zh-CN" sz="1800" dirty="0" smtClean="0"/>
              <a:t>t</a:t>
            </a:r>
            <a:r>
              <a:rPr lang="zh-CN" altLang="en-US" sz="1800" dirty="0" smtClean="0"/>
              <a:t>到</a:t>
            </a:r>
            <a:r>
              <a:rPr lang="en-US" altLang="zh-CN" sz="1800" dirty="0" smtClean="0"/>
              <a:t>s</a:t>
            </a:r>
            <a:r>
              <a:rPr lang="zh-CN" altLang="en-US" sz="1800" dirty="0" smtClean="0"/>
              <a:t>的边和连向</a:t>
            </a:r>
            <a:r>
              <a:rPr lang="en-US" altLang="zh-CN" sz="1800" dirty="0" err="1" smtClean="0"/>
              <a:t>ss</a:t>
            </a:r>
            <a:r>
              <a:rPr lang="zh-CN" altLang="en-US" sz="1800" dirty="0" smtClean="0"/>
              <a:t>和</a:t>
            </a:r>
            <a:r>
              <a:rPr lang="en-US" altLang="zh-CN" sz="1800" dirty="0" err="1" smtClean="0"/>
              <a:t>tt</a:t>
            </a:r>
            <a:r>
              <a:rPr lang="zh-CN" altLang="en-US" sz="1800" dirty="0" smtClean="0"/>
              <a:t>的边，在残量网络上跑一遍</a:t>
            </a:r>
            <a:r>
              <a:rPr lang="en-US" altLang="zh-CN" sz="1800" dirty="0" smtClean="0"/>
              <a:t>s</a:t>
            </a:r>
            <a:r>
              <a:rPr lang="zh-CN" altLang="en-US" sz="1800" dirty="0" smtClean="0"/>
              <a:t>到</a:t>
            </a:r>
            <a:r>
              <a:rPr lang="en-US" altLang="zh-CN" sz="1800" dirty="0" smtClean="0"/>
              <a:t>t</a:t>
            </a:r>
            <a:r>
              <a:rPr lang="zh-CN" altLang="en-US" sz="1800" dirty="0" smtClean="0"/>
              <a:t>的最大流，加上之前的可行流就是答案。</a:t>
            </a:r>
            <a:endParaRPr lang="en-US" altLang="zh-CN" sz="1800" dirty="0" smtClean="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496162"/>
            <a:ext cx="8911687" cy="863081"/>
          </a:xfrm>
        </p:spPr>
        <p:txBody>
          <a:bodyPr>
            <a:normAutofit/>
          </a:bodyPr>
          <a:lstStyle/>
          <a:p>
            <a:r>
              <a:rPr lang="zh-CN" altLang="en-US" sz="4000" dirty="0"/>
              <a:t>有</a:t>
            </a:r>
            <a:r>
              <a:rPr lang="zh-CN" altLang="en-US" sz="4000" dirty="0" smtClean="0"/>
              <a:t>源汇带上下界的最小流</a:t>
            </a:r>
            <a:endParaRPr lang="zh-CN" altLang="en-US" sz="4000" dirty="0"/>
          </a:p>
        </p:txBody>
      </p:sp>
      <p:sp>
        <p:nvSpPr>
          <p:cNvPr id="3" name="内容占位符 2"/>
          <p:cNvSpPr>
            <a:spLocks noGrp="true"/>
          </p:cNvSpPr>
          <p:nvPr>
            <p:ph idx="1"/>
          </p:nvPr>
        </p:nvSpPr>
        <p:spPr>
          <a:xfrm>
            <a:off x="2207075" y="1589414"/>
            <a:ext cx="8915400" cy="3777622"/>
          </a:xfrm>
        </p:spPr>
        <p:txBody>
          <a:bodyPr>
            <a:normAutofit/>
          </a:bodyPr>
          <a:lstStyle/>
          <a:p>
            <a:r>
              <a:rPr lang="zh-CN" altLang="en-US" sz="1800" dirty="0" smtClean="0"/>
              <a:t>给出一张存在源点</a:t>
            </a:r>
            <a:r>
              <a:rPr lang="en-US" altLang="zh-CN" sz="1800" dirty="0" smtClean="0"/>
              <a:t>s</a:t>
            </a:r>
            <a:r>
              <a:rPr lang="zh-CN" altLang="en-US" sz="1800" dirty="0" smtClean="0"/>
              <a:t>和汇点</a:t>
            </a:r>
            <a:r>
              <a:rPr lang="en-US" altLang="zh-CN" sz="1800" dirty="0" smtClean="0"/>
              <a:t>t</a:t>
            </a:r>
            <a:r>
              <a:rPr lang="zh-CN" altLang="en-US" sz="1800" dirty="0" smtClean="0"/>
              <a:t>的流网络，每条边都有上下界</a:t>
            </a:r>
            <a:r>
              <a:rPr lang="en-US" altLang="zh-CN" sz="1800" dirty="0" smtClean="0"/>
              <a:t>[L,R]</a:t>
            </a:r>
            <a:r>
              <a:rPr lang="zh-CN" altLang="en-US" sz="1800" dirty="0" smtClean="0"/>
              <a:t>，求最小流。</a:t>
            </a:r>
            <a:endParaRPr lang="en-US" altLang="zh-CN" sz="1800" dirty="0" smtClean="0"/>
          </a:p>
          <a:p>
            <a:r>
              <a:rPr lang="zh-CN" altLang="en-US" dirty="0" smtClean="0"/>
              <a:t>并建立超级源点</a:t>
            </a:r>
            <a:r>
              <a:rPr lang="en-US" altLang="zh-CN" dirty="0" err="1" smtClean="0"/>
              <a:t>ss</a:t>
            </a:r>
            <a:r>
              <a:rPr lang="zh-CN" altLang="en-US" dirty="0" smtClean="0"/>
              <a:t>超级汇点</a:t>
            </a:r>
            <a:r>
              <a:rPr lang="en-US" altLang="zh-CN" dirty="0" err="1" smtClean="0"/>
              <a:t>tt</a:t>
            </a:r>
            <a:r>
              <a:rPr lang="zh-CN" altLang="en-US" dirty="0" smtClean="0"/>
              <a:t>，并连好补充下界流量的边，但不要连</a:t>
            </a:r>
            <a:r>
              <a:rPr lang="en-US" altLang="zh-CN" dirty="0" smtClean="0"/>
              <a:t>t</a:t>
            </a:r>
            <a:r>
              <a:rPr lang="zh-CN" altLang="en-US" dirty="0" smtClean="0"/>
              <a:t>到</a:t>
            </a:r>
            <a:r>
              <a:rPr lang="en-US" altLang="zh-CN" dirty="0" smtClean="0"/>
              <a:t>s</a:t>
            </a:r>
            <a:r>
              <a:rPr lang="zh-CN" altLang="en-US" dirty="0" smtClean="0"/>
              <a:t>的边，然后跑一遍</a:t>
            </a:r>
            <a:r>
              <a:rPr lang="en-US" altLang="zh-CN" dirty="0" err="1" smtClean="0"/>
              <a:t>ss</a:t>
            </a:r>
            <a:r>
              <a:rPr lang="zh-CN" altLang="en-US" dirty="0" smtClean="0"/>
              <a:t>到</a:t>
            </a:r>
            <a:r>
              <a:rPr lang="en-US" altLang="zh-CN" dirty="0" err="1" smtClean="0"/>
              <a:t>tt</a:t>
            </a:r>
            <a:r>
              <a:rPr lang="zh-CN" altLang="en-US" dirty="0" smtClean="0"/>
              <a:t>的最大流</a:t>
            </a:r>
            <a:endParaRPr lang="en-US" altLang="zh-CN" dirty="0" smtClean="0"/>
          </a:p>
          <a:p>
            <a:r>
              <a:rPr lang="zh-CN" altLang="en-US" dirty="0" smtClean="0"/>
              <a:t>然后连上</a:t>
            </a:r>
            <a:r>
              <a:rPr lang="en-US" altLang="zh-CN" dirty="0" smtClean="0"/>
              <a:t>t</a:t>
            </a:r>
            <a:r>
              <a:rPr lang="zh-CN" altLang="en-US" dirty="0" smtClean="0"/>
              <a:t>到</a:t>
            </a:r>
            <a:r>
              <a:rPr lang="en-US" altLang="zh-CN" dirty="0" smtClean="0"/>
              <a:t>s</a:t>
            </a:r>
            <a:r>
              <a:rPr lang="zh-CN" altLang="en-US" dirty="0" smtClean="0"/>
              <a:t>的</a:t>
            </a:r>
            <a:r>
              <a:rPr lang="en-US" altLang="zh-CN" dirty="0" smtClean="0"/>
              <a:t>[0,</a:t>
            </a:r>
            <a:r>
              <a:rPr lang="zh-CN" altLang="en-US" dirty="0" smtClean="0"/>
              <a:t>无穷大</a:t>
            </a:r>
            <a:r>
              <a:rPr lang="en-US" altLang="zh-CN" dirty="0" smtClean="0"/>
              <a:t>]</a:t>
            </a:r>
            <a:r>
              <a:rPr lang="zh-CN" altLang="en-US" dirty="0" smtClean="0"/>
              <a:t>的边，再跑一遍</a:t>
            </a:r>
            <a:r>
              <a:rPr lang="en-US" altLang="zh-CN" dirty="0" err="1" smtClean="0"/>
              <a:t>ss</a:t>
            </a:r>
            <a:r>
              <a:rPr lang="zh-CN" altLang="en-US" dirty="0" smtClean="0"/>
              <a:t>到</a:t>
            </a:r>
            <a:r>
              <a:rPr lang="en-US" altLang="zh-CN" dirty="0" err="1" smtClean="0"/>
              <a:t>tt</a:t>
            </a:r>
            <a:r>
              <a:rPr lang="zh-CN" altLang="en-US" dirty="0" smtClean="0"/>
              <a:t>的最大流，如果</a:t>
            </a:r>
            <a:r>
              <a:rPr lang="en-US" altLang="zh-CN" dirty="0" err="1" smtClean="0"/>
              <a:t>ss</a:t>
            </a:r>
            <a:r>
              <a:rPr lang="zh-CN" altLang="en-US" dirty="0" smtClean="0"/>
              <a:t>出边满流，就存在解，此时经过</a:t>
            </a:r>
            <a:r>
              <a:rPr lang="en-US" altLang="zh-CN" dirty="0" smtClean="0"/>
              <a:t>t</a:t>
            </a:r>
            <a:r>
              <a:rPr lang="zh-CN" altLang="en-US" dirty="0" smtClean="0"/>
              <a:t>到</a:t>
            </a:r>
            <a:r>
              <a:rPr lang="en-US" altLang="zh-CN" dirty="0" smtClean="0"/>
              <a:t>s</a:t>
            </a:r>
            <a:r>
              <a:rPr lang="zh-CN" altLang="en-US" dirty="0" smtClean="0"/>
              <a:t>边的流量就是最小流。</a:t>
            </a:r>
            <a:endParaRPr lang="en-US" altLang="zh-CN" dirty="0" smtClean="0"/>
          </a:p>
          <a:p>
            <a:r>
              <a:rPr lang="zh-CN" altLang="en-US" dirty="0" smtClean="0"/>
              <a:t>因为可以存在强制流入的流通过</a:t>
            </a:r>
            <a:r>
              <a:rPr lang="en-US" altLang="zh-CN" dirty="0" smtClean="0"/>
              <a:t>R-L</a:t>
            </a:r>
            <a:r>
              <a:rPr lang="zh-CN" altLang="en-US" dirty="0" smtClean="0"/>
              <a:t>的边流走，而导致强制流出的流又需要通过</a:t>
            </a:r>
            <a:r>
              <a:rPr lang="en-US" altLang="zh-CN" dirty="0" smtClean="0"/>
              <a:t>R-L</a:t>
            </a:r>
            <a:r>
              <a:rPr lang="zh-CN" altLang="en-US" dirty="0" smtClean="0"/>
              <a:t>的边流过来的情况，而导致可行流不是最小流，所以我们先用强制流入的流满足</a:t>
            </a:r>
            <a:r>
              <a:rPr lang="zh-CN" altLang="en-US" dirty="0"/>
              <a:t>强制流出的</a:t>
            </a:r>
            <a:r>
              <a:rPr lang="zh-CN" altLang="en-US" dirty="0" smtClean="0"/>
              <a:t>流，之后必须要通过</a:t>
            </a:r>
            <a:r>
              <a:rPr lang="en-US" altLang="zh-CN" dirty="0" smtClean="0"/>
              <a:t>R-L</a:t>
            </a:r>
            <a:r>
              <a:rPr lang="zh-CN" altLang="en-US" dirty="0" smtClean="0"/>
              <a:t>的边补充的，就是最小流了。</a:t>
            </a:r>
            <a:endParaRPr lang="en-US" altLang="zh-CN" dirty="0" smtClean="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true"/>
          </p:cNvSpPr>
          <p:nvPr>
            <p:ph idx="1"/>
          </p:nvPr>
        </p:nvSpPr>
        <p:spPr>
          <a:xfrm>
            <a:off x="2389187" y="1400175"/>
            <a:ext cx="8915400" cy="3777622"/>
          </a:xfrm>
        </p:spPr>
        <p:txBody>
          <a:bodyPr>
            <a:normAutofit/>
          </a:bodyPr>
          <a:lstStyle/>
          <a:p>
            <a:r>
              <a:rPr lang="zh-CN" altLang="en-US" sz="2400" dirty="0" smtClean="0"/>
              <a:t>祝大家在冬令营以及之后的</a:t>
            </a:r>
            <a:r>
              <a:rPr lang="en-US" altLang="zh-CN" sz="2400" dirty="0" smtClean="0"/>
              <a:t>OI</a:t>
            </a:r>
            <a:r>
              <a:rPr lang="zh-CN" altLang="en-US" sz="2400" dirty="0" smtClean="0"/>
              <a:t>生涯中取得优异的成绩！</a:t>
            </a:r>
            <a:endParaRPr lang="en-US" altLang="zh-CN" sz="2400" dirty="0" smtClean="0"/>
          </a:p>
          <a:p>
            <a:endParaRPr lang="zh-CN" altLang="en-US" sz="24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dirty="0" smtClean="0"/>
              <a:t>Reference</a:t>
            </a:r>
            <a:endParaRPr lang="zh-CN" altLang="en-US" dirty="0"/>
          </a:p>
        </p:txBody>
      </p:sp>
      <p:sp>
        <p:nvSpPr>
          <p:cNvPr id="3" name="内容占位符 2"/>
          <p:cNvSpPr>
            <a:spLocks noGrp="true"/>
          </p:cNvSpPr>
          <p:nvPr>
            <p:ph idx="1"/>
          </p:nvPr>
        </p:nvSpPr>
        <p:spPr>
          <a:xfrm>
            <a:off x="2589212" y="1571625"/>
            <a:ext cx="8915400" cy="3777622"/>
          </a:xfrm>
        </p:spPr>
        <p:txBody>
          <a:bodyPr/>
          <a:lstStyle/>
          <a:p>
            <a:r>
              <a:rPr lang="en-US" altLang="zh-CN" dirty="0"/>
              <a:t>CS 762: Graph-theoretic </a:t>
            </a:r>
            <a:r>
              <a:rPr lang="en-US" altLang="zh-CN" dirty="0" smtClean="0"/>
              <a:t>algorithms</a:t>
            </a:r>
            <a:endParaRPr lang="en-US" altLang="zh-CN" dirty="0" smtClean="0"/>
          </a:p>
          <a:p>
            <a:r>
              <a:rPr lang="zh-CN" altLang="en-US" dirty="0"/>
              <a:t>李煜东：图连通性若干拓展问题</a:t>
            </a:r>
            <a:r>
              <a:rPr lang="zh-CN" altLang="en-US" dirty="0" smtClean="0"/>
              <a:t>探讨</a:t>
            </a:r>
            <a:endParaRPr lang="en-US" altLang="zh-CN" dirty="0" smtClean="0"/>
          </a:p>
          <a:p>
            <a:r>
              <a:rPr lang="zh-CN" altLang="en-US" dirty="0"/>
              <a:t>胡伯</a:t>
            </a:r>
            <a:r>
              <a:rPr lang="zh-CN" altLang="en-US" dirty="0" smtClean="0"/>
              <a:t>涛：最小</a:t>
            </a:r>
            <a:r>
              <a:rPr lang="zh-CN" altLang="en-US" dirty="0"/>
              <a:t>割模型在信息学竞赛中的</a:t>
            </a:r>
            <a:r>
              <a:rPr lang="zh-CN" altLang="en-US" dirty="0" smtClean="0"/>
              <a:t>应用</a:t>
            </a:r>
            <a:endParaRPr lang="en-US" altLang="zh-CN" dirty="0" smtClean="0"/>
          </a:p>
          <a:p>
            <a:r>
              <a:rPr lang="zh-CN" altLang="en-US" dirty="0" smtClean="0"/>
              <a:t>刘</a:t>
            </a:r>
            <a:r>
              <a:rPr lang="zh-CN" altLang="en-US" dirty="0"/>
              <a:t>研</a:t>
            </a:r>
            <a:r>
              <a:rPr lang="zh-CN" altLang="en-US" dirty="0" smtClean="0"/>
              <a:t>绎：计算</a:t>
            </a:r>
            <a:r>
              <a:rPr lang="zh-CN" altLang="en-US" dirty="0"/>
              <a:t>理论与</a:t>
            </a:r>
            <a:r>
              <a:rPr lang="en-US" altLang="zh-CN" dirty="0"/>
              <a:t>NPC</a:t>
            </a:r>
            <a:r>
              <a:rPr lang="zh-CN" altLang="en-US" dirty="0" smtClean="0"/>
              <a:t>问题</a:t>
            </a:r>
            <a:endParaRPr lang="en-US" altLang="zh-CN" dirty="0" smtClean="0"/>
          </a:p>
          <a:p>
            <a:r>
              <a:rPr lang="zh-CN" altLang="en-US" smtClean="0"/>
              <a:t>陈胤伯：浅谈图的匹配算法及其应用</a:t>
            </a:r>
            <a:endParaRPr lang="en-US" altLang="zh-CN" dirty="0" smtClean="0"/>
          </a:p>
          <a:p>
            <a:r>
              <a:rPr lang="en-US" altLang="zh-CN" dirty="0" smtClean="0"/>
              <a:t></a:t>
            </a:r>
            <a:r>
              <a:rPr lang="en-US" altLang="zh-CN" dirty="0" smtClean="0">
                <a:hlinkClick r:id="rId1"/>
              </a:rPr>
              <a:t>https</a:t>
            </a:r>
            <a:r>
              <a:rPr lang="en-US" altLang="zh-CN" dirty="0">
                <a:hlinkClick r:id="rId1"/>
              </a:rPr>
              <a:t>://mulab11.gitbooks.io/cntt2016/content</a:t>
            </a:r>
            <a:r>
              <a:rPr lang="en-US" altLang="zh-CN" dirty="0" smtClean="0">
                <a:hlinkClick r:id="rId1"/>
              </a:rPr>
              <a:t>/</a:t>
            </a:r>
            <a:endParaRPr lang="en-US" altLang="zh-CN" dirty="0" smtClean="0"/>
          </a:p>
          <a:p>
            <a:r>
              <a:rPr lang="en-US" altLang="zh-CN" dirty="0">
                <a:hlinkClick r:id="rId2"/>
              </a:rPr>
              <a:t>https://</a:t>
            </a:r>
            <a:r>
              <a:rPr lang="en-US" altLang="zh-CN" dirty="0" smtClean="0">
                <a:hlinkClick r:id="rId2"/>
              </a:rPr>
              <a:t>en.wikipedia.org</a:t>
            </a:r>
            <a:endParaRPr lang="en-US" altLang="zh-CN" dirty="0" smtClean="0"/>
          </a:p>
          <a:p>
            <a:r>
              <a:rPr lang="zh-CN" altLang="en-US" dirty="0" smtClean="0"/>
              <a:t>以及许多博客</a:t>
            </a:r>
            <a:endParaRPr lang="en-US" altLang="zh-CN" dirty="0"/>
          </a:p>
          <a:p>
            <a:r>
              <a:rPr lang="en-US" altLang="zh-CN" dirty="0" smtClean="0"/>
              <a:t>….</a:t>
            </a:r>
            <a:endParaRPr lang="en-US" altLang="zh-CN" dirty="0" smtClean="0"/>
          </a:p>
          <a:p>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70953" y="634381"/>
            <a:ext cx="8911687" cy="1280890"/>
          </a:xfrm>
        </p:spPr>
        <p:txBody>
          <a:bodyPr/>
          <a:lstStyle/>
          <a:p>
            <a:r>
              <a:rPr lang="en-US" altLang="zh-CN" dirty="0" smtClean="0"/>
              <a:t>NP</a:t>
            </a:r>
            <a:r>
              <a:rPr lang="zh-CN" altLang="en-US" dirty="0" smtClean="0"/>
              <a:t>是否等于</a:t>
            </a:r>
            <a:r>
              <a:rPr lang="en-US" altLang="zh-CN" dirty="0" smtClean="0"/>
              <a:t>P</a:t>
            </a:r>
            <a:endParaRPr lang="zh-CN" altLang="en-US" dirty="0"/>
          </a:p>
        </p:txBody>
      </p:sp>
      <p:pic>
        <p:nvPicPr>
          <p:cNvPr id="5" name="Picture 2" descr="7580115_201203272006390105.png (1000×625)"/>
          <p:cNvPicPr>
            <a:picLocks noChangeAspect="true" noChangeArrowheads="true"/>
          </p:cNvPicPr>
          <p:nvPr/>
        </p:nvPicPr>
        <p:blipFill>
          <a:blip r:embed="rId1">
            <a:extLst>
              <a:ext uri="{28A0092B-C50C-407E-A947-70E740481C1C}">
                <a14:useLocalDpi xmlns:a14="http://schemas.microsoft.com/office/drawing/2010/main" val="false"/>
              </a:ext>
            </a:extLst>
          </a:blip>
          <a:srcRect/>
          <a:stretch>
            <a:fillRect/>
          </a:stretch>
        </p:blipFill>
        <p:spPr bwMode="auto">
          <a:xfrm>
            <a:off x="2760349" y="1915271"/>
            <a:ext cx="6718501" cy="41990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71913" y="575471"/>
            <a:ext cx="8911687" cy="1280890"/>
          </a:xfrm>
        </p:spPr>
        <p:txBody>
          <a:bodyPr/>
          <a:lstStyle/>
          <a:p>
            <a:r>
              <a:rPr lang="en-US" altLang="zh-CN" dirty="0"/>
              <a:t>Cook–Levin theorem</a:t>
            </a:r>
            <a:endParaRPr lang="zh-CN" altLang="en-US" dirty="0"/>
          </a:p>
        </p:txBody>
      </p:sp>
      <p:sp>
        <p:nvSpPr>
          <p:cNvPr id="3" name="内容占位符 2"/>
          <p:cNvSpPr>
            <a:spLocks noGrp="true"/>
          </p:cNvSpPr>
          <p:nvPr>
            <p:ph idx="1"/>
          </p:nvPr>
        </p:nvSpPr>
        <p:spPr>
          <a:xfrm>
            <a:off x="2268200" y="1856361"/>
            <a:ext cx="8915400" cy="3777622"/>
          </a:xfrm>
        </p:spPr>
        <p:txBody>
          <a:bodyPr>
            <a:normAutofit/>
          </a:bodyPr>
          <a:lstStyle/>
          <a:p>
            <a:r>
              <a:rPr lang="en-US" altLang="zh-CN" sz="2000" dirty="0" smtClean="0"/>
              <a:t>SAT</a:t>
            </a:r>
            <a:r>
              <a:rPr lang="zh-CN" altLang="en-US" sz="2000" dirty="0" smtClean="0"/>
              <a:t>问题是指给出</a:t>
            </a:r>
            <a:r>
              <a:rPr lang="en-US" altLang="zh-CN" sz="2000" dirty="0" smtClean="0"/>
              <a:t>n</a:t>
            </a:r>
            <a:r>
              <a:rPr lang="zh-CN" altLang="en-US" sz="2000" dirty="0" smtClean="0"/>
              <a:t>个布尔变量，</a:t>
            </a:r>
            <a:r>
              <a:rPr lang="zh-CN" altLang="en-US" sz="2000" dirty="0"/>
              <a:t>和</a:t>
            </a:r>
            <a:r>
              <a:rPr lang="zh-CN" altLang="en-US" sz="2000" dirty="0" smtClean="0"/>
              <a:t>包含这些变量的布尔表达式，是否存在一种变量的取值使得表达式满足</a:t>
            </a:r>
            <a:endParaRPr lang="en-US" altLang="zh-CN" sz="2000" dirty="0" smtClean="0"/>
          </a:p>
          <a:p>
            <a:r>
              <a:rPr lang="en-US" altLang="zh-CN" sz="2000" dirty="0" smtClean="0"/>
              <a:t>Stephen </a:t>
            </a:r>
            <a:r>
              <a:rPr lang="en-US" altLang="zh-CN" sz="2000" dirty="0"/>
              <a:t>Cook </a:t>
            </a:r>
            <a:r>
              <a:rPr lang="zh-CN" altLang="en-US" sz="2000" dirty="0"/>
              <a:t>和</a:t>
            </a:r>
            <a:r>
              <a:rPr lang="en-US" altLang="zh-CN" sz="2000" dirty="0"/>
              <a:t>Leonid Levin</a:t>
            </a:r>
            <a:r>
              <a:rPr lang="zh-CN" altLang="en-US" sz="2000" dirty="0"/>
              <a:t>证明了</a:t>
            </a:r>
            <a:r>
              <a:rPr lang="en-US" altLang="zh-CN" sz="2000" dirty="0"/>
              <a:t>SAT</a:t>
            </a:r>
            <a:r>
              <a:rPr lang="zh-CN" altLang="en-US" sz="2000" dirty="0"/>
              <a:t>问题是</a:t>
            </a:r>
            <a:r>
              <a:rPr lang="en-US" altLang="zh-CN" sz="2000" dirty="0"/>
              <a:t>NPC</a:t>
            </a:r>
            <a:r>
              <a:rPr lang="zh-CN" altLang="en-US" sz="2000" dirty="0" smtClean="0"/>
              <a:t>的。</a:t>
            </a:r>
            <a:endParaRPr lang="en-US" altLang="zh-CN" sz="2000" dirty="0" smtClean="0"/>
          </a:p>
          <a:p>
            <a:r>
              <a:rPr lang="zh-CN" altLang="en-US" sz="2000" dirty="0" smtClean="0"/>
              <a:t>这是世界上第一个被证明的</a:t>
            </a:r>
            <a:r>
              <a:rPr lang="en-US" altLang="zh-CN" sz="2000" dirty="0" smtClean="0"/>
              <a:t>NP-complete</a:t>
            </a:r>
            <a:r>
              <a:rPr lang="zh-CN" altLang="en-US" sz="2000" dirty="0" smtClean="0"/>
              <a:t>问题</a:t>
            </a:r>
            <a:endParaRPr lang="en-US" altLang="zh-CN" sz="2000" dirty="0" smtClean="0"/>
          </a:p>
          <a:p>
            <a:r>
              <a:rPr lang="zh-CN" altLang="en-US" sz="2000" dirty="0" smtClean="0"/>
              <a:t>如果我们能将其规约到我们想要证明的问题，那么就说明被规约到的问题也是</a:t>
            </a:r>
            <a:r>
              <a:rPr lang="en-US" altLang="zh-CN" sz="2000" dirty="0" smtClean="0"/>
              <a:t>NP-complete</a:t>
            </a:r>
            <a:r>
              <a:rPr lang="zh-CN" altLang="en-US" sz="2000" dirty="0" smtClean="0"/>
              <a:t>的</a:t>
            </a:r>
            <a:endParaRPr lang="en-US" altLang="zh-CN" sz="20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71913" y="575471"/>
            <a:ext cx="8911687" cy="1280890"/>
          </a:xfrm>
        </p:spPr>
        <p:txBody>
          <a:bodyPr/>
          <a:lstStyle/>
          <a:p>
            <a:r>
              <a:rPr lang="en-US" altLang="zh-CN" dirty="0" smtClean="0"/>
              <a:t>CNF</a:t>
            </a:r>
            <a:r>
              <a:rPr lang="zh-CN" altLang="en-US" dirty="0" smtClean="0"/>
              <a:t>和</a:t>
            </a:r>
            <a:r>
              <a:rPr lang="en-US" altLang="zh-CN" dirty="0" smtClean="0"/>
              <a:t>DNF</a:t>
            </a:r>
            <a:endParaRPr lang="zh-CN" altLang="en-US" dirty="0"/>
          </a:p>
        </p:txBody>
      </p:sp>
      <p:sp>
        <p:nvSpPr>
          <p:cNvPr id="3" name="内容占位符 2"/>
          <p:cNvSpPr>
            <a:spLocks noGrp="true"/>
          </p:cNvSpPr>
          <p:nvPr>
            <p:ph idx="1"/>
          </p:nvPr>
        </p:nvSpPr>
        <p:spPr>
          <a:xfrm>
            <a:off x="2271913" y="1405600"/>
            <a:ext cx="8915400" cy="3777622"/>
          </a:xfrm>
        </p:spPr>
        <p:txBody>
          <a:bodyPr>
            <a:normAutofit/>
          </a:bodyPr>
          <a:lstStyle/>
          <a:p>
            <a:r>
              <a:rPr lang="en-US" altLang="zh-CN" sz="2000" dirty="0" smtClean="0"/>
              <a:t>CNF(Conjunctive </a:t>
            </a:r>
            <a:r>
              <a:rPr lang="en-US" altLang="zh-CN" sz="2000" dirty="0"/>
              <a:t>normal </a:t>
            </a:r>
            <a:r>
              <a:rPr lang="en-US" altLang="zh-CN" sz="2000" dirty="0" smtClean="0"/>
              <a:t>form)</a:t>
            </a:r>
            <a:r>
              <a:rPr lang="zh-CN" altLang="en-US" sz="2000" dirty="0" smtClean="0"/>
              <a:t>是指一个表达式的每个子语句之间都是用</a:t>
            </a:r>
            <a:r>
              <a:rPr lang="en-US" altLang="zh-CN" sz="2000" dirty="0" smtClean="0"/>
              <a:t>AND</a:t>
            </a:r>
            <a:r>
              <a:rPr lang="zh-CN" altLang="en-US" sz="2000" dirty="0" smtClean="0"/>
              <a:t>连接，且子语句内部只存在</a:t>
            </a:r>
            <a:r>
              <a:rPr lang="en-US" altLang="zh-CN" sz="2000" dirty="0" smtClean="0"/>
              <a:t>NOT</a:t>
            </a:r>
            <a:r>
              <a:rPr lang="zh-CN" altLang="en-US" sz="2000" dirty="0" smtClean="0"/>
              <a:t>，</a:t>
            </a:r>
            <a:r>
              <a:rPr lang="en-US" altLang="zh-CN" sz="2000" dirty="0" smtClean="0"/>
              <a:t>OR</a:t>
            </a:r>
            <a:r>
              <a:rPr lang="zh-CN" altLang="en-US" sz="2000" dirty="0" smtClean="0"/>
              <a:t>的形式，例如：</a:t>
            </a:r>
            <a:endParaRPr lang="en-US" altLang="zh-CN" dirty="0"/>
          </a:p>
          <a:p>
            <a:endParaRPr lang="en-US" altLang="zh-CN" sz="2000" dirty="0"/>
          </a:p>
          <a:p>
            <a:endParaRPr lang="en-US" altLang="zh-CN" sz="2000" dirty="0"/>
          </a:p>
          <a:p>
            <a:endParaRPr lang="en-US" altLang="zh-CN" sz="2000" dirty="0"/>
          </a:p>
          <a:p>
            <a:endParaRPr lang="en-US" altLang="zh-CN" sz="2000" dirty="0" smtClean="0"/>
          </a:p>
          <a:p>
            <a:r>
              <a:rPr lang="en-US" altLang="zh-CN" sz="2000" dirty="0" smtClean="0"/>
              <a:t>DNF(</a:t>
            </a:r>
            <a:r>
              <a:rPr lang="en-US" altLang="zh-CN" sz="2000" dirty="0" err="1" smtClean="0"/>
              <a:t>Donjunctive</a:t>
            </a:r>
            <a:r>
              <a:rPr lang="en-US" altLang="zh-CN" sz="2000" dirty="0" smtClean="0"/>
              <a:t> </a:t>
            </a:r>
            <a:r>
              <a:rPr lang="en-US" altLang="zh-CN" sz="2000" dirty="0"/>
              <a:t>normal form</a:t>
            </a:r>
            <a:r>
              <a:rPr lang="en-US" altLang="zh-CN" sz="2000" dirty="0" smtClean="0"/>
              <a:t>)</a:t>
            </a:r>
            <a:r>
              <a:rPr lang="zh-CN" altLang="en-US" sz="2000" dirty="0" smtClean="0"/>
              <a:t>则是指</a:t>
            </a:r>
            <a:r>
              <a:rPr lang="en-US" altLang="zh-CN" sz="2000" dirty="0" smtClean="0"/>
              <a:t>CNF</a:t>
            </a:r>
            <a:r>
              <a:rPr lang="zh-CN" altLang="en-US" sz="2000" dirty="0" smtClean="0"/>
              <a:t>之外的任意形式布尔表达式，例如：</a:t>
            </a:r>
            <a:endParaRPr lang="en-US" altLang="zh-CN" sz="2000" dirty="0" smtClean="0"/>
          </a:p>
        </p:txBody>
      </p:sp>
      <p:pic>
        <p:nvPicPr>
          <p:cNvPr id="4" name="图片 3"/>
          <p:cNvPicPr>
            <a:picLocks noChangeAspect="true"/>
          </p:cNvPicPr>
          <p:nvPr/>
        </p:nvPicPr>
        <p:blipFill>
          <a:blip r:embed="rId1">
            <a:extLst>
              <a:ext uri="{28A0092B-C50C-407E-A947-70E740481C1C}">
                <a14:useLocalDpi xmlns:a14="http://schemas.microsoft.com/office/drawing/2010/main" val="false"/>
              </a:ext>
            </a:extLst>
          </a:blip>
          <a:stretch>
            <a:fillRect/>
          </a:stretch>
        </p:blipFill>
        <p:spPr>
          <a:xfrm>
            <a:off x="4116611" y="2213090"/>
            <a:ext cx="3782556" cy="1306701"/>
          </a:xfrm>
          <a:prstGeom prst="rect">
            <a:avLst/>
          </a:prstGeom>
        </p:spPr>
      </p:pic>
      <p:pic>
        <p:nvPicPr>
          <p:cNvPr id="5" name="图片 4"/>
          <p:cNvPicPr>
            <a:picLocks noChangeAspect="true"/>
          </p:cNvPicPr>
          <p:nvPr/>
        </p:nvPicPr>
        <p:blipFill>
          <a:blip r:embed="rId2">
            <a:extLst>
              <a:ext uri="{28A0092B-C50C-407E-A947-70E740481C1C}">
                <a14:useLocalDpi xmlns:a14="http://schemas.microsoft.com/office/drawing/2010/main" val="false"/>
              </a:ext>
            </a:extLst>
          </a:blip>
          <a:stretch>
            <a:fillRect/>
          </a:stretch>
        </p:blipFill>
        <p:spPr>
          <a:xfrm>
            <a:off x="4721919" y="4664568"/>
            <a:ext cx="2863738" cy="123837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dirty="0" smtClean="0"/>
              <a:t>DNF</a:t>
            </a:r>
            <a:r>
              <a:rPr lang="zh-CN" altLang="en-US" dirty="0" smtClean="0"/>
              <a:t>转化为</a:t>
            </a:r>
            <a:r>
              <a:rPr lang="en-US" altLang="zh-CN" dirty="0" smtClean="0"/>
              <a:t>CNF</a:t>
            </a:r>
            <a:endParaRPr lang="zh-CN" altLang="en-US" dirty="0"/>
          </a:p>
        </p:txBody>
      </p:sp>
      <p:sp>
        <p:nvSpPr>
          <p:cNvPr id="5" name="AutoShape 4" descr="(X_1 \wedge Y_1) \vee (X_2 \wedge Y_2) \vee \dots \vee (X_n \wedge Y_n)."/>
          <p:cNvSpPr>
            <a:spLocks noGrp="true" noChangeAspect="true" noChangeArrowheads="true"/>
          </p:cNvSpPr>
          <p:nvPr>
            <p:ph idx="1"/>
          </p:nvPr>
        </p:nvSpPr>
        <p:spPr bwMode="auto">
          <a:xfrm>
            <a:off x="2589213" y="1597026"/>
            <a:ext cx="8915400" cy="12808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false" compatLnSpc="true"/>
          <a:lstStyle/>
          <a:p>
            <a:r>
              <a:rPr lang="zh-CN" altLang="en-US" dirty="0" smtClean="0"/>
              <a:t>由于</a:t>
            </a:r>
            <a:r>
              <a:rPr lang="en-US" altLang="zh-CN" dirty="0" smtClean="0"/>
              <a:t>CNF</a:t>
            </a:r>
            <a:r>
              <a:rPr lang="zh-CN" altLang="en-US" dirty="0" smtClean="0"/>
              <a:t>的形式更统一规则，所以对于</a:t>
            </a:r>
            <a:r>
              <a:rPr lang="en-US" altLang="zh-CN" dirty="0" smtClean="0"/>
              <a:t>DNF</a:t>
            </a:r>
            <a:r>
              <a:rPr lang="zh-CN" altLang="en-US" dirty="0" smtClean="0"/>
              <a:t>的表示，需要转变为</a:t>
            </a:r>
            <a:r>
              <a:rPr lang="en-US" altLang="zh-CN" dirty="0" smtClean="0"/>
              <a:t>CNF</a:t>
            </a:r>
            <a:r>
              <a:rPr lang="zh-CN" altLang="en-US" dirty="0" smtClean="0"/>
              <a:t>，如果要将以下式子转换为</a:t>
            </a:r>
            <a:r>
              <a:rPr lang="en-US" altLang="zh-CN" dirty="0" smtClean="0"/>
              <a:t>CNF</a:t>
            </a:r>
            <a:r>
              <a:rPr lang="zh-CN" altLang="en-US" dirty="0" smtClean="0"/>
              <a:t>，如何转换呢？</a:t>
            </a:r>
            <a:endParaRPr lang="en-US" altLang="zh-CN" dirty="0" smtClean="0"/>
          </a:p>
          <a:p>
            <a:endParaRPr lang="en-US" altLang="zh-CN" dirty="0"/>
          </a:p>
          <a:p>
            <a:pPr marL="0" indent="0">
              <a:buNone/>
            </a:pPr>
            <a:endParaRPr lang="en-US" altLang="zh-CN" dirty="0" smtClean="0"/>
          </a:p>
          <a:p>
            <a:endParaRPr lang="zh-CN" altLang="en-US" dirty="0"/>
          </a:p>
        </p:txBody>
      </p:sp>
      <p:sp>
        <p:nvSpPr>
          <p:cNvPr id="6" name="AutoShape 4" descr="(X_1 \wedge Y_1) \vee (X_2 \wedge Y_2) \vee \dots \vee (X_n \wedge Y_n)."/>
          <p:cNvSpPr txBox="true">
            <a:spLocks noChangeAspect="true" noChangeArrowheads="true"/>
          </p:cNvSpPr>
          <p:nvPr/>
        </p:nvSpPr>
        <p:spPr bwMode="auto">
          <a:xfrm>
            <a:off x="2632421" y="2729271"/>
            <a:ext cx="8915400" cy="12808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false" compatLnSpc="true">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zh-CN" altLang="en-US" dirty="0" smtClean="0"/>
              <a:t>一种想法：</a:t>
            </a:r>
            <a:endParaRPr lang="en-US" altLang="zh-CN" dirty="0" smtClean="0"/>
          </a:p>
        </p:txBody>
      </p:sp>
      <p:pic>
        <p:nvPicPr>
          <p:cNvPr id="7" name="图片 6"/>
          <p:cNvPicPr>
            <a:picLocks noChangeAspect="true"/>
          </p:cNvPicPr>
          <p:nvPr/>
        </p:nvPicPr>
        <p:blipFill>
          <a:blip r:embed="rId1">
            <a:extLst>
              <a:ext uri="{28A0092B-C50C-407E-A947-70E740481C1C}">
                <a14:useLocalDpi xmlns:a14="http://schemas.microsoft.com/office/drawing/2010/main" val="false"/>
              </a:ext>
            </a:extLst>
          </a:blip>
          <a:stretch>
            <a:fillRect/>
          </a:stretch>
        </p:blipFill>
        <p:spPr>
          <a:xfrm>
            <a:off x="2821076" y="3192096"/>
            <a:ext cx="8683536" cy="376102"/>
          </a:xfrm>
          <a:prstGeom prst="rect">
            <a:avLst/>
          </a:prstGeom>
        </p:spPr>
      </p:pic>
      <p:sp>
        <p:nvSpPr>
          <p:cNvPr id="8" name="AutoShape 4" descr="(X_1 \wedge Y_1) \vee (X_2 \wedge Y_2) \vee \dots \vee (X_n \wedge Y_n)."/>
          <p:cNvSpPr txBox="true">
            <a:spLocks noChangeAspect="true" noChangeArrowheads="true"/>
          </p:cNvSpPr>
          <p:nvPr/>
        </p:nvSpPr>
        <p:spPr bwMode="auto">
          <a:xfrm>
            <a:off x="2705144" y="3770107"/>
            <a:ext cx="8915400" cy="26822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false" compatLnSpc="true">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zh-CN" altLang="en-US" dirty="0" smtClean="0"/>
              <a:t>但是这样的方法使得一个长度为</a:t>
            </a:r>
            <a:r>
              <a:rPr lang="en-US" altLang="zh-CN" dirty="0" smtClean="0"/>
              <a:t>n</a:t>
            </a:r>
            <a:r>
              <a:rPr lang="zh-CN" altLang="en-US" dirty="0" smtClean="0"/>
              <a:t>的式子变为了</a:t>
            </a:r>
            <a:r>
              <a:rPr lang="en-US" altLang="zh-CN" dirty="0" smtClean="0"/>
              <a:t>2^n</a:t>
            </a:r>
            <a:r>
              <a:rPr lang="zh-CN" altLang="en-US" dirty="0" smtClean="0"/>
              <a:t>，我们希望能找到多项式以内的变化，此时我们可以通过加入一些新的变量：</a:t>
            </a:r>
            <a:endParaRPr lang="en-US" altLang="zh-CN" dirty="0" smtClean="0"/>
          </a:p>
          <a:p>
            <a:endParaRPr lang="en-US" altLang="zh-CN" dirty="0"/>
          </a:p>
          <a:p>
            <a:endParaRPr lang="en-US" altLang="zh-CN" dirty="0" smtClean="0"/>
          </a:p>
          <a:p>
            <a:r>
              <a:rPr lang="en-US" altLang="zh-CN" dirty="0" err="1"/>
              <a:t>Tseytin</a:t>
            </a:r>
            <a:r>
              <a:rPr lang="en-US" altLang="zh-CN" dirty="0"/>
              <a:t> </a:t>
            </a:r>
            <a:r>
              <a:rPr lang="en-US" altLang="zh-CN" dirty="0" smtClean="0"/>
              <a:t>transformation</a:t>
            </a:r>
            <a:r>
              <a:rPr lang="zh-CN" altLang="en-US" dirty="0" smtClean="0"/>
              <a:t>给出了一种方法使得所有形式的布尔表达式都可以以线性规模转化到</a:t>
            </a:r>
            <a:r>
              <a:rPr lang="en-US" altLang="zh-CN" dirty="0" smtClean="0"/>
              <a:t>CNF</a:t>
            </a:r>
            <a:r>
              <a:rPr lang="zh-CN" altLang="en-US" dirty="0" smtClean="0"/>
              <a:t>形式，具体可以自行了解</a:t>
            </a:r>
            <a:br>
              <a:rPr lang="en-US" altLang="zh-CN" dirty="0"/>
            </a:br>
            <a:r>
              <a:rPr lang="en-US" altLang="zh-CN" dirty="0">
                <a:hlinkClick r:id="rId2"/>
              </a:rPr>
              <a:t>https://en.wikipedia.org/wiki/Tseytin_transformation</a:t>
            </a:r>
            <a:endParaRPr lang="en-US" altLang="zh-CN" dirty="0" smtClean="0"/>
          </a:p>
        </p:txBody>
      </p:sp>
      <p:pic>
        <p:nvPicPr>
          <p:cNvPr id="9" name="图片 8"/>
          <p:cNvPicPr>
            <a:picLocks noChangeAspect="true"/>
          </p:cNvPicPr>
          <p:nvPr/>
        </p:nvPicPr>
        <p:blipFill>
          <a:blip r:embed="rId3">
            <a:extLst>
              <a:ext uri="{28A0092B-C50C-407E-A947-70E740481C1C}">
                <a14:useLocalDpi xmlns:a14="http://schemas.microsoft.com/office/drawing/2010/main" val="false"/>
              </a:ext>
            </a:extLst>
          </a:blip>
          <a:stretch>
            <a:fillRect/>
          </a:stretch>
        </p:blipFill>
        <p:spPr>
          <a:xfrm>
            <a:off x="2821076" y="4433585"/>
            <a:ext cx="8538090" cy="641591"/>
          </a:xfrm>
          <a:prstGeom prst="rect">
            <a:avLst/>
          </a:prstGeom>
        </p:spPr>
      </p:pic>
      <p:pic>
        <p:nvPicPr>
          <p:cNvPr id="10" name="图片 9"/>
          <p:cNvPicPr>
            <a:picLocks noChangeAspect="true"/>
          </p:cNvPicPr>
          <p:nvPr/>
        </p:nvPicPr>
        <p:blipFill>
          <a:blip r:embed="rId4">
            <a:extLst>
              <a:ext uri="{28A0092B-C50C-407E-A947-70E740481C1C}">
                <a14:useLocalDpi xmlns:a14="http://schemas.microsoft.com/office/drawing/2010/main" val="false"/>
              </a:ext>
            </a:extLst>
          </a:blip>
          <a:stretch>
            <a:fillRect/>
          </a:stretch>
        </p:blipFill>
        <p:spPr>
          <a:xfrm>
            <a:off x="4886247" y="2305847"/>
            <a:ext cx="4321332" cy="49343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 calcmode="lin" valueType="num">
                                      <p:cBhvr additive="base">
                                        <p:cTn id="1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 calcmode="lin" valueType="num">
                                      <p:cBhvr additive="base">
                                        <p:cTn id="2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a:bodyPr>
          <a:lstStyle/>
          <a:p>
            <a:r>
              <a:rPr lang="zh-CN" altLang="en-US" sz="4000" dirty="0" smtClean="0"/>
              <a:t>引言</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589212" y="1760113"/>
                <a:ext cx="8915400" cy="3777622"/>
              </a:xfrm>
            </p:spPr>
            <p:txBody>
              <a:bodyPr>
                <a:normAutofit/>
              </a:bodyPr>
              <a:lstStyle/>
              <a:p>
                <a:r>
                  <a:rPr lang="zh-CN" altLang="en-US" sz="2000" dirty="0" smtClean="0"/>
                  <a:t>图论起源于著名的柯尼斯堡七桥问题</a:t>
                </a:r>
                <a:endParaRPr lang="en-US" altLang="zh-CN" sz="2000" dirty="0" smtClean="0"/>
              </a:p>
              <a:p>
                <a:r>
                  <a:rPr lang="zh-CN" altLang="en-US" sz="2000" dirty="0"/>
                  <a:t>瑞典数学家</a:t>
                </a:r>
                <a:r>
                  <a:rPr lang="zh-CN" altLang="en-US" sz="2000" dirty="0" smtClean="0"/>
                  <a:t>欧拉解决</a:t>
                </a:r>
                <a:r>
                  <a:rPr lang="zh-CN" altLang="en-US" sz="2000" dirty="0"/>
                  <a:t>了柯尼斯堡问题。由此图论诞生。欧拉也成为图论的创始人</a:t>
                </a:r>
                <a:r>
                  <a:rPr lang="zh-CN" altLang="en-US" sz="2000" dirty="0" smtClean="0"/>
                  <a:t>。</a:t>
                </a:r>
                <a:endParaRPr lang="en-US" altLang="zh-CN" sz="2000" dirty="0" smtClean="0"/>
              </a:p>
              <a:p>
                <a:r>
                  <a:rPr lang="zh-CN" altLang="en-US" sz="2000" dirty="0" smtClean="0"/>
                  <a:t>图论课程的主要问题是：</a:t>
                </a:r>
                <a:endParaRPr lang="en-US" altLang="zh-CN" sz="2000" dirty="0" smtClean="0"/>
              </a:p>
              <a:p>
                <a:r>
                  <a:rPr lang="en-US" altLang="zh-CN" sz="2000" dirty="0" smtClean="0"/>
                  <a:t>1.</a:t>
                </a:r>
                <a:r>
                  <a:rPr lang="zh-CN" altLang="en-US" sz="2400" b="1" dirty="0" smtClean="0"/>
                  <a:t>将实际问题转化为对应</a:t>
                </a:r>
                <a:r>
                  <a:rPr lang="zh-CN" altLang="en-US" sz="2400" b="1" dirty="0"/>
                  <a:t>一类</a:t>
                </a:r>
                <a:r>
                  <a:rPr lang="zh-CN" altLang="en-US" sz="2400" b="1" dirty="0" smtClean="0"/>
                  <a:t>的图论模型</a:t>
                </a:r>
                <a:endParaRPr lang="en-US" altLang="zh-CN" sz="2400" b="1" dirty="0" smtClean="0"/>
              </a:p>
              <a:p>
                <a:r>
                  <a:rPr lang="en-US" altLang="zh-CN" sz="2000" dirty="0" smtClean="0"/>
                  <a:t>2.</a:t>
                </a:r>
                <a:r>
                  <a:rPr lang="zh-CN" altLang="en-US" sz="2400" b="1" dirty="0"/>
                  <a:t>给定一个问题</a:t>
                </a:r>
                <a14:m>
                  <m:oMath xmlns:m="http://schemas.openxmlformats.org/officeDocument/2006/math">
                    <m:r>
                      <a:rPr lang="en-US" altLang="zh-CN" sz="2400" b="1" i="1" dirty="0" smtClean="0">
                        <a:latin typeface="Cambria Math" panose="02040503050406030204" pitchFamily="18" charset="0"/>
                      </a:rPr>
                      <m:t>𝑷</m:t>
                    </m:r>
                  </m:oMath>
                </a14:m>
                <a:r>
                  <a:rPr lang="zh-CN" altLang="en-US" sz="2400" b="1" dirty="0"/>
                  <a:t>和一类图</a:t>
                </a:r>
                <a14:m>
                  <m:oMath xmlns:m="http://schemas.openxmlformats.org/officeDocument/2006/math">
                    <m:r>
                      <a:rPr lang="en-US" altLang="zh-CN" sz="2400" b="1" i="1" dirty="0" smtClean="0">
                        <a:latin typeface="Cambria Math" panose="02040503050406030204" pitchFamily="18" charset="0"/>
                      </a:rPr>
                      <m:t>𝑪</m:t>
                    </m:r>
                  </m:oMath>
                </a14:m>
                <a:r>
                  <a:rPr lang="zh-CN" altLang="en-US" sz="2400" b="1" dirty="0"/>
                  <a:t>，在</a:t>
                </a:r>
                <a14:m>
                  <m:oMath xmlns:m="http://schemas.openxmlformats.org/officeDocument/2006/math">
                    <m:r>
                      <a:rPr lang="en-US" altLang="zh-CN" sz="2400" b="1" i="1" dirty="0" smtClean="0">
                        <a:latin typeface="Cambria Math" panose="02040503050406030204" pitchFamily="18" charset="0"/>
                      </a:rPr>
                      <m:t>𝑪</m:t>
                    </m:r>
                  </m:oMath>
                </a14:m>
                <a:r>
                  <a:rPr lang="zh-CN" altLang="en-US" sz="2400" b="1" dirty="0"/>
                  <a:t>上解决</a:t>
                </a:r>
                <a14:m>
                  <m:oMath xmlns:m="http://schemas.openxmlformats.org/officeDocument/2006/math">
                    <m:r>
                      <a:rPr lang="en-US" altLang="zh-CN" sz="2400" b="1" i="1" dirty="0" smtClean="0">
                        <a:latin typeface="Cambria Math" panose="02040503050406030204" pitchFamily="18" charset="0"/>
                      </a:rPr>
                      <m:t>𝑷</m:t>
                    </m:r>
                  </m:oMath>
                </a14:m>
                <a:r>
                  <a:rPr lang="zh-CN" altLang="en-US" sz="2400" b="1" dirty="0"/>
                  <a:t>的复杂度是多少</a:t>
                </a:r>
                <a:endParaRPr lang="en-US" altLang="zh-CN" sz="2400" b="1"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589212" y="1760113"/>
                <a:ext cx="8915400" cy="3777622"/>
              </a:xfrm>
              <a:blipFill rotWithShape="true">
                <a:blip r:embed="rId1"/>
                <a:stretch>
                  <a:fillRect l="-4" t="-14" r="4" b="14"/>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1914058" y="470144"/>
            <a:ext cx="8911687" cy="1280890"/>
          </a:xfrm>
        </p:spPr>
        <p:txBody>
          <a:bodyPr/>
          <a:lstStyle/>
          <a:p>
            <a:r>
              <a:rPr lang="en-US" altLang="zh-CN" dirty="0" smtClean="0"/>
              <a:t>3-SAT</a:t>
            </a:r>
            <a:endParaRPr lang="zh-CN" altLang="en-US" dirty="0"/>
          </a:p>
        </p:txBody>
      </p:sp>
      <p:sp>
        <p:nvSpPr>
          <p:cNvPr id="3" name="内容占位符 2"/>
          <p:cNvSpPr>
            <a:spLocks noGrp="true"/>
          </p:cNvSpPr>
          <p:nvPr>
            <p:ph idx="1"/>
          </p:nvPr>
        </p:nvSpPr>
        <p:spPr>
          <a:xfrm>
            <a:off x="1910345" y="1451142"/>
            <a:ext cx="8915400" cy="4637468"/>
          </a:xfrm>
        </p:spPr>
        <p:txBody>
          <a:bodyPr>
            <a:normAutofit/>
          </a:bodyPr>
          <a:lstStyle/>
          <a:p>
            <a:r>
              <a:rPr lang="zh-CN" altLang="en-US" sz="2200" dirty="0" smtClean="0"/>
              <a:t>给出</a:t>
            </a:r>
            <a:r>
              <a:rPr lang="en-US" altLang="zh-CN" sz="2200" dirty="0" smtClean="0"/>
              <a:t>n</a:t>
            </a:r>
            <a:r>
              <a:rPr lang="zh-CN" altLang="en-US" sz="2200" dirty="0" smtClean="0"/>
              <a:t>个布尔变量，给出</a:t>
            </a:r>
            <a:r>
              <a:rPr lang="en-US" altLang="zh-CN" sz="2200" dirty="0" smtClean="0"/>
              <a:t>m</a:t>
            </a:r>
            <a:r>
              <a:rPr lang="zh-CN" altLang="en-US" sz="2200" dirty="0" smtClean="0"/>
              <a:t>关于这些布尔表达式，每个表达式只包含</a:t>
            </a:r>
            <a:r>
              <a:rPr lang="en-US" altLang="zh-CN" sz="2200" dirty="0" smtClean="0"/>
              <a:t>3</a:t>
            </a:r>
            <a:r>
              <a:rPr lang="zh-CN" altLang="en-US" sz="2200" dirty="0" smtClean="0"/>
              <a:t>个变量，是否存在一种变量的取值使得所有的表达式都满足</a:t>
            </a:r>
            <a:endParaRPr lang="en-US" altLang="zh-CN" sz="2200" dirty="0" smtClean="0"/>
          </a:p>
          <a:p>
            <a:r>
              <a:rPr lang="zh-CN" altLang="en-US" sz="2200" dirty="0" smtClean="0"/>
              <a:t>如何证明</a:t>
            </a:r>
            <a:r>
              <a:rPr lang="en-US" altLang="zh-CN" sz="2200" dirty="0" smtClean="0"/>
              <a:t>3-SAT</a:t>
            </a:r>
            <a:r>
              <a:rPr lang="zh-CN" altLang="en-US" sz="2200" dirty="0" smtClean="0"/>
              <a:t>是</a:t>
            </a:r>
            <a:r>
              <a:rPr lang="en-US" altLang="zh-CN" sz="2200" dirty="0" smtClean="0"/>
              <a:t>NPC</a:t>
            </a:r>
            <a:r>
              <a:rPr lang="zh-CN" altLang="en-US" sz="2200" dirty="0" smtClean="0"/>
              <a:t>的</a:t>
            </a:r>
            <a:endParaRPr lang="en-US" altLang="zh-CN" sz="2200" dirty="0" smtClean="0"/>
          </a:p>
          <a:p>
            <a:r>
              <a:rPr lang="zh-CN" altLang="en-US" sz="2200" dirty="0" smtClean="0"/>
              <a:t>刚才我们知道</a:t>
            </a:r>
            <a:r>
              <a:rPr lang="zh-CN" altLang="en-US" sz="2200" dirty="0"/>
              <a:t>了</a:t>
            </a:r>
            <a:r>
              <a:rPr lang="en-US" altLang="zh-CN" sz="2200" dirty="0" err="1"/>
              <a:t>Tseytin</a:t>
            </a:r>
            <a:r>
              <a:rPr lang="en-US" altLang="zh-CN" sz="2200" dirty="0"/>
              <a:t> transformation</a:t>
            </a:r>
            <a:r>
              <a:rPr lang="zh-CN" altLang="en-US" sz="2200" dirty="0"/>
              <a:t>，已经可以将</a:t>
            </a:r>
            <a:r>
              <a:rPr lang="en-US" altLang="zh-CN" sz="2200" dirty="0"/>
              <a:t>SAT</a:t>
            </a:r>
            <a:r>
              <a:rPr lang="zh-CN" altLang="en-US" sz="2200" dirty="0"/>
              <a:t>转为</a:t>
            </a:r>
            <a:r>
              <a:rPr lang="en-US" altLang="zh-CN" sz="2200" dirty="0"/>
              <a:t>CNF-SAT</a:t>
            </a:r>
            <a:r>
              <a:rPr lang="zh-CN" altLang="en-US" sz="2200" dirty="0"/>
              <a:t>，所以如何将</a:t>
            </a:r>
            <a:r>
              <a:rPr lang="en-US" altLang="zh-CN" sz="2200" dirty="0"/>
              <a:t>CNF-SAT</a:t>
            </a:r>
            <a:r>
              <a:rPr lang="zh-CN" altLang="en-US" sz="2200" dirty="0"/>
              <a:t>转为</a:t>
            </a:r>
            <a:r>
              <a:rPr lang="en-US" altLang="zh-CN" sz="2200" dirty="0"/>
              <a:t>3-SAT</a:t>
            </a:r>
            <a:r>
              <a:rPr lang="zh-CN" altLang="en-US" sz="2200" dirty="0"/>
              <a:t>的形式</a:t>
            </a:r>
            <a:r>
              <a:rPr lang="zh-CN" altLang="en-US" sz="2200" dirty="0" smtClean="0"/>
              <a:t>呢</a:t>
            </a:r>
            <a:endParaRPr lang="en-US" altLang="zh-CN" sz="2200" dirty="0" smtClean="0"/>
          </a:p>
          <a:p>
            <a:endParaRPr lang="en-US" altLang="zh-CN" sz="2200" dirty="0"/>
          </a:p>
          <a:p>
            <a:endParaRPr lang="en-US" altLang="zh-CN" sz="2200" dirty="0" smtClean="0"/>
          </a:p>
          <a:p>
            <a:endParaRPr lang="en-US" altLang="zh-CN" sz="2200" dirty="0"/>
          </a:p>
          <a:p>
            <a:r>
              <a:rPr lang="zh-CN" altLang="en-US" sz="2200" dirty="0" smtClean="0"/>
              <a:t>使用这种方法，我们可以通过解决</a:t>
            </a:r>
            <a:r>
              <a:rPr lang="en-US" altLang="zh-CN" sz="2200" dirty="0" smtClean="0"/>
              <a:t>3-SAT</a:t>
            </a:r>
            <a:r>
              <a:rPr lang="zh-CN" altLang="en-US" sz="2200" dirty="0" smtClean="0"/>
              <a:t>来解决</a:t>
            </a:r>
            <a:r>
              <a:rPr lang="en-US" altLang="zh-CN" sz="2200" dirty="0" smtClean="0"/>
              <a:t>SAT</a:t>
            </a:r>
            <a:r>
              <a:rPr lang="zh-CN" altLang="en-US" sz="2200" dirty="0" smtClean="0"/>
              <a:t>问题，由于</a:t>
            </a:r>
            <a:r>
              <a:rPr lang="en-US" altLang="zh-CN" sz="2200" dirty="0" smtClean="0"/>
              <a:t>SAT</a:t>
            </a:r>
            <a:r>
              <a:rPr lang="zh-CN" altLang="en-US" sz="2200" dirty="0" smtClean="0"/>
              <a:t>是</a:t>
            </a:r>
            <a:r>
              <a:rPr lang="en-US" altLang="zh-CN" sz="2200" dirty="0" smtClean="0"/>
              <a:t>NPC</a:t>
            </a:r>
            <a:r>
              <a:rPr lang="zh-CN" altLang="en-US" sz="2200" dirty="0" smtClean="0"/>
              <a:t>的，所以</a:t>
            </a:r>
            <a:r>
              <a:rPr lang="en-US" altLang="zh-CN" sz="2200" dirty="0" smtClean="0"/>
              <a:t>3-SAT</a:t>
            </a:r>
            <a:r>
              <a:rPr lang="zh-CN" altLang="en-US" sz="2200" dirty="0" smtClean="0"/>
              <a:t>也是</a:t>
            </a:r>
            <a:r>
              <a:rPr lang="en-US" altLang="zh-CN" sz="2200" dirty="0" smtClean="0"/>
              <a:t>NPC</a:t>
            </a:r>
            <a:r>
              <a:rPr lang="zh-CN" altLang="en-US" sz="2200" dirty="0" smtClean="0"/>
              <a:t>的</a:t>
            </a:r>
            <a:endParaRPr lang="en-US" altLang="zh-CN" sz="2200" dirty="0" smtClean="0"/>
          </a:p>
          <a:p>
            <a:pPr marL="0" indent="0" algn="ctr">
              <a:buNone/>
            </a:pPr>
            <a:endParaRPr lang="en-US" altLang="zh-CN" sz="2200" dirty="0"/>
          </a:p>
        </p:txBody>
      </p:sp>
      <p:pic>
        <p:nvPicPr>
          <p:cNvPr id="5" name="图片 4"/>
          <p:cNvPicPr>
            <a:picLocks noChangeAspect="true"/>
          </p:cNvPicPr>
          <p:nvPr/>
        </p:nvPicPr>
        <p:blipFill>
          <a:blip r:embed="rId1"/>
          <a:stretch>
            <a:fillRect/>
          </a:stretch>
        </p:blipFill>
        <p:spPr>
          <a:xfrm>
            <a:off x="5025020" y="3569695"/>
            <a:ext cx="2762250" cy="466725"/>
          </a:xfrm>
          <a:prstGeom prst="rect">
            <a:avLst/>
          </a:prstGeom>
        </p:spPr>
      </p:pic>
      <p:pic>
        <p:nvPicPr>
          <p:cNvPr id="6" name="图片 5"/>
          <p:cNvPicPr>
            <a:picLocks noChangeAspect="true"/>
          </p:cNvPicPr>
          <p:nvPr/>
        </p:nvPicPr>
        <p:blipFill>
          <a:blip r:embed="rId2"/>
          <a:stretch>
            <a:fillRect/>
          </a:stretch>
        </p:blipFill>
        <p:spPr>
          <a:xfrm>
            <a:off x="3977270" y="4236445"/>
            <a:ext cx="4857750" cy="533400"/>
          </a:xfrm>
          <a:prstGeom prst="rect">
            <a:avLst/>
          </a:prstGeom>
        </p:spPr>
      </p:pic>
      <p:cxnSp>
        <p:nvCxnSpPr>
          <p:cNvPr id="8" name="直接箭头连接符 7"/>
          <p:cNvCxnSpPr>
            <a:stCxn id="5" idx="2"/>
          </p:cNvCxnSpPr>
          <p:nvPr/>
        </p:nvCxnSpPr>
        <p:spPr>
          <a:xfrm>
            <a:off x="6406145" y="4036420"/>
            <a:ext cx="6997" cy="291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dirty="0" smtClean="0"/>
              <a:t>点覆盖</a:t>
            </a:r>
            <a:endParaRPr lang="zh-CN" altLang="en-US" dirty="0"/>
          </a:p>
        </p:txBody>
      </p:sp>
      <p:sp>
        <p:nvSpPr>
          <p:cNvPr id="3" name="内容占位符 2"/>
          <p:cNvSpPr>
            <a:spLocks noGrp="true"/>
          </p:cNvSpPr>
          <p:nvPr>
            <p:ph idx="1"/>
          </p:nvPr>
        </p:nvSpPr>
        <p:spPr>
          <a:xfrm>
            <a:off x="2589212" y="1525610"/>
            <a:ext cx="8915400" cy="838200"/>
          </a:xfrm>
        </p:spPr>
        <p:txBody>
          <a:bodyPr>
            <a:normAutofit/>
          </a:bodyPr>
          <a:lstStyle/>
          <a:p>
            <a:r>
              <a:rPr lang="zh-CN" altLang="en-US" sz="2200" dirty="0" smtClean="0"/>
              <a:t>给出无向图</a:t>
            </a:r>
            <a:r>
              <a:rPr lang="en-US" altLang="zh-CN" sz="2200" dirty="0" smtClean="0"/>
              <a:t>G</a:t>
            </a:r>
            <a:r>
              <a:rPr lang="zh-CN" altLang="en-US" sz="2200" dirty="0" smtClean="0"/>
              <a:t>以及一个整数</a:t>
            </a:r>
            <a:r>
              <a:rPr lang="en-US" altLang="zh-CN" sz="2200" dirty="0" smtClean="0"/>
              <a:t>K</a:t>
            </a:r>
            <a:r>
              <a:rPr lang="zh-CN" altLang="en-US" sz="2200" dirty="0" smtClean="0"/>
              <a:t>，问图</a:t>
            </a:r>
            <a:r>
              <a:rPr lang="en-US" altLang="zh-CN" sz="2200" dirty="0" smtClean="0"/>
              <a:t>G</a:t>
            </a:r>
            <a:r>
              <a:rPr lang="zh-CN" altLang="en-US" sz="2200" dirty="0" smtClean="0"/>
              <a:t>是否有一个小于等于</a:t>
            </a:r>
            <a:r>
              <a:rPr lang="en-US" altLang="zh-CN" sz="2200" dirty="0" smtClean="0"/>
              <a:t>K</a:t>
            </a:r>
            <a:r>
              <a:rPr lang="zh-CN" altLang="en-US" sz="2200" dirty="0" smtClean="0"/>
              <a:t>的点覆盖，怎么规约呢</a:t>
            </a:r>
            <a:r>
              <a:rPr lang="zh-CN" altLang="en-US" sz="2200" dirty="0"/>
              <a:t>？</a:t>
            </a:r>
            <a:endParaRPr lang="zh-CN" altLang="en-US" sz="2200" dirty="0"/>
          </a:p>
          <a:p>
            <a:endParaRPr lang="zh-CN" altLang="en-US" sz="2200" dirty="0"/>
          </a:p>
        </p:txBody>
      </p:sp>
      <p:sp>
        <p:nvSpPr>
          <p:cNvPr id="5" name="内容占位符 2"/>
          <p:cNvSpPr txBox="true"/>
          <p:nvPr/>
        </p:nvSpPr>
        <p:spPr>
          <a:xfrm>
            <a:off x="2745325" y="5267459"/>
            <a:ext cx="8915400" cy="102155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zh-CN" altLang="en-US" sz="2200" dirty="0"/>
              <a:t>从</a:t>
            </a:r>
            <a:r>
              <a:rPr lang="en-US" altLang="zh-CN" sz="2200" dirty="0" smtClean="0"/>
              <a:t>3-SAT</a:t>
            </a:r>
            <a:r>
              <a:rPr lang="zh-CN" altLang="en-US" sz="2200" dirty="0" smtClean="0"/>
              <a:t>规约过来，每个变量建立真和假两个节点并相连，对于每一个子表达式，建立三个点连成三角形，再分别于子表达式中的</a:t>
            </a:r>
            <a:r>
              <a:rPr lang="en-US" altLang="zh-CN" sz="2200" dirty="0" smtClean="0"/>
              <a:t>3</a:t>
            </a:r>
            <a:r>
              <a:rPr lang="zh-CN" altLang="en-US" sz="2200" dirty="0" smtClean="0"/>
              <a:t>个变量相连，</a:t>
            </a:r>
            <a:r>
              <a:rPr lang="en-US" altLang="zh-CN" sz="2200" dirty="0" smtClean="0"/>
              <a:t>K=</a:t>
            </a:r>
            <a:r>
              <a:rPr lang="zh-CN" altLang="en-US" sz="2200" dirty="0" smtClean="0"/>
              <a:t>变量个数</a:t>
            </a:r>
            <a:r>
              <a:rPr lang="en-US" altLang="zh-CN" sz="2200" dirty="0" smtClean="0"/>
              <a:t>+</a:t>
            </a:r>
            <a:r>
              <a:rPr lang="zh-CN" altLang="en-US" sz="2200" dirty="0" smtClean="0"/>
              <a:t>子表达式个数</a:t>
            </a:r>
            <a:r>
              <a:rPr lang="en-US" altLang="zh-CN" sz="2200" dirty="0" smtClean="0"/>
              <a:t>x2</a:t>
            </a:r>
            <a:endParaRPr lang="zh-CN" altLang="en-US" sz="2200" dirty="0"/>
          </a:p>
        </p:txBody>
      </p:sp>
      <p:pic>
        <p:nvPicPr>
          <p:cNvPr id="6" name="图片 5"/>
          <p:cNvPicPr>
            <a:picLocks noChangeAspect="true"/>
          </p:cNvPicPr>
          <p:nvPr/>
        </p:nvPicPr>
        <p:blipFill>
          <a:blip r:embed="rId1">
            <a:clrChange>
              <a:clrFrom>
                <a:srgbClr val="FFFFFF"/>
              </a:clrFrom>
              <a:clrTo>
                <a:srgbClr val="FFFFFF">
                  <a:alpha val="0"/>
                </a:srgbClr>
              </a:clrTo>
            </a:clrChange>
          </a:blip>
          <a:stretch>
            <a:fillRect/>
          </a:stretch>
        </p:blipFill>
        <p:spPr>
          <a:xfrm>
            <a:off x="5086752" y="2363810"/>
            <a:ext cx="2956901" cy="273457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dirty="0" smtClean="0"/>
              <a:t>独立集</a:t>
            </a:r>
            <a:endParaRPr lang="zh-CN" altLang="en-US" dirty="0"/>
          </a:p>
        </p:txBody>
      </p:sp>
      <p:sp>
        <p:nvSpPr>
          <p:cNvPr id="3" name="内容占位符 2"/>
          <p:cNvSpPr>
            <a:spLocks noGrp="true"/>
          </p:cNvSpPr>
          <p:nvPr>
            <p:ph idx="1"/>
          </p:nvPr>
        </p:nvSpPr>
        <p:spPr>
          <a:xfrm>
            <a:off x="2589212" y="1525610"/>
            <a:ext cx="8915400" cy="838200"/>
          </a:xfrm>
        </p:spPr>
        <p:txBody>
          <a:bodyPr>
            <a:normAutofit/>
          </a:bodyPr>
          <a:lstStyle/>
          <a:p>
            <a:r>
              <a:rPr lang="zh-CN" altLang="en-US" sz="2200" dirty="0" smtClean="0"/>
              <a:t>给定无向图</a:t>
            </a:r>
            <a:r>
              <a:rPr lang="en-US" altLang="zh-CN" sz="2200" dirty="0" smtClean="0"/>
              <a:t>G</a:t>
            </a:r>
            <a:r>
              <a:rPr lang="zh-CN" altLang="en-US" sz="2200" dirty="0" smtClean="0"/>
              <a:t>，和一个整数</a:t>
            </a:r>
            <a:r>
              <a:rPr lang="en-US" altLang="zh-CN" sz="2200" dirty="0" smtClean="0"/>
              <a:t>K</a:t>
            </a:r>
            <a:r>
              <a:rPr lang="zh-CN" altLang="en-US" sz="2200" dirty="0" smtClean="0"/>
              <a:t>，求是否有一个独立集大于等于</a:t>
            </a:r>
            <a:r>
              <a:rPr lang="en-US" altLang="zh-CN" sz="2200" dirty="0" smtClean="0"/>
              <a:t>K</a:t>
            </a:r>
            <a:endParaRPr lang="zh-CN" altLang="en-US" sz="2200" dirty="0"/>
          </a:p>
        </p:txBody>
      </p:sp>
      <p:sp>
        <p:nvSpPr>
          <p:cNvPr id="7" name="内容占位符 2"/>
          <p:cNvSpPr txBox="true"/>
          <p:nvPr/>
        </p:nvSpPr>
        <p:spPr>
          <a:xfrm>
            <a:off x="2589212" y="2155581"/>
            <a:ext cx="8915400" cy="8382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zh-CN" altLang="en-US" sz="2200" dirty="0" smtClean="0"/>
              <a:t>对于图</a:t>
            </a:r>
            <a:r>
              <a:rPr lang="en-US" altLang="zh-CN" sz="2200" dirty="0" smtClean="0"/>
              <a:t>G</a:t>
            </a:r>
            <a:r>
              <a:rPr lang="zh-CN" altLang="en-US" sz="2200" dirty="0" smtClean="0"/>
              <a:t>的</a:t>
            </a:r>
            <a:r>
              <a:rPr lang="zh-CN" altLang="en-US" sz="2200" dirty="0"/>
              <a:t>每</a:t>
            </a:r>
            <a:r>
              <a:rPr lang="zh-CN" altLang="en-US" sz="2200" dirty="0" smtClean="0"/>
              <a:t>一个独立集</a:t>
            </a:r>
            <a:r>
              <a:rPr lang="en-US" altLang="zh-CN" sz="2200" dirty="0" smtClean="0"/>
              <a:t>I</a:t>
            </a:r>
            <a:r>
              <a:rPr lang="zh-CN" altLang="en-US" sz="2200" dirty="0" smtClean="0"/>
              <a:t>，我们发现都对应着在图</a:t>
            </a:r>
            <a:r>
              <a:rPr lang="en-US" altLang="zh-CN" sz="2200" dirty="0" smtClean="0"/>
              <a:t>G</a:t>
            </a:r>
            <a:r>
              <a:rPr lang="zh-CN" altLang="en-US" sz="2200" dirty="0" smtClean="0"/>
              <a:t>中的</a:t>
            </a:r>
            <a:r>
              <a:rPr lang="en-US" altLang="zh-CN" sz="2200" dirty="0" smtClean="0"/>
              <a:t>V-I</a:t>
            </a:r>
            <a:r>
              <a:rPr lang="zh-CN" altLang="en-US" sz="2200" dirty="0" smtClean="0"/>
              <a:t>是一个点覆盖，所以独立集问题与点覆盖等价，得证</a:t>
            </a:r>
            <a:endParaRPr lang="zh-CN" altLang="en-US" sz="2200" dirty="0"/>
          </a:p>
        </p:txBody>
      </p:sp>
      <p:sp>
        <p:nvSpPr>
          <p:cNvPr id="8" name="标题 1"/>
          <p:cNvSpPr txBox="true"/>
          <p:nvPr/>
        </p:nvSpPr>
        <p:spPr>
          <a:xfrm>
            <a:off x="2589212" y="3365163"/>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t>团</a:t>
            </a:r>
            <a:endParaRPr lang="zh-CN" altLang="en-US" dirty="0"/>
          </a:p>
        </p:txBody>
      </p:sp>
      <p:sp>
        <p:nvSpPr>
          <p:cNvPr id="9" name="内容占位符 2"/>
          <p:cNvSpPr txBox="true"/>
          <p:nvPr/>
        </p:nvSpPr>
        <p:spPr>
          <a:xfrm>
            <a:off x="2585499" y="4226953"/>
            <a:ext cx="8915400" cy="12852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zh-CN" altLang="en-US" sz="2200" dirty="0" smtClean="0"/>
              <a:t>给定无向图</a:t>
            </a:r>
            <a:r>
              <a:rPr lang="en-US" altLang="zh-CN" sz="2200" dirty="0" smtClean="0"/>
              <a:t>G</a:t>
            </a:r>
            <a:r>
              <a:rPr lang="zh-CN" altLang="en-US" sz="2200" dirty="0" smtClean="0"/>
              <a:t>，和一个整数</a:t>
            </a:r>
            <a:r>
              <a:rPr lang="en-US" altLang="zh-CN" sz="2200" dirty="0" smtClean="0"/>
              <a:t>K</a:t>
            </a:r>
            <a:r>
              <a:rPr lang="zh-CN" altLang="en-US" sz="2200" dirty="0" smtClean="0"/>
              <a:t>，求是否有一个团大于等于</a:t>
            </a:r>
            <a:r>
              <a:rPr lang="en-US" altLang="zh-CN" sz="2200" dirty="0" smtClean="0"/>
              <a:t>K</a:t>
            </a:r>
            <a:endParaRPr lang="en-US" altLang="zh-CN" sz="2200" dirty="0" smtClean="0"/>
          </a:p>
          <a:p>
            <a:r>
              <a:rPr lang="zh-CN" altLang="en-US" sz="2200" dirty="0" smtClean="0"/>
              <a:t>很显然图</a:t>
            </a:r>
            <a:r>
              <a:rPr lang="en-US" altLang="zh-CN" sz="2200" dirty="0" smtClean="0"/>
              <a:t>G</a:t>
            </a:r>
            <a:r>
              <a:rPr lang="zh-CN" altLang="en-US" sz="2200" dirty="0" smtClean="0"/>
              <a:t>中的团与图</a:t>
            </a:r>
            <a:r>
              <a:rPr lang="en-US" altLang="zh-CN" sz="2200" dirty="0" smtClean="0"/>
              <a:t>G</a:t>
            </a:r>
            <a:r>
              <a:rPr lang="zh-CN" altLang="en-US" sz="2200" dirty="0" smtClean="0"/>
              <a:t>的补图中的独立集也是一一对应的，所以团也是一个</a:t>
            </a:r>
            <a:r>
              <a:rPr lang="en-US" altLang="zh-CN" sz="2200" dirty="0" smtClean="0"/>
              <a:t>NPC</a:t>
            </a:r>
            <a:r>
              <a:rPr lang="zh-CN" altLang="en-US" sz="2200" dirty="0" smtClean="0"/>
              <a:t>的问题</a:t>
            </a:r>
            <a:endParaRPr lang="zh-CN" altLang="en-US" sz="22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dirty="0"/>
              <a:t>图</a:t>
            </a:r>
            <a:r>
              <a:rPr lang="zh-CN" altLang="en-US" dirty="0" smtClean="0"/>
              <a:t>的三染色</a:t>
            </a:r>
            <a:endParaRPr lang="zh-CN" altLang="en-US" dirty="0"/>
          </a:p>
        </p:txBody>
      </p:sp>
      <p:sp>
        <p:nvSpPr>
          <p:cNvPr id="3" name="内容占位符 2"/>
          <p:cNvSpPr>
            <a:spLocks noGrp="true"/>
          </p:cNvSpPr>
          <p:nvPr>
            <p:ph idx="1"/>
          </p:nvPr>
        </p:nvSpPr>
        <p:spPr>
          <a:xfrm>
            <a:off x="2589212" y="1525610"/>
            <a:ext cx="8915400" cy="4372914"/>
          </a:xfrm>
        </p:spPr>
        <p:txBody>
          <a:bodyPr>
            <a:normAutofit/>
          </a:bodyPr>
          <a:lstStyle/>
          <a:p>
            <a:r>
              <a:rPr lang="zh-CN" altLang="en-US" sz="2200" dirty="0" smtClean="0"/>
              <a:t>给出一张无向图</a:t>
            </a:r>
            <a:r>
              <a:rPr lang="en-US" altLang="zh-CN" sz="2200" dirty="0" smtClean="0"/>
              <a:t>G</a:t>
            </a:r>
            <a:r>
              <a:rPr lang="zh-CN" altLang="en-US" sz="2200" dirty="0" smtClean="0"/>
              <a:t>，问是否存在一种方案可以使用不超过</a:t>
            </a:r>
            <a:r>
              <a:rPr lang="en-US" altLang="zh-CN" sz="2200" dirty="0" smtClean="0"/>
              <a:t>3</a:t>
            </a:r>
            <a:r>
              <a:rPr lang="zh-CN" altLang="en-US" sz="2200" dirty="0" smtClean="0"/>
              <a:t>中颜色给每个节点染色。</a:t>
            </a:r>
            <a:endParaRPr lang="en-US" altLang="zh-CN" sz="2200" dirty="0" smtClean="0"/>
          </a:p>
          <a:p>
            <a:endParaRPr lang="en-US" altLang="zh-CN" sz="2200" dirty="0" smtClean="0"/>
          </a:p>
          <a:p>
            <a:r>
              <a:rPr lang="zh-CN" altLang="en-US" sz="2200" dirty="0" smtClean="0"/>
              <a:t>如何证明它是</a:t>
            </a:r>
            <a:r>
              <a:rPr lang="en-US" altLang="zh-CN" sz="2200" dirty="0" smtClean="0"/>
              <a:t>NPC</a:t>
            </a:r>
            <a:r>
              <a:rPr lang="zh-CN" altLang="en-US" sz="2200" dirty="0" smtClean="0"/>
              <a:t>的</a:t>
            </a:r>
            <a:endParaRPr lang="en-US" altLang="zh-CN" sz="2200" dirty="0" smtClean="0"/>
          </a:p>
          <a:p>
            <a:r>
              <a:rPr lang="zh-CN" altLang="en-US" sz="2200" dirty="0"/>
              <a:t>从</a:t>
            </a:r>
            <a:r>
              <a:rPr lang="en-US" altLang="zh-CN" sz="2200" dirty="0" smtClean="0"/>
              <a:t>3-SAT</a:t>
            </a:r>
            <a:r>
              <a:rPr lang="zh-CN" altLang="en-US" sz="2200" dirty="0" smtClean="0"/>
              <a:t>规约过来</a:t>
            </a:r>
            <a:endParaRPr lang="en-US" altLang="zh-CN" sz="2200" dirty="0" smtClean="0"/>
          </a:p>
          <a:p>
            <a:endParaRPr lang="zh-CN" altLang="en-US" sz="2200" dirty="0"/>
          </a:p>
        </p:txBody>
      </p:sp>
      <p:sp>
        <p:nvSpPr>
          <p:cNvPr id="5" name="内容占位符 2"/>
          <p:cNvSpPr txBox="true"/>
          <p:nvPr/>
        </p:nvSpPr>
        <p:spPr>
          <a:xfrm>
            <a:off x="2745325" y="5267459"/>
            <a:ext cx="8915400" cy="10215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zh-CN" altLang="en-US" sz="22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true"/>
          <p:nvPr/>
        </p:nvSpPr>
        <p:spPr>
          <a:xfrm>
            <a:off x="2745325" y="5267459"/>
            <a:ext cx="8915400" cy="10215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zh-CN" altLang="en-US" sz="2200" dirty="0"/>
          </a:p>
        </p:txBody>
      </p:sp>
      <p:pic>
        <p:nvPicPr>
          <p:cNvPr id="4" name="图片 3"/>
          <p:cNvPicPr>
            <a:picLocks noChangeAspect="true"/>
          </p:cNvPicPr>
          <p:nvPr/>
        </p:nvPicPr>
        <p:blipFill>
          <a:blip r:embed="rId1"/>
          <a:stretch>
            <a:fillRect/>
          </a:stretch>
        </p:blipFill>
        <p:spPr>
          <a:xfrm>
            <a:off x="541112" y="0"/>
            <a:ext cx="11183629" cy="685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dirty="0"/>
              <a:t>哈密尔顿回路</a:t>
            </a:r>
            <a:endParaRPr lang="zh-CN" altLang="en-US" dirty="0"/>
          </a:p>
        </p:txBody>
      </p:sp>
      <p:sp>
        <p:nvSpPr>
          <p:cNvPr id="3" name="内容占位符 2"/>
          <p:cNvSpPr>
            <a:spLocks noGrp="true"/>
          </p:cNvSpPr>
          <p:nvPr>
            <p:ph idx="1"/>
          </p:nvPr>
        </p:nvSpPr>
        <p:spPr>
          <a:xfrm>
            <a:off x="2589212" y="1525610"/>
            <a:ext cx="8915400" cy="4372914"/>
          </a:xfrm>
        </p:spPr>
        <p:txBody>
          <a:bodyPr>
            <a:normAutofit/>
          </a:bodyPr>
          <a:lstStyle/>
          <a:p>
            <a:r>
              <a:rPr lang="zh-CN" altLang="en-US" sz="2200" dirty="0" smtClean="0"/>
              <a:t>给出一张无向图</a:t>
            </a:r>
            <a:r>
              <a:rPr lang="en-US" altLang="zh-CN" sz="2200" dirty="0" smtClean="0"/>
              <a:t>G</a:t>
            </a:r>
            <a:r>
              <a:rPr lang="zh-CN" altLang="en-US" sz="2200" dirty="0" smtClean="0"/>
              <a:t>，</a:t>
            </a:r>
            <a:r>
              <a:rPr lang="zh-CN" altLang="en-US" sz="2000" dirty="0"/>
              <a:t>找出一条回路经过每个点恰好一</a:t>
            </a:r>
            <a:r>
              <a:rPr lang="zh-CN" altLang="en-US" sz="2000" dirty="0" smtClean="0"/>
              <a:t>次。</a:t>
            </a:r>
            <a:endParaRPr lang="en-US" altLang="zh-CN" sz="2000" dirty="0"/>
          </a:p>
          <a:p>
            <a:endParaRPr lang="en-US" altLang="zh-CN" sz="2200" dirty="0" smtClean="0"/>
          </a:p>
          <a:p>
            <a:endParaRPr lang="en-US" altLang="zh-CN" sz="2200" dirty="0" smtClean="0"/>
          </a:p>
          <a:p>
            <a:r>
              <a:rPr lang="zh-CN" altLang="en-US" sz="2200" dirty="0" smtClean="0"/>
              <a:t>如何证明它是</a:t>
            </a:r>
            <a:r>
              <a:rPr lang="en-US" altLang="zh-CN" sz="2200" dirty="0" smtClean="0"/>
              <a:t>NPC</a:t>
            </a:r>
            <a:r>
              <a:rPr lang="zh-CN" altLang="en-US" sz="2200" dirty="0" smtClean="0"/>
              <a:t>的</a:t>
            </a:r>
            <a:endParaRPr lang="en-US" altLang="zh-CN" sz="2200" dirty="0" smtClean="0"/>
          </a:p>
          <a:p>
            <a:r>
              <a:rPr lang="zh-CN" altLang="en-US" sz="2200" dirty="0" smtClean="0"/>
              <a:t>从</a:t>
            </a:r>
            <a:r>
              <a:rPr lang="en-US" altLang="zh-CN" sz="2200" dirty="0" smtClean="0"/>
              <a:t>3-SAT</a:t>
            </a:r>
            <a:r>
              <a:rPr lang="zh-CN" altLang="en-US" sz="2200" dirty="0" smtClean="0"/>
              <a:t>规约过来</a:t>
            </a:r>
            <a:endParaRPr lang="zh-CN" altLang="en-US" sz="2200" dirty="0"/>
          </a:p>
        </p:txBody>
      </p:sp>
      <p:sp>
        <p:nvSpPr>
          <p:cNvPr id="5" name="内容占位符 2"/>
          <p:cNvSpPr txBox="true"/>
          <p:nvPr/>
        </p:nvSpPr>
        <p:spPr>
          <a:xfrm>
            <a:off x="2745325" y="5267459"/>
            <a:ext cx="8915400" cy="10215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zh-CN" altLang="en-US" sz="22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348227" y="366533"/>
            <a:ext cx="8911687" cy="1280890"/>
          </a:xfrm>
        </p:spPr>
        <p:txBody>
          <a:bodyPr/>
          <a:lstStyle/>
          <a:p>
            <a:r>
              <a:rPr lang="zh-CN" altLang="en-US" dirty="0"/>
              <a:t>哈密尔顿回路</a:t>
            </a:r>
            <a:endParaRPr lang="zh-CN" altLang="en-US" dirty="0"/>
          </a:p>
        </p:txBody>
      </p:sp>
      <p:sp>
        <p:nvSpPr>
          <p:cNvPr id="5" name="内容占位符 2"/>
          <p:cNvSpPr txBox="true"/>
          <p:nvPr/>
        </p:nvSpPr>
        <p:spPr>
          <a:xfrm>
            <a:off x="2745325" y="5267459"/>
            <a:ext cx="8915400" cy="10215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zh-CN" altLang="en-US" sz="2200" dirty="0"/>
          </a:p>
        </p:txBody>
      </p:sp>
      <p:pic>
        <p:nvPicPr>
          <p:cNvPr id="4" name="图片 3"/>
          <p:cNvPicPr>
            <a:picLocks noChangeAspect="true"/>
          </p:cNvPicPr>
          <p:nvPr/>
        </p:nvPicPr>
        <p:blipFill>
          <a:blip r:embed="rId1"/>
          <a:stretch>
            <a:fillRect/>
          </a:stretch>
        </p:blipFill>
        <p:spPr>
          <a:xfrm>
            <a:off x="2745325" y="1239994"/>
            <a:ext cx="6817356" cy="561800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true"/>
          </p:cNvSpPr>
          <p:nvPr>
            <p:ph idx="1"/>
          </p:nvPr>
        </p:nvSpPr>
        <p:spPr>
          <a:xfrm>
            <a:off x="1429152" y="1856095"/>
            <a:ext cx="10348866" cy="4717700"/>
          </a:xfrm>
        </p:spPr>
        <p:txBody>
          <a:bodyPr>
            <a:normAutofit/>
          </a:bodyPr>
          <a:lstStyle/>
          <a:p>
            <a:r>
              <a:rPr lang="zh-CN" altLang="en-US" sz="2400" dirty="0" smtClean="0"/>
              <a:t>给出一张</a:t>
            </a:r>
            <a:r>
              <a:rPr lang="en-US" altLang="zh-CN" sz="2400" dirty="0" smtClean="0"/>
              <a:t>n</a:t>
            </a:r>
            <a:r>
              <a:rPr lang="zh-CN" altLang="en-US" sz="2400" dirty="0" smtClean="0"/>
              <a:t>个点</a:t>
            </a:r>
            <a:r>
              <a:rPr lang="en-US" altLang="zh-CN" sz="2400" dirty="0" smtClean="0"/>
              <a:t>m</a:t>
            </a:r>
            <a:r>
              <a:rPr lang="zh-CN" altLang="en-US" sz="2400" dirty="0" smtClean="0"/>
              <a:t>条边的无向图，求最大独立集。</a:t>
            </a:r>
            <a:endParaRPr lang="en-US" altLang="zh-CN" sz="2400" dirty="0" smtClean="0"/>
          </a:p>
          <a:p>
            <a:pPr marL="0" indent="0">
              <a:buNone/>
            </a:pPr>
            <a:endParaRPr lang="en-US" altLang="zh-CN" sz="2400" dirty="0" smtClean="0"/>
          </a:p>
        </p:txBody>
      </p:sp>
      <p:sp>
        <p:nvSpPr>
          <p:cNvPr id="4" name="标题 1"/>
          <p:cNvSpPr>
            <a:spLocks noGrp="true"/>
          </p:cNvSpPr>
          <p:nvPr>
            <p:ph type="title"/>
          </p:nvPr>
        </p:nvSpPr>
        <p:spPr>
          <a:xfrm>
            <a:off x="1896889" y="528576"/>
            <a:ext cx="8911687" cy="1280890"/>
          </a:xfrm>
        </p:spPr>
        <p:txBody>
          <a:bodyPr>
            <a:noAutofit/>
          </a:bodyPr>
          <a:lstStyle/>
          <a:p>
            <a:r>
              <a:rPr lang="en-US" altLang="zh-CN" dirty="0" smtClean="0"/>
              <a:t>Largest </a:t>
            </a:r>
            <a:r>
              <a:rPr lang="en-US" altLang="zh-CN" dirty="0"/>
              <a:t>independent set</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1454910" y="1362550"/>
                <a:ext cx="10348866" cy="4717700"/>
              </a:xfrm>
            </p:spPr>
            <p:txBody>
              <a:bodyPr>
                <a:normAutofit/>
              </a:bodyPr>
              <a:lstStyle/>
              <a:p>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𝑛</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oMath>
                </a14:m>
                <a:r>
                  <a:rPr lang="zh-CN" altLang="en-US" sz="2400" dirty="0" smtClean="0"/>
                  <a:t>：暴力枚举每个点是否选择，然后判断是否存在边在选择的点之间</a:t>
                </a:r>
                <a:endParaRPr lang="en-US" altLang="zh-CN" sz="2400" dirty="0" smtClean="0"/>
              </a:p>
              <a:p>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3</m:t>
                        </m:r>
                      </m:e>
                      <m:sup>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3</m:t>
                            </m:r>
                          </m:den>
                        </m:f>
                      </m:sup>
                    </m:sSup>
                  </m:oMath>
                </a14:m>
                <a:r>
                  <a:rPr lang="zh-CN" altLang="en-US" sz="2400" dirty="0" smtClean="0"/>
                  <a:t>：</a:t>
                </a:r>
                <a:endParaRPr lang="en-US" altLang="zh-CN" sz="24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1454910" y="1362550"/>
                <a:ext cx="10348866" cy="4717700"/>
              </a:xfrm>
              <a:blipFill rotWithShape="true">
                <a:blip r:embed="rId1"/>
                <a:stretch>
                  <a:fillRect l="-1" t="-10" r="4" b="3"/>
                </a:stretch>
              </a:blipFill>
            </p:spPr>
            <p:txBody>
              <a:bodyPr/>
              <a:lstStyle/>
              <a:p>
                <a:r>
                  <a:rPr lang="zh-CN" altLang="en-US">
                    <a:noFill/>
                  </a:rPr>
                  <a:t> </a:t>
                </a:r>
              </a:p>
            </p:txBody>
          </p:sp>
        </mc:Fallback>
      </mc:AlternateContent>
      <p:sp>
        <p:nvSpPr>
          <p:cNvPr id="4" name="标题 1"/>
          <p:cNvSpPr>
            <a:spLocks noGrp="true"/>
          </p:cNvSpPr>
          <p:nvPr>
            <p:ph type="title"/>
          </p:nvPr>
        </p:nvSpPr>
        <p:spPr>
          <a:xfrm>
            <a:off x="1896889" y="528576"/>
            <a:ext cx="8911687" cy="1280890"/>
          </a:xfrm>
        </p:spPr>
        <p:txBody>
          <a:bodyPr>
            <a:noAutofit/>
          </a:bodyPr>
          <a:lstStyle/>
          <a:p>
            <a:r>
              <a:rPr lang="en-US" altLang="zh-CN" dirty="0" smtClean="0"/>
              <a:t>Largest </a:t>
            </a:r>
            <a:r>
              <a:rPr lang="en-US" altLang="zh-CN" dirty="0"/>
              <a:t>independent set</a:t>
            </a:r>
            <a:endParaRPr lang="zh-CN" altLang="en-US" dirty="0"/>
          </a:p>
        </p:txBody>
      </p:sp>
      <p:pic>
        <p:nvPicPr>
          <p:cNvPr id="2" name="图片 1"/>
          <p:cNvPicPr>
            <a:picLocks noChangeAspect="true"/>
          </p:cNvPicPr>
          <p:nvPr/>
        </p:nvPicPr>
        <p:blipFill>
          <a:blip r:embed="rId2">
            <a:clrChange>
              <a:clrFrom>
                <a:srgbClr val="FFFFFF"/>
              </a:clrFrom>
              <a:clrTo>
                <a:srgbClr val="FFFFFF">
                  <a:alpha val="0"/>
                </a:srgbClr>
              </a:clrTo>
            </a:clrChange>
          </a:blip>
          <a:stretch>
            <a:fillRect/>
          </a:stretch>
        </p:blipFill>
        <p:spPr>
          <a:xfrm>
            <a:off x="2632991" y="1889963"/>
            <a:ext cx="7933790" cy="2285287"/>
          </a:xfrm>
          <a:prstGeom prst="rect">
            <a:avLst/>
          </a:prstGeom>
        </p:spPr>
      </p:pic>
      <p:pic>
        <p:nvPicPr>
          <p:cNvPr id="5" name="图片 4"/>
          <p:cNvPicPr>
            <a:picLocks noChangeAspect="true"/>
          </p:cNvPicPr>
          <p:nvPr/>
        </p:nvPicPr>
        <p:blipFill>
          <a:blip r:embed="rId3">
            <a:clrChange>
              <a:clrFrom>
                <a:srgbClr val="FFFFFF"/>
              </a:clrFrom>
              <a:clrTo>
                <a:srgbClr val="FFFFFF">
                  <a:alpha val="0"/>
                </a:srgbClr>
              </a:clrTo>
            </a:clrChange>
          </a:blip>
          <a:stretch>
            <a:fillRect/>
          </a:stretch>
        </p:blipFill>
        <p:spPr>
          <a:xfrm>
            <a:off x="3695708" y="4255747"/>
            <a:ext cx="5808355" cy="2027349"/>
          </a:xfrm>
          <a:prstGeom prst="rect">
            <a:avLst/>
          </a:prstGeom>
        </p:spPr>
      </p:pic>
      <p:sp>
        <p:nvSpPr>
          <p:cNvPr id="6" name="文本框 5"/>
          <p:cNvSpPr txBox="true"/>
          <p:nvPr/>
        </p:nvSpPr>
        <p:spPr>
          <a:xfrm>
            <a:off x="4317870" y="6283096"/>
            <a:ext cx="4069724" cy="369332"/>
          </a:xfrm>
          <a:prstGeom prst="rect">
            <a:avLst/>
          </a:prstGeom>
          <a:noFill/>
        </p:spPr>
        <p:txBody>
          <a:bodyPr wrap="square" rtlCol="0">
            <a:spAutoFit/>
          </a:bodyPr>
          <a:lstStyle/>
          <a:p>
            <a:pPr algn="ctr"/>
            <a:r>
              <a:rPr lang="zh-CN" altLang="en-US" dirty="0"/>
              <a:t>当</a:t>
            </a:r>
            <a:r>
              <a:rPr lang="en-US" altLang="zh-CN" dirty="0" smtClean="0"/>
              <a:t>s=3</a:t>
            </a:r>
            <a:r>
              <a:rPr lang="zh-CN" altLang="en-US" dirty="0" smtClean="0"/>
              <a:t>是取到最大值</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1454910" y="1231900"/>
                <a:ext cx="10348866" cy="4717700"/>
              </a:xfrm>
            </p:spPr>
            <p:txBody>
              <a:bodyPr>
                <a:normAutofit/>
              </a:bodyPr>
              <a:lstStyle/>
              <a:p>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𝑂</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3802</m:t>
                        </m:r>
                      </m:e>
                      <m:sup>
                        <m:r>
                          <a:rPr lang="en-US" altLang="zh-CN" sz="2400" b="0" i="1" smtClean="0">
                            <a:latin typeface="Cambria Math" panose="02040503050406030204" pitchFamily="18" charset="0"/>
                          </a:rPr>
                          <m:t>𝑛</m:t>
                        </m:r>
                      </m:sup>
                    </m:sSup>
                    <m:r>
                      <a:rPr lang="en-US" altLang="zh-CN" sz="2400" b="0" i="1" smtClean="0">
                        <a:latin typeface="Cambria Math" panose="02040503050406030204" pitchFamily="18" charset="0"/>
                      </a:rPr>
                      <m:t>)</m:t>
                    </m:r>
                    <m:r>
                      <a:rPr lang="zh-CN" altLang="en-US" sz="2400" i="1">
                        <a:latin typeface="Cambria Math" panose="02040503050406030204" pitchFamily="18" charset="0"/>
                      </a:rPr>
                      <m:t>：</m:t>
                    </m:r>
                  </m:oMath>
                </a14:m>
                <a:endParaRPr lang="en-US" altLang="zh-CN" sz="24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1454910" y="1231900"/>
                <a:ext cx="10348866" cy="4717700"/>
              </a:xfrm>
              <a:blipFill rotWithShape="true">
                <a:blip r:embed="rId1"/>
                <a:stretch>
                  <a:fillRect l="-1" r="4" b="6"/>
                </a:stretch>
              </a:blipFill>
            </p:spPr>
            <p:txBody>
              <a:bodyPr/>
              <a:lstStyle/>
              <a:p>
                <a:r>
                  <a:rPr lang="zh-CN" altLang="en-US">
                    <a:noFill/>
                  </a:rPr>
                  <a:t> </a:t>
                </a:r>
              </a:p>
            </p:txBody>
          </p:sp>
        </mc:Fallback>
      </mc:AlternateContent>
      <p:sp>
        <p:nvSpPr>
          <p:cNvPr id="4" name="标题 1"/>
          <p:cNvSpPr>
            <a:spLocks noGrp="true"/>
          </p:cNvSpPr>
          <p:nvPr>
            <p:ph type="title"/>
          </p:nvPr>
        </p:nvSpPr>
        <p:spPr>
          <a:xfrm>
            <a:off x="1896889" y="528576"/>
            <a:ext cx="8911687" cy="747774"/>
          </a:xfrm>
        </p:spPr>
        <p:txBody>
          <a:bodyPr>
            <a:noAutofit/>
          </a:bodyPr>
          <a:lstStyle/>
          <a:p>
            <a:r>
              <a:rPr lang="en-US" altLang="zh-CN" dirty="0" smtClean="0"/>
              <a:t>Largest </a:t>
            </a:r>
            <a:r>
              <a:rPr lang="en-US" altLang="zh-CN" dirty="0"/>
              <a:t>independent set</a:t>
            </a:r>
            <a:endParaRPr lang="zh-CN" altLang="en-US" dirty="0"/>
          </a:p>
        </p:txBody>
      </p:sp>
      <p:pic>
        <p:nvPicPr>
          <p:cNvPr id="7" name="图片 6"/>
          <p:cNvPicPr>
            <a:picLocks noChangeAspect="true"/>
          </p:cNvPicPr>
          <p:nvPr/>
        </p:nvPicPr>
        <p:blipFill>
          <a:blip r:embed="rId2">
            <a:clrChange>
              <a:clrFrom>
                <a:srgbClr val="FFFFFF"/>
              </a:clrFrom>
              <a:clrTo>
                <a:srgbClr val="FFFFFF">
                  <a:alpha val="0"/>
                </a:srgbClr>
              </a:clrTo>
            </a:clrChange>
          </a:blip>
          <a:stretch>
            <a:fillRect/>
          </a:stretch>
        </p:blipFill>
        <p:spPr>
          <a:xfrm>
            <a:off x="2426210" y="1727276"/>
            <a:ext cx="7434716" cy="3728783"/>
          </a:xfrm>
          <a:prstGeom prst="rect">
            <a:avLst/>
          </a:prstGeom>
        </p:spPr>
      </p:pic>
      <p:pic>
        <p:nvPicPr>
          <p:cNvPr id="8" name="图片 7"/>
          <p:cNvPicPr>
            <a:picLocks noChangeAspect="true"/>
          </p:cNvPicPr>
          <p:nvPr/>
        </p:nvPicPr>
        <p:blipFill>
          <a:blip r:embed="rId3"/>
          <a:stretch>
            <a:fillRect/>
          </a:stretch>
        </p:blipFill>
        <p:spPr>
          <a:xfrm>
            <a:off x="4590636" y="5594889"/>
            <a:ext cx="3524192" cy="624191"/>
          </a:xfrm>
          <a:prstGeom prst="rect">
            <a:avLst/>
          </a:prstGeom>
        </p:spPr>
      </p:pic>
      <mc:AlternateContent xmlns:mc="http://schemas.openxmlformats.org/markup-compatibility/2006">
        <mc:Choice xmlns:a14="http://schemas.microsoft.com/office/drawing/2010/main" Requires="a14">
          <p:sp>
            <p:nvSpPr>
              <p:cNvPr id="10" name="文本框 9"/>
              <p:cNvSpPr txBox="true"/>
              <p:nvPr/>
            </p:nvSpPr>
            <p:spPr>
              <a:xfrm>
                <a:off x="3806382" y="6196370"/>
                <a:ext cx="5092700" cy="369332"/>
              </a:xfrm>
              <a:prstGeom prst="rect">
                <a:avLst/>
              </a:prstGeom>
              <a:noFill/>
            </p:spPr>
            <p:txBody>
              <a:bodyPr wrap="square" rtlCol="0">
                <a:spAutoFit/>
              </a:bodyPr>
              <a:lstStyle/>
              <a:p>
                <a:pPr algn="ctr"/>
                <a:r>
                  <a:rPr lang="zh-CN" altLang="en-US" dirty="0" smtClean="0"/>
                  <a:t>解得</a:t>
                </a:r>
                <a:r>
                  <a:rPr lang="en-US" altLang="zh-CN" dirty="0" smtClean="0"/>
                  <a:t>T(n)=</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3802</m:t>
                        </m:r>
                      </m:e>
                      <m:sup>
                        <m:r>
                          <a:rPr lang="en-US" altLang="zh-CN" i="1">
                            <a:latin typeface="Cambria Math" panose="02040503050406030204" pitchFamily="18" charset="0"/>
                          </a:rPr>
                          <m:t>𝑛</m:t>
                        </m:r>
                      </m:sup>
                    </m:sSup>
                    <m:r>
                      <a:rPr lang="en-US" altLang="zh-CN" i="1">
                        <a:latin typeface="Cambria Math" panose="02040503050406030204" pitchFamily="18" charset="0"/>
                      </a:rPr>
                      <m:t>)</m:t>
                    </m:r>
                  </m:oMath>
                </a14:m>
                <a:endParaRPr lang="en-US" altLang="zh-CN" dirty="0"/>
              </a:p>
            </p:txBody>
          </p:sp>
        </mc:Choice>
        <mc:Fallback>
          <p:sp>
            <p:nvSpPr>
              <p:cNvPr id="10" name="文本框 9"/>
              <p:cNvSpPr txBox="true">
                <a:spLocks noRot="true" noChangeAspect="true" noMove="true" noResize="true" noEditPoints="true" noAdjustHandles="true" noChangeArrowheads="true" noChangeShapeType="true" noTextEdit="true"/>
              </p:cNvSpPr>
              <p:nvPr/>
            </p:nvSpPr>
            <p:spPr>
              <a:xfrm>
                <a:off x="3806382" y="6196370"/>
                <a:ext cx="5092700" cy="369332"/>
              </a:xfrm>
              <a:prstGeom prst="rect">
                <a:avLst/>
              </a:prstGeom>
              <a:blipFill rotWithShape="true">
                <a:blip r:embed="rId4"/>
                <a:stretch>
                  <a:fillRect l="-4" t="-11" r="4" b="118"/>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a:bodyPr>
          <a:lstStyle/>
          <a:p>
            <a:r>
              <a:rPr lang="zh-CN" altLang="en-US" sz="4000" dirty="0"/>
              <a:t>目录</a:t>
            </a:r>
            <a:endParaRPr lang="zh-CN" altLang="en-US" sz="4000" dirty="0"/>
          </a:p>
        </p:txBody>
      </p:sp>
      <p:sp>
        <p:nvSpPr>
          <p:cNvPr id="3" name="内容占位符 2"/>
          <p:cNvSpPr>
            <a:spLocks noGrp="true"/>
          </p:cNvSpPr>
          <p:nvPr>
            <p:ph idx="1"/>
          </p:nvPr>
        </p:nvSpPr>
        <p:spPr>
          <a:xfrm>
            <a:off x="2589212" y="1517821"/>
            <a:ext cx="8915400" cy="4559129"/>
          </a:xfrm>
        </p:spPr>
        <p:txBody>
          <a:bodyPr>
            <a:normAutofit/>
          </a:bodyPr>
          <a:lstStyle/>
          <a:p>
            <a:r>
              <a:rPr lang="zh-CN" altLang="en-US" sz="2000" dirty="0" smtClean="0"/>
              <a:t>割点与桥，强连通分量</a:t>
            </a:r>
            <a:endParaRPr lang="en-US" altLang="zh-CN" sz="2000" dirty="0" smtClean="0"/>
          </a:p>
          <a:p>
            <a:r>
              <a:rPr lang="zh-CN" altLang="en-US" sz="2000" dirty="0"/>
              <a:t>图上的常见</a:t>
            </a:r>
            <a:r>
              <a:rPr lang="en-US" altLang="zh-CN" sz="2000" dirty="0"/>
              <a:t>NPC</a:t>
            </a:r>
            <a:r>
              <a:rPr lang="zh-CN" altLang="en-US" sz="2000" dirty="0" smtClean="0"/>
              <a:t>问题</a:t>
            </a:r>
            <a:endParaRPr lang="en-US" altLang="zh-CN" sz="2000" dirty="0" smtClean="0"/>
          </a:p>
          <a:p>
            <a:r>
              <a:rPr lang="zh-CN" altLang="en-US" sz="2000" dirty="0" smtClean="0"/>
              <a:t>二分图及一般图的匹配</a:t>
            </a:r>
            <a:endParaRPr lang="en-US" altLang="zh-CN" sz="2000" dirty="0" smtClean="0"/>
          </a:p>
          <a:p>
            <a:r>
              <a:rPr lang="en-US" altLang="zh-CN" sz="2000" dirty="0" smtClean="0"/>
              <a:t>DAG</a:t>
            </a:r>
            <a:endParaRPr lang="en-US" altLang="zh-CN" sz="2000" dirty="0" smtClean="0"/>
          </a:p>
          <a:p>
            <a:r>
              <a:rPr lang="zh-CN" altLang="en-US" sz="2000" dirty="0" smtClean="0"/>
              <a:t>平面图</a:t>
            </a:r>
            <a:endParaRPr lang="en-US" altLang="zh-CN" sz="2000" dirty="0" smtClean="0"/>
          </a:p>
          <a:p>
            <a:r>
              <a:rPr lang="zh-CN" altLang="en-US" sz="2000" dirty="0" smtClean="0"/>
              <a:t>区间图，弦图</a:t>
            </a:r>
            <a:endParaRPr lang="en-US" altLang="zh-CN" sz="2000" dirty="0" smtClean="0"/>
          </a:p>
          <a:p>
            <a:r>
              <a:rPr lang="zh-CN" altLang="en-US" sz="2000" dirty="0"/>
              <a:t>最小生成树</a:t>
            </a:r>
            <a:endParaRPr lang="en-US" altLang="zh-CN" sz="2000" dirty="0"/>
          </a:p>
          <a:p>
            <a:r>
              <a:rPr lang="zh-CN" altLang="en-US" sz="2000" dirty="0" smtClean="0"/>
              <a:t>最小树形图</a:t>
            </a:r>
            <a:endParaRPr lang="en-US" altLang="zh-CN" sz="2000" dirty="0" smtClean="0"/>
          </a:p>
          <a:p>
            <a:r>
              <a:rPr lang="zh-CN" altLang="en-US" sz="2000" dirty="0" smtClean="0"/>
              <a:t>差分</a:t>
            </a:r>
            <a:r>
              <a:rPr lang="zh-CN" altLang="en-US" sz="2000" dirty="0"/>
              <a:t>约束系统</a:t>
            </a:r>
            <a:endParaRPr lang="en-US" altLang="zh-CN" sz="2000" dirty="0"/>
          </a:p>
          <a:p>
            <a:r>
              <a:rPr lang="zh-CN" altLang="en-US" sz="2000" dirty="0" smtClean="0"/>
              <a:t>网络流</a:t>
            </a:r>
            <a:endParaRPr lang="en-US" altLang="zh-CN" sz="2000" dirty="0" smtClean="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1543452" y="2044132"/>
                <a:ext cx="10348866" cy="4013768"/>
              </a:xfrm>
            </p:spPr>
            <p:txBody>
              <a:bodyPr>
                <a:normAutofit/>
              </a:bodyPr>
              <a:lstStyle/>
              <a:p>
                <a:r>
                  <a:rPr lang="zh-CN" altLang="en-US" sz="2400" dirty="0" smtClean="0"/>
                  <a:t>给出 </a:t>
                </a:r>
                <a14:m>
                  <m:oMath xmlns:m="http://schemas.openxmlformats.org/officeDocument/2006/math">
                    <m:r>
                      <a:rPr lang="en-US" altLang="zh-CN" sz="2400" b="0" i="1" smtClean="0">
                        <a:latin typeface="Cambria Math" panose="02040503050406030204" pitchFamily="18" charset="0"/>
                      </a:rPr>
                      <m:t>𝑁</m:t>
                    </m:r>
                  </m:oMath>
                </a14:m>
                <a:r>
                  <a:rPr lang="zh-CN" altLang="en-US" sz="2400" dirty="0" smtClean="0"/>
                  <a:t>个</a:t>
                </a:r>
                <a:r>
                  <a:rPr lang="zh-CN" altLang="en-US" sz="2400" dirty="0"/>
                  <a:t>点的无向图，每一个点有权值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𝑖</m:t>
                        </m:r>
                      </m:sub>
                    </m:sSub>
                  </m:oMath>
                </a14:m>
                <a:r>
                  <a:rPr lang="en-US" altLang="zh-CN" sz="2400" dirty="0" smtClean="0"/>
                  <a:t> </a:t>
                </a:r>
                <a:r>
                  <a:rPr lang="zh-CN" altLang="en-US" sz="2400" dirty="0"/>
                  <a:t>。要求找出一个</a:t>
                </a:r>
                <a14:m>
                  <m:oMath xmlns:m="http://schemas.openxmlformats.org/officeDocument/2006/math">
                    <m:r>
                      <a:rPr lang="en-US" altLang="zh-CN" sz="2400" b="0" i="1" smtClean="0">
                        <a:latin typeface="Cambria Math" panose="02040503050406030204" pitchFamily="18" charset="0"/>
                      </a:rPr>
                      <m:t>𝑀</m:t>
                    </m:r>
                  </m:oMath>
                </a14:m>
                <a:r>
                  <a:rPr lang="zh-CN" altLang="en-US" sz="2400" dirty="0" smtClean="0"/>
                  <a:t>个</a:t>
                </a:r>
                <a:r>
                  <a:rPr lang="zh-CN" altLang="en-US" sz="2400" dirty="0"/>
                  <a:t>点的团，</a:t>
                </a:r>
                <a:r>
                  <a:rPr lang="zh-CN" altLang="en-US" sz="2400" dirty="0" smtClean="0"/>
                  <a:t>满足</a:t>
                </a:r>
                <a14:m>
                  <m:oMath xmlns:m="http://schemas.openxmlformats.org/officeDocument/2006/math">
                    <m:r>
                      <a:rPr lang="en-US" altLang="zh-CN" sz="2400" b="0" i="1" smtClean="0">
                        <a:latin typeface="Cambria Math" panose="02040503050406030204" pitchFamily="18" charset="0"/>
                      </a:rPr>
                      <m:t>𝑀</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num>
                      <m:den>
                        <m:r>
                          <a:rPr lang="en-US" altLang="zh-CN" sz="2400" b="0" i="1" smtClean="0">
                            <a:latin typeface="Cambria Math" panose="02040503050406030204" pitchFamily="18" charset="0"/>
                          </a:rPr>
                          <m:t>3</m:t>
                        </m:r>
                      </m:den>
                    </m:f>
                    <m:r>
                      <a:rPr lang="en-US" altLang="zh-CN" sz="2400" b="0" i="1" smtClean="0">
                        <a:latin typeface="Cambria Math" panose="02040503050406030204" pitchFamily="18" charset="0"/>
                      </a:rPr>
                      <m:t>𝑁</m:t>
                    </m:r>
                  </m:oMath>
                </a14:m>
                <a:r>
                  <a:rPr lang="zh-CN" altLang="en-US" sz="2400" dirty="0" smtClean="0"/>
                  <a:t>，</a:t>
                </a:r>
                <a:r>
                  <a:rPr lang="zh-CN" altLang="en-US" sz="2400" dirty="0"/>
                  <a:t>且</a:t>
                </a:r>
                <a:r>
                  <a:rPr lang="zh-CN" altLang="en-US" sz="2400" dirty="0" smtClean="0"/>
                  <a:t>使得</a:t>
                </a:r>
                <a:r>
                  <a:rPr lang="zh-CN" altLang="en-US" sz="2400" dirty="0"/>
                  <a:t>权值和最大</a:t>
                </a:r>
                <a:r>
                  <a:rPr lang="zh-CN" altLang="en-US" sz="2400" dirty="0" smtClean="0"/>
                  <a:t>。</a:t>
                </a:r>
                <a:endParaRPr lang="en-US" altLang="zh-CN" sz="2400" dirty="0" smtClean="0"/>
              </a:p>
              <a:p>
                <a:endParaRPr lang="en-US" altLang="zh-CN" sz="2400" dirty="0"/>
              </a:p>
              <a:p>
                <a:endParaRPr lang="en-US" altLang="zh-CN" sz="2400" dirty="0" smtClean="0"/>
              </a:p>
              <a:p>
                <a14:m>
                  <m:oMath xmlns:m="http://schemas.openxmlformats.org/officeDocument/2006/math">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50</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6</m:t>
                        </m:r>
                      </m:sup>
                    </m:sSup>
                  </m:oMath>
                </a14:m>
                <a:endParaRPr lang="en-US" altLang="zh-CN" sz="2400" dirty="0" smtClean="0"/>
              </a:p>
              <a:p>
                <a14:m>
                  <m:oMath xmlns:m="http://schemas.openxmlformats.org/officeDocument/2006/math">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𝑠</m:t>
                    </m:r>
                  </m:oMath>
                </a14:m>
                <a:endParaRPr lang="en-US" altLang="zh-CN" sz="24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1543452" y="2044132"/>
                <a:ext cx="10348866" cy="4013768"/>
              </a:xfrm>
              <a:blipFill rotWithShape="true">
                <a:blip r:embed="rId1"/>
                <a:stretch>
                  <a:fillRect l="-4" t="-381"/>
                </a:stretch>
              </a:blipFill>
            </p:spPr>
            <p:txBody>
              <a:bodyPr/>
              <a:lstStyle/>
              <a:p>
                <a:r>
                  <a:rPr lang="zh-CN" altLang="en-US">
                    <a:noFill/>
                  </a:rPr>
                  <a:t> </a:t>
                </a:r>
              </a:p>
            </p:txBody>
          </p:sp>
        </mc:Fallback>
      </mc:AlternateContent>
      <p:sp>
        <p:nvSpPr>
          <p:cNvPr id="4" name="标题 1"/>
          <p:cNvSpPr>
            <a:spLocks noGrp="true"/>
          </p:cNvSpPr>
          <p:nvPr>
            <p:ph type="title"/>
          </p:nvPr>
        </p:nvSpPr>
        <p:spPr>
          <a:xfrm>
            <a:off x="1896889" y="528576"/>
            <a:ext cx="8911687" cy="1280890"/>
          </a:xfrm>
        </p:spPr>
        <p:txBody>
          <a:bodyPr>
            <a:noAutofit/>
          </a:bodyPr>
          <a:lstStyle/>
          <a:p>
            <a:r>
              <a:rPr lang="en-US" altLang="zh-CN" dirty="0" err="1" smtClean="0"/>
              <a:t>Topcoder</a:t>
            </a:r>
            <a:r>
              <a:rPr lang="en-US" altLang="zh-CN" dirty="0" smtClean="0"/>
              <a:t> 571-500 </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1479952" y="1809466"/>
                <a:ext cx="10348866" cy="4717700"/>
              </a:xfrm>
            </p:spPr>
            <p:txBody>
              <a:bodyPr>
                <a:normAutofit/>
              </a:bodyPr>
              <a:lstStyle/>
              <a:p>
                <a:r>
                  <a:rPr lang="zh-CN" altLang="en-US" sz="2400" dirty="0" smtClean="0"/>
                  <a:t>搜索加上剪枝是可以通过的。</a:t>
                </a:r>
                <a:endParaRPr lang="en-US" altLang="zh-CN" sz="2400" dirty="0" smtClean="0"/>
              </a:p>
              <a:p>
                <a:r>
                  <a:rPr lang="zh-CN" altLang="en-US" sz="2400" dirty="0"/>
                  <a:t>另一</a:t>
                </a:r>
                <a:r>
                  <a:rPr lang="zh-CN" altLang="en-US" sz="2400" dirty="0" smtClean="0"/>
                  <a:t>种思路：</a:t>
                </a:r>
                <a:endParaRPr lang="en-US" altLang="zh-CN" sz="2400" i="1" dirty="0" smtClean="0">
                  <a:latin typeface="Cambria Math" panose="02040503050406030204" pitchFamily="18" charset="0"/>
                </a:endParaRPr>
              </a:p>
              <a:p>
                <a:pPr lvl="1"/>
                <a14:m>
                  <m:oMath xmlns:m="http://schemas.openxmlformats.org/officeDocument/2006/math">
                    <m:r>
                      <a:rPr lang="en-US" altLang="zh-CN" sz="2200" i="1">
                        <a:latin typeface="Cambria Math" panose="02040503050406030204" pitchFamily="18" charset="0"/>
                      </a:rPr>
                      <m:t>𝑀</m:t>
                    </m:r>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2</m:t>
                        </m:r>
                      </m:num>
                      <m:den>
                        <m:r>
                          <a:rPr lang="en-US" altLang="zh-CN" sz="2200" i="1">
                            <a:latin typeface="Cambria Math" panose="02040503050406030204" pitchFamily="18" charset="0"/>
                          </a:rPr>
                          <m:t>3</m:t>
                        </m:r>
                      </m:den>
                    </m:f>
                    <m:r>
                      <a:rPr lang="en-US" altLang="zh-CN" sz="2200" i="1">
                        <a:latin typeface="Cambria Math" panose="02040503050406030204" pitchFamily="18" charset="0"/>
                      </a:rPr>
                      <m:t>𝑁</m:t>
                    </m:r>
                  </m:oMath>
                </a14:m>
                <a:endParaRPr lang="en-US" altLang="zh-CN" sz="2200" dirty="0" smtClean="0"/>
              </a:p>
              <a:p>
                <a:pPr lvl="1"/>
                <a:r>
                  <a:rPr lang="zh-CN" altLang="en-US" sz="2200" dirty="0" smtClean="0"/>
                  <a:t>最大团</a:t>
                </a:r>
                <a:r>
                  <a:rPr lang="en-US" altLang="zh-CN" sz="2200" dirty="0" smtClean="0"/>
                  <a:t>=</a:t>
                </a:r>
                <a:r>
                  <a:rPr lang="zh-CN" altLang="en-US" sz="2200" dirty="0" smtClean="0"/>
                  <a:t>补图上的最小点覆盖的补集</a:t>
                </a:r>
                <a:endParaRPr lang="en-US" altLang="zh-CN" sz="2200" dirty="0" smtClean="0"/>
              </a:p>
              <a:p>
                <a:pPr lvl="1"/>
                <a:r>
                  <a:rPr lang="zh-CN" altLang="en-US" sz="2200" dirty="0" smtClean="0"/>
                  <a:t>先</a:t>
                </a:r>
                <a:r>
                  <a:rPr lang="zh-CN" altLang="en-US" sz="2200" dirty="0"/>
                  <a:t>转化为最小</a:t>
                </a:r>
                <a:r>
                  <a:rPr lang="zh-CN" altLang="en-US" sz="2200" dirty="0" smtClean="0"/>
                  <a:t>点覆盖，且最小点覆盖大小</a:t>
                </a:r>
                <a14:m>
                  <m:oMath xmlns:m="http://schemas.openxmlformats.org/officeDocument/2006/math">
                    <m:r>
                      <a:rPr lang="en-US" altLang="zh-CN" sz="2200" b="0" i="0" smtClean="0">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b="0" i="1" smtClean="0">
                            <a:latin typeface="Cambria Math" panose="02040503050406030204" pitchFamily="18" charset="0"/>
                          </a:rPr>
                          <m:t>1</m:t>
                        </m:r>
                      </m:num>
                      <m:den>
                        <m:r>
                          <a:rPr lang="en-US" altLang="zh-CN" sz="2200" i="1">
                            <a:latin typeface="Cambria Math" panose="02040503050406030204" pitchFamily="18" charset="0"/>
                          </a:rPr>
                          <m:t>3</m:t>
                        </m:r>
                      </m:den>
                    </m:f>
                    <m:r>
                      <a:rPr lang="en-US" altLang="zh-CN" sz="2200" i="1">
                        <a:latin typeface="Cambria Math" panose="02040503050406030204" pitchFamily="18" charset="0"/>
                      </a:rPr>
                      <m:t>𝑁</m:t>
                    </m:r>
                  </m:oMath>
                </a14:m>
                <a:r>
                  <a:rPr lang="zh-CN" altLang="en-US" sz="2200" dirty="0" smtClean="0"/>
                  <a:t>，所以可以直接搜索最小点覆盖：记录当前选择的点集，对补图上的每一条边依次判断，如果一条边的两个端点都没有被覆盖，则每一一个端点选择，如果已经选择了超过</a:t>
                </a:r>
                <a14:m>
                  <m:oMath xmlns:m="http://schemas.openxmlformats.org/officeDocument/2006/math">
                    <m:f>
                      <m:fPr>
                        <m:ctrlPr>
                          <a:rPr lang="en-US" altLang="zh-CN" sz="2200" i="1">
                            <a:latin typeface="Cambria Math" panose="02040503050406030204" pitchFamily="18" charset="0"/>
                          </a:rPr>
                        </m:ctrlPr>
                      </m:fPr>
                      <m:num>
                        <m:r>
                          <a:rPr lang="en-US" altLang="zh-CN" sz="2200" b="0" i="1" smtClean="0">
                            <a:latin typeface="Cambria Math" panose="02040503050406030204" pitchFamily="18" charset="0"/>
                          </a:rPr>
                          <m:t>1</m:t>
                        </m:r>
                      </m:num>
                      <m:den>
                        <m:r>
                          <a:rPr lang="en-US" altLang="zh-CN" sz="2200" i="1">
                            <a:latin typeface="Cambria Math" panose="02040503050406030204" pitchFamily="18" charset="0"/>
                          </a:rPr>
                          <m:t>3</m:t>
                        </m:r>
                      </m:den>
                    </m:f>
                    <m:r>
                      <a:rPr lang="en-US" altLang="zh-CN" sz="2200" i="1">
                        <a:latin typeface="Cambria Math" panose="02040503050406030204" pitchFamily="18" charset="0"/>
                      </a:rPr>
                      <m:t>𝑁</m:t>
                    </m:r>
                  </m:oMath>
                </a14:m>
                <a:r>
                  <a:rPr lang="zh-CN" altLang="en-US" sz="2200" dirty="0" smtClean="0"/>
                  <a:t>的点，则终止搜索。</a:t>
                </a:r>
                <a:endParaRPr lang="en-US" altLang="zh-CN" sz="2200" dirty="0" smtClean="0"/>
              </a:p>
              <a:p>
                <a:pPr lvl="1"/>
                <a:r>
                  <a:rPr lang="zh-CN" altLang="en-US" sz="2200" dirty="0"/>
                  <a:t>每一</a:t>
                </a:r>
                <a:r>
                  <a:rPr lang="zh-CN" altLang="en-US" sz="2200" dirty="0" smtClean="0"/>
                  <a:t>次加入一个点才会造成两个分支的搜索，所以时间复杂度为</a:t>
                </a:r>
                <a14:m>
                  <m:oMath xmlns:m="http://schemas.openxmlformats.org/officeDocument/2006/math">
                    <m:r>
                      <a:rPr lang="en-US" altLang="zh-CN" sz="2200" b="0" i="1" smtClean="0">
                        <a:latin typeface="Cambria Math" panose="02040503050406030204" pitchFamily="18" charset="0"/>
                      </a:rPr>
                      <m:t>𝑂</m:t>
                    </m:r>
                    <m:r>
                      <a:rPr lang="en-US" altLang="zh-CN" sz="2200" b="0" i="1" smtClean="0">
                        <a:latin typeface="Cambria Math" panose="02040503050406030204" pitchFamily="18" charset="0"/>
                      </a:rPr>
                      <m:t>(</m:t>
                    </m:r>
                    <m:sSup>
                      <m:sSupPr>
                        <m:ctrlPr>
                          <a:rPr lang="en-US" altLang="zh-CN" sz="2200" b="0" i="1" smtClean="0">
                            <a:latin typeface="Cambria Math" panose="02040503050406030204" pitchFamily="18" charset="0"/>
                          </a:rPr>
                        </m:ctrlPr>
                      </m:sSupPr>
                      <m:e>
                        <m:r>
                          <a:rPr lang="en-US" altLang="zh-CN" sz="2200" b="0" i="1" smtClean="0">
                            <a:latin typeface="Cambria Math" panose="02040503050406030204" pitchFamily="18" charset="0"/>
                          </a:rPr>
                          <m:t>2</m:t>
                        </m:r>
                      </m:e>
                      <m:sup>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𝑛</m:t>
                            </m:r>
                          </m:num>
                          <m:den>
                            <m:r>
                              <a:rPr lang="en-US" altLang="zh-CN" sz="2200" b="0" i="1" smtClean="0">
                                <a:latin typeface="Cambria Math" panose="02040503050406030204" pitchFamily="18" charset="0"/>
                              </a:rPr>
                              <m:t>3</m:t>
                            </m:r>
                          </m:den>
                        </m:f>
                      </m:sup>
                    </m:sSup>
                    <m:r>
                      <a:rPr lang="en-US" altLang="zh-CN" sz="2200" b="0" i="1" smtClean="0">
                        <a:latin typeface="Cambria Math" panose="02040503050406030204" pitchFamily="18" charset="0"/>
                      </a:rPr>
                      <m:t>)</m:t>
                    </m:r>
                    <m:r>
                      <a:rPr lang="zh-CN" altLang="en-US" sz="2200" i="1">
                        <a:latin typeface="Cambria Math" panose="02040503050406030204" pitchFamily="18" charset="0"/>
                      </a:rPr>
                      <m:t>。</m:t>
                    </m:r>
                  </m:oMath>
                </a14:m>
                <a:endParaRPr lang="en-US" altLang="zh-CN" sz="2200" dirty="0"/>
              </a:p>
              <a:p>
                <a:pPr lvl="1"/>
                <a:endParaRPr lang="en-US" altLang="zh-CN" sz="22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1479952" y="1809466"/>
                <a:ext cx="10348866" cy="4717700"/>
              </a:xfrm>
              <a:blipFill rotWithShape="true">
                <a:blip r:embed="rId1"/>
                <a:stretch>
                  <a:fillRect l="-4" t="-7" r="-1785" b="-2382"/>
                </a:stretch>
              </a:blipFill>
            </p:spPr>
            <p:txBody>
              <a:bodyPr/>
              <a:lstStyle/>
              <a:p>
                <a:r>
                  <a:rPr lang="zh-CN" altLang="en-US">
                    <a:noFill/>
                  </a:rPr>
                  <a:t> </a:t>
                </a:r>
              </a:p>
            </p:txBody>
          </p:sp>
        </mc:Fallback>
      </mc:AlternateContent>
      <p:sp>
        <p:nvSpPr>
          <p:cNvPr id="4" name="标题 1"/>
          <p:cNvSpPr>
            <a:spLocks noGrp="true"/>
          </p:cNvSpPr>
          <p:nvPr>
            <p:ph type="title"/>
          </p:nvPr>
        </p:nvSpPr>
        <p:spPr>
          <a:xfrm>
            <a:off x="1896889" y="528576"/>
            <a:ext cx="8911687" cy="1280890"/>
          </a:xfrm>
        </p:spPr>
        <p:txBody>
          <a:bodyPr>
            <a:noAutofit/>
          </a:bodyPr>
          <a:lstStyle/>
          <a:p>
            <a:r>
              <a:rPr lang="en-US" altLang="zh-CN" dirty="0" err="1" smtClean="0"/>
              <a:t>Topcoder</a:t>
            </a:r>
            <a:r>
              <a:rPr lang="en-US" altLang="zh-CN" dirty="0" smtClean="0"/>
              <a:t> 571-500 </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1692172" y="2425615"/>
            <a:ext cx="8911687" cy="1280890"/>
          </a:xfrm>
        </p:spPr>
        <p:txBody>
          <a:bodyPr>
            <a:normAutofit/>
          </a:bodyPr>
          <a:lstStyle/>
          <a:p>
            <a:r>
              <a:rPr lang="zh-CN" altLang="en-US" sz="6600" dirty="0"/>
              <a:t>二分图及一般图的匹配</a:t>
            </a:r>
            <a:endParaRPr lang="zh-CN" altLang="en-US" sz="6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smtClean="0"/>
              <a:t>二分图及匹配</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07075" y="1891352"/>
                <a:ext cx="8915400" cy="3777622"/>
              </a:xfrm>
            </p:spPr>
            <p:txBody>
              <a:bodyPr>
                <a:normAutofit/>
              </a:bodyPr>
              <a:lstStyle/>
              <a:p>
                <a:r>
                  <a:rPr lang="zh-CN" altLang="en-US" sz="2200" dirty="0" smtClean="0"/>
                  <a:t>二分图</a:t>
                </a:r>
                <a:r>
                  <a:rPr lang="zh-CN" altLang="en-US" sz="2200" dirty="0"/>
                  <a:t>是</a:t>
                </a:r>
                <a:r>
                  <a:rPr lang="zh-CN" altLang="en-US" sz="2200" dirty="0" smtClean="0"/>
                  <a:t>没有奇环的无向图</a:t>
                </a:r>
                <a:endParaRPr lang="en-US" altLang="zh-CN" sz="2200" dirty="0" smtClean="0"/>
              </a:p>
              <a:p>
                <a:r>
                  <a:rPr lang="zh-CN" altLang="en-US" sz="2200" dirty="0"/>
                  <a:t>二分</a:t>
                </a:r>
                <a:r>
                  <a:rPr lang="zh-CN" altLang="en-US" sz="2200" dirty="0" smtClean="0"/>
                  <a:t>图匹配的增广算法：</a:t>
                </a:r>
                <a:endParaRPr lang="en-US" altLang="zh-CN" sz="2200" dirty="0" smtClean="0"/>
              </a:p>
              <a:p>
                <a:r>
                  <a:rPr lang="zh-CN" altLang="en-US" sz="2200" dirty="0" smtClean="0"/>
                  <a:t>从一侧的每一个未匹配点开始</a:t>
                </a:r>
                <a:r>
                  <a:rPr lang="en-US" altLang="zh-CN" sz="2200" dirty="0" err="1" smtClean="0"/>
                  <a:t>Dfs</a:t>
                </a:r>
                <a:endParaRPr lang="en-US" altLang="zh-CN" sz="2200" dirty="0"/>
              </a:p>
              <a:p>
                <a:r>
                  <a:rPr lang="zh-CN" altLang="en-US" sz="2200" dirty="0" smtClean="0"/>
                  <a:t>寻找非匹配边</a:t>
                </a:r>
                <a:r>
                  <a:rPr lang="en-US" altLang="zh-CN" sz="2200" dirty="0" smtClean="0"/>
                  <a:t>-</a:t>
                </a:r>
                <a:r>
                  <a:rPr lang="zh-CN" altLang="en-US" sz="2200" dirty="0" smtClean="0"/>
                  <a:t>匹配边</a:t>
                </a:r>
                <a:r>
                  <a:rPr lang="en-US" altLang="zh-CN" sz="2200" dirty="0" smtClean="0"/>
                  <a:t>-</a:t>
                </a:r>
                <a:r>
                  <a:rPr lang="zh-CN" altLang="en-US" sz="2200" dirty="0" smtClean="0"/>
                  <a:t>非匹配边</a:t>
                </a:r>
                <a:r>
                  <a:rPr lang="en-US" altLang="zh-CN" sz="2200" dirty="0" smtClean="0"/>
                  <a:t>-</a:t>
                </a:r>
                <a:r>
                  <a:rPr lang="zh-CN" altLang="en-US" sz="2200" dirty="0" smtClean="0"/>
                  <a:t>匹配边</a:t>
                </a:r>
                <a:r>
                  <a:rPr lang="en-US" altLang="zh-CN" sz="2200" dirty="0" smtClean="0"/>
                  <a:t>……-</a:t>
                </a:r>
                <a:r>
                  <a:rPr lang="zh-CN" altLang="en-US" sz="2200" dirty="0" smtClean="0"/>
                  <a:t>非匹配边的交错路径</a:t>
                </a:r>
                <a:endParaRPr lang="en-US" altLang="zh-CN" sz="2200" dirty="0" smtClean="0"/>
              </a:p>
              <a:p>
                <a:r>
                  <a:rPr lang="zh-CN" altLang="en-US" sz="2200" dirty="0" smtClean="0"/>
                  <a:t>将这条路径上的匹配边变为非匹配边，</a:t>
                </a:r>
                <a:r>
                  <a:rPr lang="zh-CN" altLang="en-US" sz="2200" dirty="0"/>
                  <a:t>非</a:t>
                </a:r>
                <a:r>
                  <a:rPr lang="zh-CN" altLang="en-US" sz="2200" dirty="0" smtClean="0"/>
                  <a:t>匹配</a:t>
                </a:r>
                <a:r>
                  <a:rPr lang="zh-CN" altLang="en-US" sz="2200" dirty="0"/>
                  <a:t>边</a:t>
                </a:r>
                <a:r>
                  <a:rPr lang="zh-CN" altLang="en-US" sz="2200" dirty="0" smtClean="0"/>
                  <a:t>变为匹配边，则可得到</a:t>
                </a:r>
                <a:r>
                  <a:rPr lang="en-US" altLang="zh-CN" sz="2200" dirty="0" smtClean="0"/>
                  <a:t>+1</a:t>
                </a:r>
                <a:r>
                  <a:rPr lang="zh-CN" altLang="en-US" sz="2200" dirty="0" smtClean="0"/>
                  <a:t>的匹配</a:t>
                </a:r>
                <a:endParaRPr lang="en-US" altLang="zh-CN" sz="2200" dirty="0" smtClean="0"/>
              </a:p>
              <a:p>
                <a:r>
                  <a:rPr lang="zh-CN" altLang="en-US" sz="2200" dirty="0" smtClean="0"/>
                  <a:t>时间复杂度</a:t>
                </a:r>
                <a14:m>
                  <m:oMath xmlns:m="http://schemas.openxmlformats.org/officeDocument/2006/math">
                    <m:r>
                      <a:rPr lang="en-US" altLang="zh-CN" sz="2200" b="0" i="1" smtClean="0">
                        <a:latin typeface="Cambria Math" panose="02040503050406030204" pitchFamily="18" charset="0"/>
                      </a:rPr>
                      <m:t>𝑂</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𝑛𝑚</m:t>
                    </m:r>
                    <m:r>
                      <a:rPr lang="en-US" altLang="zh-CN" sz="2200" b="0" i="1" smtClean="0">
                        <a:latin typeface="Cambria Math" panose="02040503050406030204" pitchFamily="18" charset="0"/>
                      </a:rPr>
                      <m:t>)</m:t>
                    </m:r>
                  </m:oMath>
                </a14:m>
                <a:r>
                  <a:rPr lang="zh-CN" altLang="en-US" sz="2200" dirty="0" smtClean="0"/>
                  <a:t>，</a:t>
                </a:r>
                <a:r>
                  <a:rPr lang="en-US" altLang="zh-CN" sz="2200" dirty="0" smtClean="0"/>
                  <a:t>n</a:t>
                </a:r>
                <a:r>
                  <a:rPr lang="zh-CN" altLang="en-US" sz="2200" dirty="0" smtClean="0"/>
                  <a:t>为点数，</a:t>
                </a:r>
                <a:r>
                  <a:rPr lang="en-US" altLang="zh-CN" sz="2200" dirty="0" smtClean="0"/>
                  <a:t>m</a:t>
                </a:r>
                <a:r>
                  <a:rPr lang="zh-CN" altLang="en-US" sz="2200" dirty="0" smtClean="0"/>
                  <a:t>为边数</a:t>
                </a:r>
                <a:endParaRPr lang="zh-CN" altLang="en-US" sz="22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07075" y="1891352"/>
                <a:ext cx="8915400" cy="3777622"/>
              </a:xfrm>
              <a:blipFill rotWithShape="true">
                <a:blip r:embed="rId1"/>
                <a:stretch>
                  <a:fillRect l="-5" t="-9" r="5" b="9"/>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smtClean="0"/>
              <a:t>二分图及匹配</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07075" y="1891351"/>
                <a:ext cx="8915400" cy="4518973"/>
              </a:xfrm>
            </p:spPr>
            <p:txBody>
              <a:bodyPr>
                <a:normAutofit/>
              </a:bodyPr>
              <a:lstStyle/>
              <a:p>
                <a:r>
                  <a:rPr lang="zh-CN" altLang="en-US" sz="2200" dirty="0" smtClean="0"/>
                  <a:t>如果我们在求二分图最大匹配时使用</a:t>
                </a:r>
                <a:r>
                  <a:rPr lang="en-US" altLang="zh-CN" sz="2200" dirty="0" err="1" smtClean="0"/>
                  <a:t>Dinic</a:t>
                </a:r>
                <a:r>
                  <a:rPr lang="zh-CN" altLang="en-US" sz="2200" dirty="0" smtClean="0"/>
                  <a:t>网络流，那么时间复杂度可以缩减到</a:t>
                </a:r>
                <a14:m>
                  <m:oMath xmlns:m="http://schemas.openxmlformats.org/officeDocument/2006/math">
                    <m:r>
                      <a:rPr lang="en-US" altLang="zh-CN" sz="2200" b="0" i="1" smtClean="0">
                        <a:latin typeface="Cambria Math" panose="02040503050406030204" pitchFamily="18" charset="0"/>
                      </a:rPr>
                      <m:t>𝑂</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𝑚</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𝑛</m:t>
                    </m:r>
                    <m:r>
                      <a:rPr lang="en-US" altLang="zh-CN" sz="2200" b="0" i="1" smtClean="0">
                        <a:latin typeface="Cambria Math" panose="02040503050406030204" pitchFamily="18" charset="0"/>
                      </a:rPr>
                      <m:t>)</m:t>
                    </m:r>
                  </m:oMath>
                </a14:m>
                <a:r>
                  <a:rPr lang="zh-CN" altLang="en-US" sz="2200" dirty="0" smtClean="0"/>
                  <a:t>，</a:t>
                </a:r>
                <a:r>
                  <a:rPr lang="en-US" altLang="zh-CN" sz="2200" dirty="0" smtClean="0"/>
                  <a:t>n</a:t>
                </a:r>
                <a:r>
                  <a:rPr lang="zh-CN" altLang="en-US" sz="2200" dirty="0" smtClean="0"/>
                  <a:t>为点数，</a:t>
                </a:r>
                <a:r>
                  <a:rPr lang="en-US" altLang="zh-CN" sz="2200" dirty="0" smtClean="0"/>
                  <a:t>m</a:t>
                </a:r>
                <a:r>
                  <a:rPr lang="zh-CN" altLang="en-US" sz="2200" dirty="0" smtClean="0"/>
                  <a:t>为边数。</a:t>
                </a:r>
                <a:endParaRPr lang="en-US" altLang="zh-CN" sz="2200" dirty="0" smtClean="0"/>
              </a:p>
              <a:p>
                <a:pPr lvl="1"/>
                <a:r>
                  <a:rPr lang="zh-CN" altLang="en-US" sz="2000" dirty="0" smtClean="0"/>
                  <a:t>证明：</a:t>
                </a:r>
                <a:endParaRPr lang="en-US" altLang="zh-CN" sz="2000" dirty="0" smtClean="0"/>
              </a:p>
              <a:p>
                <a:pPr lvl="1"/>
                <a:r>
                  <a:rPr lang="zh-CN" altLang="en-US" sz="2000" dirty="0" smtClean="0"/>
                  <a:t>考虑</a:t>
                </a:r>
                <a:r>
                  <a:rPr lang="en-US" altLang="zh-CN" sz="2000" dirty="0" err="1" smtClean="0"/>
                  <a:t>Dinic</a:t>
                </a:r>
                <a:r>
                  <a:rPr lang="zh-CN" altLang="en-US" sz="2000" dirty="0" smtClean="0"/>
                  <a:t>求解的过程。</a:t>
                </a:r>
                <a:endParaRPr lang="en-US" altLang="zh-CN" sz="2000" dirty="0" smtClean="0"/>
              </a:p>
              <a:p>
                <a:pPr lvl="1"/>
                <a:r>
                  <a:rPr lang="zh-CN" altLang="en-US" sz="2000" dirty="0" smtClean="0"/>
                  <a:t>每一次标号之后的增广是</a:t>
                </a:r>
                <a14:m>
                  <m:oMath xmlns:m="http://schemas.openxmlformats.org/officeDocument/2006/math">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r>
                      <a:rPr lang="zh-CN" altLang="en-US" sz="2000" i="1">
                        <a:latin typeface="Cambria Math" panose="02040503050406030204" pitchFamily="18" charset="0"/>
                      </a:rPr>
                      <m:t>的</m:t>
                    </m:r>
                  </m:oMath>
                </a14:m>
                <a:r>
                  <a:rPr lang="zh-CN" altLang="en-US" sz="2000" dirty="0" smtClean="0"/>
                  <a:t>，由于答案最多是</a:t>
                </a:r>
                <a14:m>
                  <m:oMath xmlns:m="http://schemas.openxmlformats.org/officeDocument/2006/math">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zh-CN" altLang="en-US" sz="2000" i="1">
                        <a:latin typeface="Cambria Math" panose="02040503050406030204" pitchFamily="18" charset="0"/>
                      </a:rPr>
                      <m:t>级别</m:t>
                    </m:r>
                  </m:oMath>
                </a14:m>
                <a:r>
                  <a:rPr lang="zh-CN" altLang="en-US" sz="2000" dirty="0" smtClean="0"/>
                  <a:t>的，所以在前</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oMath>
                </a14:m>
                <a:r>
                  <a:rPr lang="zh-CN" altLang="en-US" sz="2000" dirty="0" smtClean="0"/>
                  <a:t>的增广中时间复杂度为</a:t>
                </a:r>
                <a14:m>
                  <m:oMath xmlns:m="http://schemas.openxmlformats.org/officeDocument/2006/math">
                    <m:r>
                      <a:rPr lang="en-US" altLang="zh-CN" sz="2000" b="0" i="1" smtClean="0">
                        <a:latin typeface="Cambria Math" panose="02040503050406030204" pitchFamily="18" charset="0"/>
                      </a:rPr>
                      <m:t>𝑂</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𝑛</m:t>
                            </m:r>
                          </m:e>
                        </m:rad>
                      </m:e>
                    </m:d>
                    <m:r>
                      <a:rPr lang="zh-CN" altLang="en-US" sz="2000" b="0" i="1" smtClean="0">
                        <a:latin typeface="Cambria Math" panose="02040503050406030204" pitchFamily="18" charset="0"/>
                      </a:rPr>
                      <m:t>。</m:t>
                    </m:r>
                  </m:oMath>
                </a14:m>
                <a:endParaRPr lang="en-US" altLang="zh-CN" sz="2000" b="0" dirty="0" smtClean="0"/>
              </a:p>
              <a:p>
                <a:pPr lvl="1"/>
                <a:r>
                  <a:rPr lang="zh-CN" altLang="en-US" sz="2000" dirty="0" smtClean="0"/>
                  <a:t>由于</a:t>
                </a:r>
                <a:r>
                  <a:rPr lang="en-US" altLang="zh-CN" sz="2000" dirty="0" err="1" smtClean="0"/>
                  <a:t>Dinic</a:t>
                </a:r>
                <a:r>
                  <a:rPr lang="zh-CN" altLang="en-US" sz="2000" dirty="0" smtClean="0"/>
                  <a:t>每一次标号之后，最短路的长度一定严格增加，所以之后的最短路长度在</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oMath>
                </a14:m>
                <a:r>
                  <a:rPr lang="zh-CN" altLang="en-US" sz="2000" dirty="0" smtClean="0"/>
                  <a:t>以上，此时考虑最终的最大匹配的图和当前的图的对称差，由于一个匹配流量为</a:t>
                </a:r>
                <a:r>
                  <a:rPr lang="en-US" altLang="zh-CN" sz="2000" dirty="0" smtClean="0"/>
                  <a:t>1</a:t>
                </a:r>
                <a:r>
                  <a:rPr lang="zh-CN" altLang="en-US" sz="2000" dirty="0" smtClean="0"/>
                  <a:t>，所以一定是一些不相交的交错路，而总点数为</a:t>
                </a:r>
                <a:r>
                  <a:rPr lang="en-US" altLang="zh-CN" sz="2000" dirty="0" smtClean="0"/>
                  <a:t>n</a:t>
                </a:r>
                <a:r>
                  <a:rPr lang="zh-CN" altLang="en-US" sz="2000" dirty="0" smtClean="0"/>
                  <a:t>，所以这样的路最多</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oMath>
                </a14:m>
                <a:r>
                  <a:rPr lang="zh-CN" altLang="en-US" sz="2000" dirty="0" smtClean="0"/>
                  <a:t>条，所以接下来的增广时间复杂度也为</a:t>
                </a:r>
                <a14:m>
                  <m:oMath xmlns:m="http://schemas.openxmlformats.org/officeDocument/2006/math">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oMath>
                </a14:m>
                <a:endParaRPr lang="zh-CN" altLang="en-US" sz="20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07075" y="1891351"/>
                <a:ext cx="8915400" cy="4518973"/>
              </a:xfrm>
              <a:blipFill rotWithShape="true">
                <a:blip r:embed="rId1"/>
                <a:stretch>
                  <a:fillRect l="-5" t="-7" r="-1505" b="14"/>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smtClean="0"/>
              <a:t>霍尔定理</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10788" y="1660692"/>
                <a:ext cx="8915400" cy="3777622"/>
              </a:xfrm>
            </p:spPr>
            <p:txBody>
              <a:bodyPr>
                <a:normAutofit/>
              </a:bodyPr>
              <a:lstStyle/>
              <a:p>
                <a:r>
                  <a:rPr lang="zh-CN" altLang="en-US" sz="2200" dirty="0" smtClean="0"/>
                  <a:t>若二分图中存在点集</a:t>
                </a:r>
                <a14:m>
                  <m:oMath xmlns:m="http://schemas.openxmlformats.org/officeDocument/2006/math">
                    <m:r>
                      <a:rPr lang="en-US" altLang="zh-CN" sz="2200" i="1" dirty="0" smtClean="0">
                        <a:latin typeface="Cambria Math" panose="02040503050406030204" pitchFamily="18" charset="0"/>
                      </a:rPr>
                      <m:t>𝑋</m:t>
                    </m:r>
                  </m:oMath>
                </a14:m>
                <a:r>
                  <a:rPr lang="en-US" altLang="zh-CN" sz="2200" dirty="0"/>
                  <a:t> </a:t>
                </a:r>
                <a:r>
                  <a:rPr lang="zh-CN" altLang="en-US" sz="2200" dirty="0"/>
                  <a:t>，点集</a:t>
                </a:r>
                <a14:m>
                  <m:oMath xmlns:m="http://schemas.openxmlformats.org/officeDocument/2006/math">
                    <m:r>
                      <a:rPr lang="en-US" altLang="zh-CN" sz="2200" i="1" dirty="0">
                        <a:latin typeface="Cambria Math" panose="02040503050406030204" pitchFamily="18" charset="0"/>
                      </a:rPr>
                      <m:t>𝑋</m:t>
                    </m:r>
                  </m:oMath>
                </a14:m>
                <a:r>
                  <a:rPr lang="zh-CN" altLang="en-US" sz="2200" dirty="0"/>
                  <a:t>内部不存在边</a:t>
                </a:r>
                <a:r>
                  <a:rPr lang="zh-CN" altLang="en-US" sz="2200" dirty="0" smtClean="0"/>
                  <a:t>，令</a:t>
                </a:r>
                <a14:m>
                  <m:oMath xmlns:m="http://schemas.openxmlformats.org/officeDocument/2006/math">
                    <m:r>
                      <a:rPr lang="en-US" altLang="zh-CN" sz="2200" i="1" dirty="0" smtClean="0">
                        <a:latin typeface="Cambria Math" panose="02040503050406030204" pitchFamily="18" charset="0"/>
                      </a:rPr>
                      <m:t>𝑋</m:t>
                    </m:r>
                  </m:oMath>
                </a14:m>
                <a:r>
                  <a:rPr lang="zh-CN" altLang="en-US" sz="2200" dirty="0" smtClean="0"/>
                  <a:t>在图</a:t>
                </a:r>
                <a14:m>
                  <m:oMath xmlns:m="http://schemas.openxmlformats.org/officeDocument/2006/math">
                    <m:r>
                      <a:rPr lang="en-US" altLang="zh-CN" sz="2200" i="1" dirty="0" smtClean="0">
                        <a:latin typeface="Cambria Math" panose="02040503050406030204" pitchFamily="18" charset="0"/>
                      </a:rPr>
                      <m:t>𝐺</m:t>
                    </m:r>
                  </m:oMath>
                </a14:m>
                <a:r>
                  <a:rPr lang="zh-CN" altLang="en-US" sz="2200" dirty="0" smtClean="0"/>
                  <a:t>上</a:t>
                </a:r>
                <a:r>
                  <a:rPr lang="zh-CN" altLang="en-US" sz="2200" dirty="0"/>
                  <a:t>的补集为</a:t>
                </a:r>
                <a14:m>
                  <m:oMath xmlns:m="http://schemas.openxmlformats.org/officeDocument/2006/math">
                    <m:r>
                      <a:rPr lang="en-US" altLang="zh-CN" sz="2200" i="1" dirty="0" smtClean="0">
                        <a:latin typeface="Cambria Math" panose="02040503050406030204" pitchFamily="18" charset="0"/>
                      </a:rPr>
                      <m:t>𝑌</m:t>
                    </m:r>
                  </m:oMath>
                </a14:m>
                <a:r>
                  <a:rPr lang="zh-CN" altLang="en-US" sz="2200" dirty="0" smtClean="0"/>
                  <a:t>，则那么存在一个匹配使得</a:t>
                </a:r>
                <a14:m>
                  <m:oMath xmlns:m="http://schemas.openxmlformats.org/officeDocument/2006/math">
                    <m:r>
                      <a:rPr lang="en-US" altLang="zh-CN" sz="2200" i="1" dirty="0" smtClean="0">
                        <a:latin typeface="Cambria Math" panose="02040503050406030204" pitchFamily="18" charset="0"/>
                      </a:rPr>
                      <m:t>𝑋</m:t>
                    </m:r>
                  </m:oMath>
                </a14:m>
                <a:r>
                  <a:rPr lang="zh-CN" altLang="en-US" sz="2200" dirty="0" smtClean="0"/>
                  <a:t>中的每一个点都能被匹配的充要条件是：</a:t>
                </a:r>
                <a:endParaRPr lang="en-US" altLang="zh-CN" sz="2200" dirty="0" smtClean="0"/>
              </a:p>
              <a:p>
                <a:endParaRPr lang="en-US" altLang="zh-CN" sz="2200" dirty="0" smtClean="0"/>
              </a:p>
              <a:p>
                <a:pPr marL="0" indent="0" algn="ctr">
                  <a:buNone/>
                </a:pPr>
                <a14:m>
                  <m:oMath xmlns:m="http://schemas.openxmlformats.org/officeDocument/2006/math">
                    <m:r>
                      <a:rPr lang="en-US" altLang="zh-CN" sz="2200" b="1" i="1" dirty="0" smtClean="0">
                        <a:latin typeface="Cambria Math" panose="02040503050406030204" pitchFamily="18" charset="0"/>
                      </a:rPr>
                      <m:t>𝑿</m:t>
                    </m:r>
                  </m:oMath>
                </a14:m>
                <a:r>
                  <a:rPr lang="zh-CN" altLang="en-US" sz="2200" b="1" dirty="0"/>
                  <a:t>中的任意</a:t>
                </a:r>
                <a14:m>
                  <m:oMath xmlns:m="http://schemas.openxmlformats.org/officeDocument/2006/math">
                    <m:r>
                      <a:rPr lang="en-US" altLang="zh-CN" sz="2200" b="1" i="1" dirty="0" smtClean="0">
                        <a:latin typeface="Cambria Math" panose="02040503050406030204" pitchFamily="18" charset="0"/>
                      </a:rPr>
                      <m:t>𝒌</m:t>
                    </m:r>
                  </m:oMath>
                </a14:m>
                <a:r>
                  <a:rPr lang="zh-CN" altLang="en-US" sz="2200" b="1" dirty="0"/>
                  <a:t>个点至少</a:t>
                </a:r>
                <a:r>
                  <a:rPr lang="zh-CN" altLang="en-US" sz="2200" b="1" dirty="0" smtClean="0"/>
                  <a:t>与</a:t>
                </a:r>
                <a14:m>
                  <m:oMath xmlns:m="http://schemas.openxmlformats.org/officeDocument/2006/math">
                    <m:r>
                      <a:rPr lang="en-US" altLang="zh-CN" sz="2200" b="1" i="1" dirty="0" smtClean="0">
                        <a:latin typeface="Cambria Math" panose="02040503050406030204" pitchFamily="18" charset="0"/>
                      </a:rPr>
                      <m:t>𝑿</m:t>
                    </m:r>
                  </m:oMath>
                </a14:m>
                <a:r>
                  <a:rPr lang="zh-CN" altLang="en-US" sz="2200" b="1" dirty="0" smtClean="0"/>
                  <a:t>以外的</a:t>
                </a:r>
                <a14:m>
                  <m:oMath xmlns:m="http://schemas.openxmlformats.org/officeDocument/2006/math">
                    <m:r>
                      <a:rPr lang="en-US" altLang="zh-CN" sz="2200" b="1" i="1" dirty="0" smtClean="0">
                        <a:latin typeface="Cambria Math" panose="02040503050406030204" pitchFamily="18" charset="0"/>
                      </a:rPr>
                      <m:t>𝒌</m:t>
                    </m:r>
                  </m:oMath>
                </a14:m>
                <a:r>
                  <a:rPr lang="zh-CN" altLang="en-US" sz="2200" b="1" dirty="0"/>
                  <a:t>个点</a:t>
                </a:r>
                <a:r>
                  <a:rPr lang="zh-CN" altLang="en-US" sz="2200" b="1" dirty="0" smtClean="0"/>
                  <a:t>相邻</a:t>
                </a:r>
                <a:endParaRPr lang="en-US" altLang="zh-CN" sz="2200" b="1" dirty="0" smtClean="0"/>
              </a:p>
              <a:p>
                <a:pPr marL="0" indent="0" algn="ctr">
                  <a:buNone/>
                </a:pPr>
                <a:endParaRPr lang="en-US" altLang="zh-CN" sz="2200" b="1" dirty="0"/>
              </a:p>
              <a:p>
                <a:r>
                  <a:rPr lang="zh-CN" altLang="en-US" sz="2200" dirty="0" smtClean="0"/>
                  <a:t>两点相邻指它们之间有边</a:t>
                </a:r>
                <a:endParaRPr lang="en-US" altLang="zh-CN" sz="22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10788" y="1660692"/>
                <a:ext cx="8915400" cy="3777622"/>
              </a:xfrm>
              <a:blipFill rotWithShape="true">
                <a:blip r:embed="rId1"/>
                <a:stretch>
                  <a:fillRect l="-4" t="-273" r="4" b="5"/>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smtClean="0"/>
              <a:t>霍尔定理的证明</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10788" y="1660692"/>
                <a:ext cx="8915400" cy="3997158"/>
              </a:xfrm>
            </p:spPr>
            <p:txBody>
              <a:bodyPr>
                <a:normAutofit fontScale="92500"/>
              </a:bodyPr>
              <a:lstStyle/>
              <a:p>
                <a:r>
                  <a:rPr lang="zh-CN" altLang="en-US" sz="2200" dirty="0" smtClean="0"/>
                  <a:t>必要性：如果存在这样的匹配，显然任何</a:t>
                </a:r>
                <a14:m>
                  <m:oMath xmlns:m="http://schemas.openxmlformats.org/officeDocument/2006/math">
                    <m:r>
                      <a:rPr lang="en-US" altLang="zh-CN" sz="2200" i="1" dirty="0" smtClean="0">
                        <a:latin typeface="Cambria Math" panose="02040503050406030204" pitchFamily="18" charset="0"/>
                      </a:rPr>
                      <m:t>𝑘</m:t>
                    </m:r>
                  </m:oMath>
                </a14:m>
                <a:r>
                  <a:rPr lang="zh-CN" altLang="en-US" sz="2200" dirty="0" smtClean="0"/>
                  <a:t>个</a:t>
                </a:r>
                <a14:m>
                  <m:oMath xmlns:m="http://schemas.openxmlformats.org/officeDocument/2006/math">
                    <m:r>
                      <a:rPr lang="en-US" altLang="zh-CN" sz="2200" i="1" dirty="0" smtClean="0">
                        <a:latin typeface="Cambria Math" panose="02040503050406030204" pitchFamily="18" charset="0"/>
                      </a:rPr>
                      <m:t>𝑋</m:t>
                    </m:r>
                  </m:oMath>
                </a14:m>
                <a:r>
                  <a:rPr lang="zh-CN" altLang="en-US" sz="2200" dirty="0" smtClean="0"/>
                  <a:t>中的点都至少有与其匹配的</a:t>
                </a:r>
                <a14:m>
                  <m:oMath xmlns:m="http://schemas.openxmlformats.org/officeDocument/2006/math">
                    <m:r>
                      <a:rPr lang="en-US" altLang="zh-CN" sz="2200" i="1" dirty="0" smtClean="0">
                        <a:latin typeface="Cambria Math" panose="02040503050406030204" pitchFamily="18" charset="0"/>
                      </a:rPr>
                      <m:t>𝑘</m:t>
                    </m:r>
                  </m:oMath>
                </a14:m>
                <a:r>
                  <a:rPr lang="zh-CN" altLang="en-US" sz="2200" dirty="0"/>
                  <a:t>个</a:t>
                </a:r>
                <a:r>
                  <a:rPr lang="zh-CN" altLang="en-US" sz="2200" dirty="0" smtClean="0"/>
                  <a:t>点相邻。</a:t>
                </a:r>
                <a:endParaRPr lang="en-US" altLang="zh-CN" sz="2200" dirty="0" smtClean="0"/>
              </a:p>
              <a:p>
                <a:r>
                  <a:rPr lang="zh-CN" altLang="en-US" sz="2200" dirty="0" smtClean="0"/>
                  <a:t>充分性：当</a:t>
                </a:r>
                <a14:m>
                  <m:oMath xmlns:m="http://schemas.openxmlformats.org/officeDocument/2006/math">
                    <m:r>
                      <a:rPr lang="en-US" altLang="zh-CN" sz="2200" i="1" dirty="0" smtClean="0">
                        <a:latin typeface="Cambria Math" panose="02040503050406030204" pitchFamily="18" charset="0"/>
                      </a:rPr>
                      <m:t>𝑋</m:t>
                    </m:r>
                  </m:oMath>
                </a14:m>
                <a:r>
                  <a:rPr lang="zh-CN" altLang="en-US" sz="2200" dirty="0" smtClean="0"/>
                  <a:t>大小为</a:t>
                </a:r>
                <a:r>
                  <a:rPr lang="en-US" altLang="zh-CN" sz="2200" dirty="0" smtClean="0"/>
                  <a:t>1</a:t>
                </a:r>
                <a:r>
                  <a:rPr lang="zh-CN" altLang="en-US" sz="2200" dirty="0" smtClean="0"/>
                  <a:t>，显然成立，当</a:t>
                </a:r>
                <a14:m>
                  <m:oMath xmlns:m="http://schemas.openxmlformats.org/officeDocument/2006/math">
                    <m:r>
                      <a:rPr lang="en-US" altLang="zh-CN" sz="2200" i="1" dirty="0" smtClean="0">
                        <a:latin typeface="Cambria Math" panose="02040503050406030204" pitchFamily="18" charset="0"/>
                      </a:rPr>
                      <m:t>𝑋</m:t>
                    </m:r>
                  </m:oMath>
                </a14:m>
                <a:r>
                  <a:rPr lang="zh-CN" altLang="en-US" sz="2200" dirty="0" smtClean="0"/>
                  <a:t>大小大于</a:t>
                </a:r>
                <a:r>
                  <a:rPr lang="en-US" altLang="zh-CN" sz="2200" dirty="0" smtClean="0"/>
                  <a:t>1</a:t>
                </a:r>
                <a:r>
                  <a:rPr lang="zh-CN" altLang="en-US" sz="2200" dirty="0" smtClean="0"/>
                  <a:t>，考虑反证法，如果</a:t>
                </a:r>
                <a14:m>
                  <m:oMath xmlns:m="http://schemas.openxmlformats.org/officeDocument/2006/math">
                    <m:r>
                      <a:rPr lang="en-US" altLang="zh-CN" sz="2200" i="1" dirty="0" smtClean="0">
                        <a:latin typeface="Cambria Math" panose="02040503050406030204" pitchFamily="18" charset="0"/>
                      </a:rPr>
                      <m:t>𝑋</m:t>
                    </m:r>
                  </m:oMath>
                </a14:m>
                <a:r>
                  <a:rPr lang="zh-CN" altLang="en-US" sz="2200" dirty="0" smtClean="0"/>
                  <a:t>的最大匹配并没有使</a:t>
                </a:r>
                <a14:m>
                  <m:oMath xmlns:m="http://schemas.openxmlformats.org/officeDocument/2006/math">
                    <m:r>
                      <a:rPr lang="en-US" altLang="zh-CN" sz="2200" i="1" dirty="0" smtClean="0">
                        <a:latin typeface="Cambria Math" panose="02040503050406030204" pitchFamily="18" charset="0"/>
                      </a:rPr>
                      <m:t>𝑋</m:t>
                    </m:r>
                  </m:oMath>
                </a14:m>
                <a:r>
                  <a:rPr lang="zh-CN" altLang="en-US" sz="2200" dirty="0" smtClean="0"/>
                  <a:t>的每个点被匹配，</a:t>
                </a:r>
                <a:r>
                  <a:rPr lang="zh-CN" altLang="en-US" sz="2200" dirty="0"/>
                  <a:t>设</a:t>
                </a:r>
                <a14:m>
                  <m:oMath xmlns:m="http://schemas.openxmlformats.org/officeDocument/2006/math">
                    <m:r>
                      <a:rPr lang="en-US" altLang="zh-CN" sz="2200" i="1" dirty="0" smtClean="0">
                        <a:latin typeface="Cambria Math" panose="02040503050406030204" pitchFamily="18" charset="0"/>
                      </a:rPr>
                      <m:t>𝑋</m:t>
                    </m:r>
                  </m:oMath>
                </a14:m>
                <a:r>
                  <a:rPr lang="zh-CN" altLang="en-US" sz="2200" dirty="0" smtClean="0"/>
                  <a:t>中的未被匹配点</a:t>
                </a:r>
                <a14:m>
                  <m:oMath xmlns:m="http://schemas.openxmlformats.org/officeDocument/2006/math">
                    <m:r>
                      <a:rPr lang="en-US" altLang="zh-CN" sz="2200" i="1" dirty="0" smtClean="0">
                        <a:latin typeface="Cambria Math" panose="02040503050406030204" pitchFamily="18" charset="0"/>
                      </a:rPr>
                      <m:t>𝑢</m:t>
                    </m:r>
                  </m:oMath>
                </a14:m>
                <a:r>
                  <a:rPr lang="zh-CN" altLang="en-US" sz="2200" dirty="0" smtClean="0"/>
                  <a:t>，我们从</a:t>
                </a:r>
                <a14:m>
                  <m:oMath xmlns:m="http://schemas.openxmlformats.org/officeDocument/2006/math">
                    <m:r>
                      <a:rPr lang="en-US" altLang="zh-CN" sz="2200" i="1" dirty="0" smtClean="0">
                        <a:latin typeface="Cambria Math" panose="02040503050406030204" pitchFamily="18" charset="0"/>
                      </a:rPr>
                      <m:t>𝑢</m:t>
                    </m:r>
                  </m:oMath>
                </a14:m>
                <a:r>
                  <a:rPr lang="zh-CN" altLang="en-US" sz="2200" dirty="0" smtClean="0"/>
                  <a:t>出发搜索增广路，将访问到的点打上标记。</a:t>
                </a:r>
                <a:endParaRPr lang="en-US" altLang="zh-CN" sz="2200" dirty="0"/>
              </a:p>
              <a:p>
                <a:pPr marL="0" indent="0">
                  <a:buNone/>
                </a:pPr>
                <a:r>
                  <a:rPr lang="en-US" altLang="zh-CN" sz="2200" dirty="0" smtClean="0"/>
                  <a:t>	</a:t>
                </a:r>
                <a:r>
                  <a:rPr lang="zh-CN" altLang="en-US" sz="2200" dirty="0" smtClean="0"/>
                  <a:t>由于不能找到增广路，对于每一个访问到的</a:t>
                </a:r>
                <a14:m>
                  <m:oMath xmlns:m="http://schemas.openxmlformats.org/officeDocument/2006/math">
                    <m:r>
                      <a:rPr lang="en-US" altLang="zh-CN" sz="2200" i="1" dirty="0" smtClean="0">
                        <a:latin typeface="Cambria Math" panose="02040503050406030204" pitchFamily="18" charset="0"/>
                      </a:rPr>
                      <m:t>𝑌</m:t>
                    </m:r>
                  </m:oMath>
                </a14:m>
                <a:r>
                  <a:rPr lang="zh-CN" altLang="en-US" sz="2200" dirty="0" smtClean="0"/>
                  <a:t>中的点，都是匹配点，有</a:t>
                </a:r>
                <a:r>
                  <a:rPr lang="zh-CN" altLang="en-US" sz="2200" dirty="0"/>
                  <a:t>一个</a:t>
                </a:r>
                <a14:m>
                  <m:oMath xmlns:m="http://schemas.openxmlformats.org/officeDocument/2006/math">
                    <m:r>
                      <a:rPr lang="en-US" altLang="zh-CN" sz="2200" i="1" dirty="0" smtClean="0">
                        <a:latin typeface="Cambria Math" panose="02040503050406030204" pitchFamily="18" charset="0"/>
                      </a:rPr>
                      <m:t>𝑋</m:t>
                    </m:r>
                  </m:oMath>
                </a14:m>
                <a:r>
                  <a:rPr lang="zh-CN" altLang="en-US" sz="2200" dirty="0" smtClean="0"/>
                  <a:t>中的点与之对应。所以对于</a:t>
                </a:r>
                <a14:m>
                  <m:oMath xmlns:m="http://schemas.openxmlformats.org/officeDocument/2006/math">
                    <m:r>
                      <a:rPr lang="en-US" altLang="zh-CN" sz="2200" i="1" dirty="0" smtClean="0">
                        <a:latin typeface="Cambria Math" panose="02040503050406030204" pitchFamily="18" charset="0"/>
                      </a:rPr>
                      <m:t>𝑋</m:t>
                    </m:r>
                  </m:oMath>
                </a14:m>
                <a:r>
                  <a:rPr lang="zh-CN" altLang="en-US" sz="2200" dirty="0" smtClean="0"/>
                  <a:t>中被访问了的点的集合</a:t>
                </a:r>
                <a:r>
                  <a:rPr lang="en-US" altLang="zh-CN" sz="2200" dirty="0" smtClean="0"/>
                  <a:t>(</a:t>
                </a:r>
                <a:r>
                  <a:rPr lang="zh-CN" altLang="en-US" sz="2200" dirty="0"/>
                  <a:t>不</a:t>
                </a:r>
                <a:r>
                  <a:rPr lang="zh-CN" altLang="en-US" sz="2200" dirty="0" smtClean="0"/>
                  <a:t>包含</a:t>
                </a:r>
                <a14:m>
                  <m:oMath xmlns:m="http://schemas.openxmlformats.org/officeDocument/2006/math">
                    <m:r>
                      <a:rPr lang="en-US" altLang="zh-CN" sz="2200" i="1" dirty="0" smtClean="0">
                        <a:latin typeface="Cambria Math" panose="02040503050406030204" pitchFamily="18" charset="0"/>
                      </a:rPr>
                      <m:t>𝑢</m:t>
                    </m:r>
                  </m:oMath>
                </a14:m>
                <a:r>
                  <a:rPr lang="en-US" altLang="zh-CN" sz="2200" dirty="0" smtClean="0"/>
                  <a:t>)</a:t>
                </a:r>
                <a:r>
                  <a:rPr lang="zh-CN" altLang="en-US" sz="2200" dirty="0" smtClean="0"/>
                  <a:t>，在</a:t>
                </a:r>
                <a14:m>
                  <m:oMath xmlns:m="http://schemas.openxmlformats.org/officeDocument/2006/math">
                    <m:r>
                      <a:rPr lang="en-US" altLang="zh-CN" sz="2200" i="1" dirty="0" smtClean="0">
                        <a:latin typeface="Cambria Math" panose="02040503050406030204" pitchFamily="18" charset="0"/>
                      </a:rPr>
                      <m:t>𝑌</m:t>
                    </m:r>
                  </m:oMath>
                </a14:m>
                <a:r>
                  <a:rPr lang="zh-CN" altLang="en-US" sz="2200" dirty="0" smtClean="0"/>
                  <a:t>中与之相邻的点个数正好等于集合大小，如果加上</a:t>
                </a:r>
                <a14:m>
                  <m:oMath xmlns:m="http://schemas.openxmlformats.org/officeDocument/2006/math">
                    <m:r>
                      <a:rPr lang="en-US" altLang="zh-CN" sz="2200" i="1" dirty="0" smtClean="0">
                        <a:latin typeface="Cambria Math" panose="02040503050406030204" pitchFamily="18" charset="0"/>
                      </a:rPr>
                      <m:t>𝑢</m:t>
                    </m:r>
                  </m:oMath>
                </a14:m>
                <a:r>
                  <a:rPr lang="zh-CN" altLang="en-US" sz="2200" dirty="0" smtClean="0"/>
                  <a:t>，则</a:t>
                </a:r>
                <a14:m>
                  <m:oMath xmlns:m="http://schemas.openxmlformats.org/officeDocument/2006/math">
                    <m:r>
                      <a:rPr lang="en-US" altLang="zh-CN" sz="2200" i="1" dirty="0" smtClean="0">
                        <a:latin typeface="Cambria Math" panose="02040503050406030204" pitchFamily="18" charset="0"/>
                      </a:rPr>
                      <m:t>𝑌</m:t>
                    </m:r>
                  </m:oMath>
                </a14:m>
                <a:r>
                  <a:rPr lang="zh-CN" altLang="en-US" sz="2200" dirty="0" smtClean="0"/>
                  <a:t>中相邻的点没有增加，不满足条件，所以得出矛盾。</a:t>
                </a:r>
                <a:endParaRPr lang="en-US" altLang="zh-CN" sz="22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10788" y="1660692"/>
                <a:ext cx="8915400" cy="3997158"/>
              </a:xfrm>
              <a:blipFill rotWithShape="true">
                <a:blip r:embed="rId1"/>
                <a:stretch>
                  <a:fillRect l="-4" t="-4" r="4"/>
                </a:stretch>
              </a:blipFill>
            </p:spPr>
            <p:txBody>
              <a:bodyPr/>
              <a:lstStyle/>
              <a:p>
                <a:r>
                  <a:rPr lang="zh-CN" altLang="en-US">
                    <a:noFill/>
                  </a:rPr>
                  <a:t> </a:t>
                </a:r>
              </a:p>
            </p:txBody>
          </p:sp>
        </mc:Fallback>
      </mc:AlternateContent>
      <p:grpSp>
        <p:nvGrpSpPr>
          <p:cNvPr id="30" name="组合 29"/>
          <p:cNvGrpSpPr/>
          <p:nvPr/>
        </p:nvGrpSpPr>
        <p:grpSpPr>
          <a:xfrm>
            <a:off x="5372167" y="4914900"/>
            <a:ext cx="2881028" cy="1485900"/>
            <a:chOff x="5069172" y="4051300"/>
            <a:chExt cx="2881028" cy="1485900"/>
          </a:xfrm>
        </p:grpSpPr>
        <p:sp>
          <p:nvSpPr>
            <p:cNvPr id="4" name="椭圆 3"/>
            <p:cNvSpPr/>
            <p:nvPr/>
          </p:nvSpPr>
          <p:spPr>
            <a:xfrm>
              <a:off x="7658100" y="5245100"/>
              <a:ext cx="292100" cy="2921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椭圆 4"/>
            <p:cNvSpPr/>
            <p:nvPr/>
          </p:nvSpPr>
          <p:spPr>
            <a:xfrm>
              <a:off x="6515100" y="5245100"/>
              <a:ext cx="292100" cy="2921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椭圆 5"/>
            <p:cNvSpPr/>
            <p:nvPr/>
          </p:nvSpPr>
          <p:spPr>
            <a:xfrm>
              <a:off x="5745881" y="5245100"/>
              <a:ext cx="292100" cy="2921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椭圆 6"/>
            <p:cNvSpPr/>
            <p:nvPr/>
          </p:nvSpPr>
          <p:spPr>
            <a:xfrm>
              <a:off x="5069172" y="5245100"/>
              <a:ext cx="292100" cy="2921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椭圆 7"/>
            <p:cNvSpPr/>
            <p:nvPr/>
          </p:nvSpPr>
          <p:spPr>
            <a:xfrm>
              <a:off x="5069172" y="4051300"/>
              <a:ext cx="292100" cy="2921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椭圆 8"/>
            <p:cNvSpPr/>
            <p:nvPr/>
          </p:nvSpPr>
          <p:spPr>
            <a:xfrm>
              <a:off x="5745881" y="4051300"/>
              <a:ext cx="292100" cy="2921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椭圆 9"/>
            <p:cNvSpPr/>
            <p:nvPr/>
          </p:nvSpPr>
          <p:spPr>
            <a:xfrm>
              <a:off x="6515100" y="4051300"/>
              <a:ext cx="292100" cy="2921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2" name="直接连接符 11"/>
            <p:cNvCxnSpPr>
              <a:stCxn id="4" idx="1"/>
              <a:endCxn id="10" idx="5"/>
            </p:cNvCxnSpPr>
            <p:nvPr/>
          </p:nvCxnSpPr>
          <p:spPr>
            <a:xfrm flipH="true" flipV="true">
              <a:off x="6764423" y="4300623"/>
              <a:ext cx="936454" cy="987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4" idx="1"/>
              <a:endCxn id="9" idx="5"/>
            </p:cNvCxnSpPr>
            <p:nvPr/>
          </p:nvCxnSpPr>
          <p:spPr>
            <a:xfrm flipH="true" flipV="true">
              <a:off x="5995204" y="4300623"/>
              <a:ext cx="1705673" cy="987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9" idx="4"/>
              <a:endCxn id="6" idx="0"/>
            </p:cNvCxnSpPr>
            <p:nvPr/>
          </p:nvCxnSpPr>
          <p:spPr>
            <a:xfrm>
              <a:off x="5891931" y="4343400"/>
              <a:ext cx="0" cy="9017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0"/>
              <a:endCxn id="8" idx="5"/>
            </p:cNvCxnSpPr>
            <p:nvPr/>
          </p:nvCxnSpPr>
          <p:spPr>
            <a:xfrm flipH="true" flipV="true">
              <a:off x="5318495" y="4300623"/>
              <a:ext cx="573436" cy="944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3"/>
              <a:endCxn id="7" idx="7"/>
            </p:cNvCxnSpPr>
            <p:nvPr/>
          </p:nvCxnSpPr>
          <p:spPr>
            <a:xfrm flipH="true">
              <a:off x="5318495" y="4300623"/>
              <a:ext cx="1239382" cy="98725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5" idx="0"/>
              <a:endCxn id="10" idx="4"/>
            </p:cNvCxnSpPr>
            <p:nvPr/>
          </p:nvCxnSpPr>
          <p:spPr>
            <a:xfrm flipV="true">
              <a:off x="6661150" y="4343400"/>
              <a:ext cx="0" cy="901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5" idx="1"/>
              <a:endCxn id="8" idx="5"/>
            </p:cNvCxnSpPr>
            <p:nvPr/>
          </p:nvCxnSpPr>
          <p:spPr>
            <a:xfrm flipH="true" flipV="true">
              <a:off x="5318495" y="4300623"/>
              <a:ext cx="1239382" cy="987254"/>
            </a:xfrm>
            <a:prstGeom prst="line">
              <a:avLst/>
            </a:prstGeom>
            <a:ln w="762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smtClean="0"/>
              <a:t>二分图上的特殊问题</a:t>
            </a:r>
            <a:endParaRPr lang="zh-CN" altLang="en-US" dirty="0"/>
          </a:p>
        </p:txBody>
      </p:sp>
      <p:sp>
        <p:nvSpPr>
          <p:cNvPr id="3" name="内容占位符 2"/>
          <p:cNvSpPr>
            <a:spLocks noGrp="true"/>
          </p:cNvSpPr>
          <p:nvPr>
            <p:ph idx="1"/>
          </p:nvPr>
        </p:nvSpPr>
        <p:spPr>
          <a:xfrm>
            <a:off x="2207075" y="1681686"/>
            <a:ext cx="8915400" cy="3777622"/>
          </a:xfrm>
        </p:spPr>
        <p:txBody>
          <a:bodyPr>
            <a:normAutofit/>
          </a:bodyPr>
          <a:lstStyle/>
          <a:p>
            <a:r>
              <a:rPr lang="zh-CN" altLang="en-US" sz="2200" dirty="0" smtClean="0"/>
              <a:t>我们之前提到的一些</a:t>
            </a:r>
            <a:r>
              <a:rPr lang="en-US" altLang="zh-CN" sz="2200" dirty="0" smtClean="0"/>
              <a:t>NPC</a:t>
            </a:r>
            <a:r>
              <a:rPr lang="zh-CN" altLang="en-US" sz="2200" dirty="0" smtClean="0"/>
              <a:t>问题在二分图上可以轻易的得到解决</a:t>
            </a:r>
            <a:endParaRPr lang="en-US" altLang="zh-CN" sz="2200" dirty="0" smtClean="0"/>
          </a:p>
          <a:p>
            <a:pPr lvl="1"/>
            <a:r>
              <a:rPr lang="zh-CN" altLang="en-US" sz="2000" dirty="0" smtClean="0"/>
              <a:t>总点数 </a:t>
            </a:r>
            <a:r>
              <a:rPr lang="en-US" altLang="zh-CN" sz="2000" dirty="0" smtClean="0"/>
              <a:t>- </a:t>
            </a:r>
            <a:r>
              <a:rPr lang="zh-CN" altLang="en-US" sz="2000" dirty="0" smtClean="0"/>
              <a:t>二分图最大匹配</a:t>
            </a:r>
            <a:r>
              <a:rPr lang="en-US" altLang="zh-CN" sz="2000" dirty="0" smtClean="0"/>
              <a:t>=</a:t>
            </a:r>
            <a:r>
              <a:rPr lang="zh-CN" altLang="en-US" sz="2000" dirty="0" smtClean="0"/>
              <a:t>最大独立集</a:t>
            </a:r>
            <a:endParaRPr lang="en-US" altLang="zh-CN" sz="2000" dirty="0" smtClean="0"/>
          </a:p>
          <a:p>
            <a:pPr lvl="2"/>
            <a:r>
              <a:rPr lang="zh-CN" altLang="en-US" sz="1800" dirty="0" smtClean="0"/>
              <a:t>证明：</a:t>
            </a:r>
            <a:endParaRPr lang="en-US" altLang="zh-CN" sz="1800" dirty="0" smtClean="0"/>
          </a:p>
          <a:p>
            <a:pPr lvl="2"/>
            <a:r>
              <a:rPr lang="zh-CN" altLang="en-US" sz="1800" dirty="0" smtClean="0"/>
              <a:t>总</a:t>
            </a:r>
            <a:r>
              <a:rPr lang="zh-CN" altLang="en-US" sz="1800" dirty="0"/>
              <a:t>点数 </a:t>
            </a:r>
            <a:r>
              <a:rPr lang="en-US" altLang="zh-CN" sz="1800" dirty="0"/>
              <a:t>- </a:t>
            </a:r>
            <a:r>
              <a:rPr lang="zh-CN" altLang="en-US" sz="1800" dirty="0"/>
              <a:t>二分图最大</a:t>
            </a:r>
            <a:r>
              <a:rPr lang="zh-CN" altLang="en-US" sz="1800" dirty="0" smtClean="0"/>
              <a:t>匹配</a:t>
            </a:r>
            <a:r>
              <a:rPr lang="en-US" altLang="zh-CN" sz="1800" dirty="0" smtClean="0"/>
              <a:t>&gt;=</a:t>
            </a:r>
            <a:r>
              <a:rPr lang="zh-CN" altLang="en-US" sz="1800" dirty="0" smtClean="0"/>
              <a:t>最大独立集，显然每个匹配不可能两边都选</a:t>
            </a:r>
            <a:endParaRPr lang="en-US" altLang="zh-CN" sz="1800" dirty="0" smtClean="0"/>
          </a:p>
          <a:p>
            <a:pPr lvl="2"/>
            <a:r>
              <a:rPr lang="zh-CN" altLang="en-US" sz="1800" dirty="0"/>
              <a:t>总点数 </a:t>
            </a:r>
            <a:r>
              <a:rPr lang="en-US" altLang="zh-CN" sz="1800" dirty="0"/>
              <a:t>- </a:t>
            </a:r>
            <a:r>
              <a:rPr lang="zh-CN" altLang="en-US" sz="1800" dirty="0"/>
              <a:t>二分图最大</a:t>
            </a:r>
            <a:r>
              <a:rPr lang="zh-CN" altLang="en-US" sz="1800" dirty="0" smtClean="0"/>
              <a:t>匹配</a:t>
            </a:r>
            <a:r>
              <a:rPr lang="en-US" altLang="zh-CN" sz="1800" dirty="0" smtClean="0"/>
              <a:t>&lt;=</a:t>
            </a:r>
            <a:r>
              <a:rPr lang="zh-CN" altLang="en-US" sz="1800" dirty="0" smtClean="0"/>
              <a:t>最大独立集，至少可以如下构造，先把每一个未被匹配点选上，此时不可能出现一条匹配边的两端都不能选，否则就出现增广路了，所以每对匹配点有一个不能选</a:t>
            </a:r>
            <a:endParaRPr lang="en-US" altLang="zh-CN" sz="1800" dirty="0" smtClean="0"/>
          </a:p>
          <a:p>
            <a:pPr lvl="1"/>
            <a:r>
              <a:rPr lang="zh-CN" altLang="en-US" sz="2000" dirty="0" smtClean="0"/>
              <a:t>二</a:t>
            </a:r>
            <a:r>
              <a:rPr lang="zh-CN" altLang="en-US" sz="2000" dirty="0"/>
              <a:t>分图最大匹配</a:t>
            </a:r>
            <a:r>
              <a:rPr lang="en-US" altLang="zh-CN" sz="2000" dirty="0" smtClean="0"/>
              <a:t>=</a:t>
            </a:r>
            <a:r>
              <a:rPr lang="zh-CN" altLang="en-US" sz="2000" dirty="0" smtClean="0"/>
              <a:t>最小点覆盖</a:t>
            </a:r>
            <a:endParaRPr lang="en-US" altLang="zh-CN" sz="2000" dirty="0" smtClean="0"/>
          </a:p>
          <a:p>
            <a:pPr lvl="1"/>
            <a:r>
              <a:rPr lang="zh-CN" altLang="en-US" sz="2000" dirty="0"/>
              <a:t>总点数 </a:t>
            </a:r>
            <a:r>
              <a:rPr lang="en-US" altLang="zh-CN" sz="2000" dirty="0"/>
              <a:t>- </a:t>
            </a:r>
            <a:r>
              <a:rPr lang="zh-CN" altLang="en-US" sz="2000" dirty="0"/>
              <a:t>二分图最大匹配</a:t>
            </a:r>
            <a:r>
              <a:rPr lang="en-US" altLang="zh-CN" sz="2000" dirty="0" smtClean="0"/>
              <a:t>=</a:t>
            </a:r>
            <a:r>
              <a:rPr lang="zh-CN" altLang="en-US" sz="2000" dirty="0"/>
              <a:t>二分图补图最大团</a:t>
            </a:r>
            <a:endParaRPr lang="en-US" altLang="zh-CN" sz="2000" dirty="0"/>
          </a:p>
          <a:p>
            <a:pPr lvl="2"/>
            <a:endParaRPr lang="en-US" altLang="zh-CN" sz="1800" dirty="0" smtClean="0"/>
          </a:p>
          <a:p>
            <a:pPr lvl="2"/>
            <a:endParaRPr lang="en-US" altLang="zh-CN" sz="1800" dirty="0"/>
          </a:p>
          <a:p>
            <a:pPr lvl="2"/>
            <a:endParaRPr lang="zh-CN" altLang="en-US" sz="18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a:t>二分图上的特殊问题</a:t>
            </a:r>
            <a:endParaRPr lang="zh-CN" altLang="en-US" dirty="0"/>
          </a:p>
        </p:txBody>
      </p:sp>
      <p:sp>
        <p:nvSpPr>
          <p:cNvPr id="3" name="内容占位符 2"/>
          <p:cNvSpPr>
            <a:spLocks noGrp="true"/>
          </p:cNvSpPr>
          <p:nvPr>
            <p:ph idx="1"/>
          </p:nvPr>
        </p:nvSpPr>
        <p:spPr>
          <a:xfrm>
            <a:off x="2207075" y="2132447"/>
            <a:ext cx="8915400" cy="3777622"/>
          </a:xfrm>
        </p:spPr>
        <p:txBody>
          <a:bodyPr>
            <a:normAutofit/>
          </a:bodyPr>
          <a:lstStyle/>
          <a:p>
            <a:r>
              <a:rPr lang="zh-CN" altLang="en-US" sz="2200" dirty="0"/>
              <a:t>二分</a:t>
            </a:r>
            <a:r>
              <a:rPr lang="zh-CN" altLang="en-US" sz="2200" dirty="0" smtClean="0"/>
              <a:t>图总点数 </a:t>
            </a:r>
            <a:r>
              <a:rPr lang="en-US" altLang="zh-CN" sz="2200" dirty="0" smtClean="0"/>
              <a:t>- </a:t>
            </a:r>
            <a:r>
              <a:rPr lang="zh-CN" altLang="en-US" sz="2200" dirty="0" smtClean="0"/>
              <a:t>二</a:t>
            </a:r>
            <a:r>
              <a:rPr lang="zh-CN" altLang="en-US" sz="2200" dirty="0"/>
              <a:t>分</a:t>
            </a:r>
            <a:r>
              <a:rPr lang="zh-CN" altLang="en-US" sz="2200" dirty="0" smtClean="0"/>
              <a:t>图最大匹配</a:t>
            </a:r>
            <a:r>
              <a:rPr lang="en-US" altLang="zh-CN" sz="2200" dirty="0" smtClean="0"/>
              <a:t>=</a:t>
            </a:r>
            <a:r>
              <a:rPr lang="zh-CN" altLang="en-US" sz="2200" dirty="0" smtClean="0"/>
              <a:t>最小边覆盖</a:t>
            </a:r>
            <a:endParaRPr lang="en-US" altLang="zh-CN" sz="2200" dirty="0" smtClean="0"/>
          </a:p>
          <a:p>
            <a:pPr lvl="1"/>
            <a:r>
              <a:rPr lang="zh-CN" altLang="en-US" sz="2000" dirty="0" smtClean="0"/>
              <a:t>注意：最小边覆盖是</a:t>
            </a:r>
            <a:r>
              <a:rPr lang="en-US" altLang="zh-CN" sz="2000" dirty="0" smtClean="0"/>
              <a:t>P</a:t>
            </a:r>
            <a:r>
              <a:rPr lang="zh-CN" altLang="en-US" sz="2000" dirty="0" smtClean="0"/>
              <a:t>问题，在一般图上</a:t>
            </a:r>
            <a:r>
              <a:rPr lang="zh-CN" altLang="en-US" sz="2000" dirty="0"/>
              <a:t>也有图总点数 </a:t>
            </a:r>
            <a:r>
              <a:rPr lang="en-US" altLang="zh-CN" sz="2000" dirty="0"/>
              <a:t>- </a:t>
            </a:r>
            <a:r>
              <a:rPr lang="zh-CN" altLang="en-US" sz="2000" dirty="0" smtClean="0"/>
              <a:t>图的最大</a:t>
            </a:r>
            <a:r>
              <a:rPr lang="zh-CN" altLang="en-US" sz="2000" dirty="0"/>
              <a:t>匹配</a:t>
            </a:r>
            <a:r>
              <a:rPr lang="en-US" altLang="zh-CN" sz="2000" dirty="0"/>
              <a:t>=</a:t>
            </a:r>
            <a:r>
              <a:rPr lang="zh-CN" altLang="en-US" sz="2000" dirty="0"/>
              <a:t>最小</a:t>
            </a:r>
            <a:r>
              <a:rPr lang="zh-CN" altLang="en-US" sz="2000" dirty="0" smtClean="0"/>
              <a:t>边覆盖</a:t>
            </a:r>
            <a:endParaRPr lang="en-US" altLang="zh-CN" sz="2000" dirty="0" smtClean="0"/>
          </a:p>
          <a:p>
            <a:pPr lvl="1"/>
            <a:r>
              <a:rPr lang="zh-CN" altLang="en-US" sz="2000" dirty="0" smtClean="0"/>
              <a:t>证明：显然当我们确定了一个匹配，剩下的点每一个点都需要一条单独的边来覆盖，所以当匹配最大时，总边数最小</a:t>
            </a:r>
            <a:endParaRPr lang="en-US" altLang="zh-CN" sz="2000" dirty="0"/>
          </a:p>
          <a:p>
            <a:endParaRPr lang="zh-CN" altLang="en-US" sz="22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646838"/>
          </a:xfrm>
        </p:spPr>
        <p:txBody>
          <a:bodyPr/>
          <a:lstStyle/>
          <a:p>
            <a:r>
              <a:rPr lang="zh-CN" altLang="en-US" dirty="0" smtClean="0"/>
              <a:t>最小路径覆盖</a:t>
            </a:r>
            <a:endParaRPr lang="zh-CN" altLang="en-US" dirty="0"/>
          </a:p>
        </p:txBody>
      </p:sp>
      <p:sp>
        <p:nvSpPr>
          <p:cNvPr id="3" name="内容占位符 2"/>
          <p:cNvSpPr>
            <a:spLocks noGrp="true"/>
          </p:cNvSpPr>
          <p:nvPr>
            <p:ph idx="1"/>
          </p:nvPr>
        </p:nvSpPr>
        <p:spPr>
          <a:xfrm>
            <a:off x="2207075" y="1662547"/>
            <a:ext cx="8915400" cy="3777622"/>
          </a:xfrm>
        </p:spPr>
        <p:txBody>
          <a:bodyPr>
            <a:normAutofit/>
          </a:bodyPr>
          <a:lstStyle/>
          <a:p>
            <a:r>
              <a:rPr lang="zh-CN" altLang="en-US" sz="2200" dirty="0" smtClean="0"/>
              <a:t>给出一张有向无环图，使用最少的路径覆盖所有的点，且路径不在点</a:t>
            </a:r>
            <a:r>
              <a:rPr lang="zh-CN" altLang="en-US" sz="2200" dirty="0"/>
              <a:t>处</a:t>
            </a:r>
            <a:r>
              <a:rPr lang="zh-CN" altLang="en-US" sz="2200" dirty="0" smtClean="0"/>
              <a:t>相交，这里的一条路径是指关于点的序列。</a:t>
            </a:r>
            <a:endParaRPr lang="zh-CN" altLang="en-US" sz="2200" dirty="0"/>
          </a:p>
        </p:txBody>
      </p:sp>
      <p:sp>
        <p:nvSpPr>
          <p:cNvPr id="4" name="椭圆 3"/>
          <p:cNvSpPr/>
          <p:nvPr/>
        </p:nvSpPr>
        <p:spPr>
          <a:xfrm>
            <a:off x="2806700" y="3225800"/>
            <a:ext cx="355600" cy="3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806700" y="4332984"/>
            <a:ext cx="355600" cy="3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806700" y="5439015"/>
            <a:ext cx="355600" cy="3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292600" y="4332984"/>
            <a:ext cx="355600" cy="3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292600" y="3225800"/>
            <a:ext cx="355600" cy="3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292600" y="5439015"/>
            <a:ext cx="355600" cy="3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stCxn id="5" idx="0"/>
            <a:endCxn id="4" idx="4"/>
          </p:cNvCxnSpPr>
          <p:nvPr/>
        </p:nvCxnSpPr>
        <p:spPr>
          <a:xfrm flipV="true">
            <a:off x="2984500" y="3581400"/>
            <a:ext cx="0" cy="751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5" idx="4"/>
          </p:cNvCxnSpPr>
          <p:nvPr/>
        </p:nvCxnSpPr>
        <p:spPr>
          <a:xfrm flipV="true">
            <a:off x="2984500" y="4688584"/>
            <a:ext cx="0" cy="750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6"/>
            <a:endCxn id="7" idx="2"/>
          </p:cNvCxnSpPr>
          <p:nvPr/>
        </p:nvCxnSpPr>
        <p:spPr>
          <a:xfrm>
            <a:off x="3162300" y="4510784"/>
            <a:ext cx="1130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7" idx="0"/>
            <a:endCxn id="8" idx="4"/>
          </p:cNvCxnSpPr>
          <p:nvPr/>
        </p:nvCxnSpPr>
        <p:spPr>
          <a:xfrm flipV="true">
            <a:off x="4470400" y="3581400"/>
            <a:ext cx="0" cy="751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9" idx="0"/>
            <a:endCxn id="7" idx="4"/>
          </p:cNvCxnSpPr>
          <p:nvPr/>
        </p:nvCxnSpPr>
        <p:spPr>
          <a:xfrm flipV="true">
            <a:off x="4470400" y="4688584"/>
            <a:ext cx="0" cy="750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8331200" y="3225800"/>
            <a:ext cx="355600" cy="355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1" name="椭圆 20"/>
          <p:cNvSpPr/>
          <p:nvPr/>
        </p:nvSpPr>
        <p:spPr>
          <a:xfrm>
            <a:off x="8331200" y="4332984"/>
            <a:ext cx="355600" cy="355600"/>
          </a:xfrm>
          <a:prstGeom prst="ellipse">
            <a:avLst/>
          </a:prstGeom>
          <a:solidFill>
            <a:srgbClr val="0070C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2" name="椭圆 21"/>
          <p:cNvSpPr/>
          <p:nvPr/>
        </p:nvSpPr>
        <p:spPr>
          <a:xfrm>
            <a:off x="8331200" y="5439015"/>
            <a:ext cx="355600" cy="355600"/>
          </a:xfrm>
          <a:prstGeom prst="ellipse">
            <a:avLst/>
          </a:prstGeom>
          <a:solidFill>
            <a:srgbClr val="0070C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3" name="椭圆 22"/>
          <p:cNvSpPr/>
          <p:nvPr/>
        </p:nvSpPr>
        <p:spPr>
          <a:xfrm>
            <a:off x="9817100" y="4332984"/>
            <a:ext cx="355600" cy="355600"/>
          </a:xfrm>
          <a:prstGeom prst="ellipse">
            <a:avLst/>
          </a:prstGeom>
          <a:solidFill>
            <a:srgbClr val="0070C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4" name="椭圆 23"/>
          <p:cNvSpPr/>
          <p:nvPr/>
        </p:nvSpPr>
        <p:spPr>
          <a:xfrm>
            <a:off x="9817100" y="3225800"/>
            <a:ext cx="355600" cy="355600"/>
          </a:xfrm>
          <a:prstGeom prst="ellipse">
            <a:avLst/>
          </a:prstGeom>
          <a:solidFill>
            <a:srgbClr val="0070C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5" name="椭圆 24"/>
          <p:cNvSpPr/>
          <p:nvPr/>
        </p:nvSpPr>
        <p:spPr>
          <a:xfrm>
            <a:off x="9817100" y="5439015"/>
            <a:ext cx="355600" cy="3556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p:cNvCxnSpPr>
            <a:endCxn id="21" idx="4"/>
          </p:cNvCxnSpPr>
          <p:nvPr/>
        </p:nvCxnSpPr>
        <p:spPr>
          <a:xfrm flipV="true">
            <a:off x="8509000" y="4688584"/>
            <a:ext cx="0" cy="750431"/>
          </a:xfrm>
          <a:prstGeom prst="straightConnector1">
            <a:avLst/>
          </a:prstGeom>
          <a:ln>
            <a:solidFill>
              <a:srgbClr val="0070C0"/>
            </a:solidFill>
            <a:tailEnd type="triangle"/>
          </a:ln>
        </p:spPr>
        <p:style>
          <a:lnRef idx="1">
            <a:schemeClr val="accent6"/>
          </a:lnRef>
          <a:fillRef idx="0">
            <a:schemeClr val="accent6"/>
          </a:fillRef>
          <a:effectRef idx="0">
            <a:schemeClr val="accent6"/>
          </a:effectRef>
          <a:fontRef idx="minor">
            <a:schemeClr val="tx1"/>
          </a:fontRef>
        </p:style>
      </p:cxnSp>
      <p:cxnSp>
        <p:nvCxnSpPr>
          <p:cNvPr id="28" name="直接箭头连接符 27"/>
          <p:cNvCxnSpPr>
            <a:stCxn id="21" idx="6"/>
            <a:endCxn id="23" idx="2"/>
          </p:cNvCxnSpPr>
          <p:nvPr/>
        </p:nvCxnSpPr>
        <p:spPr>
          <a:xfrm>
            <a:off x="8686800" y="4510784"/>
            <a:ext cx="1130300" cy="0"/>
          </a:xfrm>
          <a:prstGeom prst="straightConnector1">
            <a:avLst/>
          </a:prstGeom>
          <a:ln>
            <a:solidFill>
              <a:srgbClr val="0070C0"/>
            </a:solidFill>
            <a:tailEnd type="triangle"/>
          </a:ln>
        </p:spPr>
        <p:style>
          <a:lnRef idx="1">
            <a:schemeClr val="accent6"/>
          </a:lnRef>
          <a:fillRef idx="0">
            <a:schemeClr val="accent6"/>
          </a:fillRef>
          <a:effectRef idx="0">
            <a:schemeClr val="accent6"/>
          </a:effectRef>
          <a:fontRef idx="minor">
            <a:schemeClr val="tx1"/>
          </a:fontRef>
        </p:style>
      </p:cxnSp>
      <p:cxnSp>
        <p:nvCxnSpPr>
          <p:cNvPr id="29" name="直接箭头连接符 28"/>
          <p:cNvCxnSpPr>
            <a:stCxn id="23" idx="0"/>
            <a:endCxn id="24" idx="4"/>
          </p:cNvCxnSpPr>
          <p:nvPr/>
        </p:nvCxnSpPr>
        <p:spPr>
          <a:xfrm flipV="true">
            <a:off x="9994900" y="3581400"/>
            <a:ext cx="0" cy="751584"/>
          </a:xfrm>
          <a:prstGeom prst="straightConnector1">
            <a:avLst/>
          </a:prstGeom>
          <a:ln>
            <a:solidFill>
              <a:srgbClr val="0070C0"/>
            </a:solidFill>
            <a:tailEnd type="triangle"/>
          </a:ln>
        </p:spPr>
        <p:style>
          <a:lnRef idx="1">
            <a:schemeClr val="accent6"/>
          </a:lnRef>
          <a:fillRef idx="0">
            <a:schemeClr val="accent6"/>
          </a:fillRef>
          <a:effectRef idx="0">
            <a:schemeClr val="accent6"/>
          </a:effectRef>
          <a:fontRef idx="minor">
            <a:schemeClr val="tx1"/>
          </a:fontRef>
        </p:style>
      </p:cxnSp>
      <p:sp>
        <p:nvSpPr>
          <p:cNvPr id="10" name="文本框 9"/>
          <p:cNvSpPr txBox="true"/>
          <p:nvPr/>
        </p:nvSpPr>
        <p:spPr>
          <a:xfrm>
            <a:off x="8509000" y="6060305"/>
            <a:ext cx="2628900" cy="369332"/>
          </a:xfrm>
          <a:prstGeom prst="rect">
            <a:avLst/>
          </a:prstGeom>
          <a:noFill/>
        </p:spPr>
        <p:txBody>
          <a:bodyPr wrap="square" rtlCol="0">
            <a:spAutoFit/>
          </a:bodyPr>
          <a:lstStyle/>
          <a:p>
            <a:r>
              <a:rPr lang="zh-CN" altLang="en-US" dirty="0" smtClean="0"/>
              <a:t>最小路径覆盖为</a:t>
            </a:r>
            <a:r>
              <a:rPr lang="en-US" altLang="zh-CN" dirty="0" smtClean="0"/>
              <a:t>3</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1692172" y="2425615"/>
            <a:ext cx="8911687" cy="1280890"/>
          </a:xfrm>
        </p:spPr>
        <p:txBody>
          <a:bodyPr>
            <a:normAutofit/>
          </a:bodyPr>
          <a:lstStyle/>
          <a:p>
            <a:r>
              <a:rPr lang="zh-CN" altLang="en-US" sz="6600" dirty="0" smtClean="0"/>
              <a:t>割点与桥</a:t>
            </a:r>
            <a:r>
              <a:rPr lang="en-US" altLang="zh-CN" sz="6600" dirty="0" smtClean="0"/>
              <a:t>,</a:t>
            </a:r>
            <a:r>
              <a:rPr lang="zh-CN" altLang="en-US" sz="6600" dirty="0" smtClean="0"/>
              <a:t>强连通分量</a:t>
            </a:r>
            <a:endParaRPr lang="zh-CN" altLang="en-US" sz="6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646838"/>
          </a:xfrm>
        </p:spPr>
        <p:txBody>
          <a:bodyPr/>
          <a:lstStyle/>
          <a:p>
            <a:r>
              <a:rPr lang="zh-CN" altLang="en-US" dirty="0" smtClean="0"/>
              <a:t>最小路径覆盖</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1864174" y="1675247"/>
                <a:ext cx="9502325" cy="4144528"/>
              </a:xfrm>
            </p:spPr>
            <p:txBody>
              <a:bodyPr>
                <a:normAutofit lnSpcReduction="10000"/>
              </a:bodyPr>
              <a:lstStyle/>
              <a:p>
                <a:r>
                  <a:rPr lang="zh-CN" altLang="en-US" sz="2200" dirty="0" smtClean="0"/>
                  <a:t>一条路径有什么性质：</a:t>
                </a:r>
                <a:endParaRPr lang="en-US" altLang="zh-CN" sz="2200" dirty="0" smtClean="0"/>
              </a:p>
              <a:p>
                <a:pPr lvl="1"/>
                <a:r>
                  <a:rPr lang="zh-CN" altLang="en-US" sz="2000" dirty="0" smtClean="0"/>
                  <a:t>每个点有</a:t>
                </a:r>
                <a:r>
                  <a:rPr lang="en-US" altLang="zh-CN" sz="2000" dirty="0" smtClean="0"/>
                  <a:t>1</a:t>
                </a:r>
                <a:r>
                  <a:rPr lang="zh-CN" altLang="en-US" sz="2000" dirty="0" smtClean="0"/>
                  <a:t>个或</a:t>
                </a:r>
                <a:r>
                  <a:rPr lang="en-US" altLang="zh-CN" sz="2000" dirty="0" smtClean="0"/>
                  <a:t>0</a:t>
                </a:r>
                <a:r>
                  <a:rPr lang="zh-CN" altLang="en-US" sz="2000" dirty="0" smtClean="0"/>
                  <a:t>个前驱</a:t>
                </a:r>
                <a:endParaRPr lang="en-US" altLang="zh-CN" sz="2000" dirty="0" smtClean="0"/>
              </a:p>
              <a:p>
                <a:pPr lvl="1"/>
                <a:r>
                  <a:rPr lang="zh-CN" altLang="en-US" sz="2000" dirty="0" smtClean="0"/>
                  <a:t>每个点有</a:t>
                </a:r>
                <a:r>
                  <a:rPr lang="en-US" altLang="zh-CN" sz="2000" dirty="0" smtClean="0"/>
                  <a:t>1</a:t>
                </a:r>
                <a:r>
                  <a:rPr lang="zh-CN" altLang="en-US" sz="2000" dirty="0" smtClean="0"/>
                  <a:t>个或</a:t>
                </a:r>
                <a:r>
                  <a:rPr lang="en-US" altLang="zh-CN" sz="2000" dirty="0" smtClean="0"/>
                  <a:t>0</a:t>
                </a:r>
                <a:r>
                  <a:rPr lang="zh-CN" altLang="en-US" sz="2000" dirty="0" smtClean="0"/>
                  <a:t>个后继</a:t>
                </a:r>
                <a:endParaRPr lang="en-US" altLang="zh-CN" sz="2000" dirty="0" smtClean="0"/>
              </a:p>
              <a:p>
                <a:pPr lvl="1"/>
                <a:r>
                  <a:rPr lang="zh-CN" altLang="en-US" sz="2000" dirty="0"/>
                  <a:t>如果</a:t>
                </a:r>
                <a:r>
                  <a:rPr lang="en-US" altLang="zh-CN" sz="2000" dirty="0" smtClean="0"/>
                  <a:t>A</a:t>
                </a:r>
                <a:r>
                  <a:rPr lang="zh-CN" altLang="en-US" sz="2000" dirty="0" smtClean="0"/>
                  <a:t>是</a:t>
                </a:r>
                <a:r>
                  <a:rPr lang="en-US" altLang="zh-CN" sz="2000" dirty="0" smtClean="0"/>
                  <a:t>B</a:t>
                </a:r>
                <a:r>
                  <a:rPr lang="zh-CN" altLang="en-US" sz="2000" dirty="0" smtClean="0"/>
                  <a:t>的前驱，</a:t>
                </a:r>
                <a:r>
                  <a:rPr lang="en-US" altLang="zh-CN" sz="2000" dirty="0" smtClean="0"/>
                  <a:t>B</a:t>
                </a:r>
                <a:r>
                  <a:rPr lang="zh-CN" altLang="en-US" sz="2000" dirty="0" smtClean="0"/>
                  <a:t>则是</a:t>
                </a:r>
                <a:r>
                  <a:rPr lang="en-US" altLang="zh-CN" sz="2000" dirty="0" smtClean="0"/>
                  <a:t>A</a:t>
                </a:r>
                <a:r>
                  <a:rPr lang="zh-CN" altLang="en-US" sz="2000" dirty="0" smtClean="0"/>
                  <a:t>的后继</a:t>
                </a:r>
                <a:endParaRPr lang="en-US" altLang="zh-CN" sz="2000" dirty="0" smtClean="0"/>
              </a:p>
              <a:p>
                <a:pPr lvl="1"/>
                <a:r>
                  <a:rPr lang="zh-CN" altLang="en-US" sz="2000" dirty="0"/>
                  <a:t>每</a:t>
                </a:r>
                <a:r>
                  <a:rPr lang="zh-CN" altLang="en-US" sz="2000" dirty="0" smtClean="0"/>
                  <a:t>有一个</a:t>
                </a:r>
                <a:r>
                  <a:rPr lang="en-US" altLang="zh-CN" sz="2000" dirty="0" smtClean="0"/>
                  <a:t>”A</a:t>
                </a:r>
                <a:r>
                  <a:rPr lang="zh-CN" altLang="en-US" sz="2000" dirty="0"/>
                  <a:t>是</a:t>
                </a:r>
                <a:r>
                  <a:rPr lang="en-US" altLang="zh-CN" sz="2000" dirty="0"/>
                  <a:t>B</a:t>
                </a:r>
                <a:r>
                  <a:rPr lang="zh-CN" altLang="en-US" sz="2000" dirty="0"/>
                  <a:t>的前驱，</a:t>
                </a:r>
                <a:r>
                  <a:rPr lang="en-US" altLang="zh-CN" sz="2000" dirty="0"/>
                  <a:t>B</a:t>
                </a:r>
                <a:r>
                  <a:rPr lang="zh-CN" altLang="en-US" sz="2000" dirty="0"/>
                  <a:t>则是</a:t>
                </a:r>
                <a:r>
                  <a:rPr lang="en-US" altLang="zh-CN" sz="2000" dirty="0"/>
                  <a:t>A</a:t>
                </a:r>
                <a:r>
                  <a:rPr lang="zh-CN" altLang="en-US" sz="2000" dirty="0"/>
                  <a:t>的</a:t>
                </a:r>
                <a:r>
                  <a:rPr lang="zh-CN" altLang="en-US" sz="2000" dirty="0" smtClean="0"/>
                  <a:t>后继</a:t>
                </a:r>
                <a:r>
                  <a:rPr lang="en-US" altLang="zh-CN" sz="2000" dirty="0" smtClean="0"/>
                  <a:t>”</a:t>
                </a:r>
                <a:r>
                  <a:rPr lang="zh-CN" altLang="en-US" sz="2000" dirty="0" smtClean="0"/>
                  <a:t>的关系，答案减小一，最大化这样的关系的数量</a:t>
                </a:r>
                <a:endParaRPr lang="zh-CN" altLang="en-US" sz="2000" dirty="0" smtClean="0"/>
              </a:p>
              <a:p>
                <a:r>
                  <a:rPr lang="zh-CN" altLang="en-US" sz="2200" dirty="0" smtClean="0"/>
                  <a:t>而二分图的匹配中每个点也是类似性质</a:t>
                </a:r>
                <a:endParaRPr lang="en-US" altLang="zh-CN" sz="2200" dirty="0" smtClean="0"/>
              </a:p>
              <a:p>
                <a:r>
                  <a:rPr lang="zh-CN" altLang="en-US" sz="2200" dirty="0" smtClean="0"/>
                  <a:t>所以将原图中的每个点拆为两个，作为二分图的两个部分，对于原图中的每一条边</a:t>
                </a:r>
                <a:r>
                  <a:rPr lang="en-US" altLang="zh-CN" sz="2200" dirty="0" smtClean="0"/>
                  <a:t>(</a:t>
                </a:r>
                <a:r>
                  <a:rPr lang="en-US" altLang="zh-CN" sz="2200" dirty="0" err="1" smtClean="0"/>
                  <a:t>u,v</a:t>
                </a:r>
                <a:r>
                  <a:rPr lang="en-US" altLang="zh-CN" sz="2200" dirty="0" smtClean="0"/>
                  <a:t>)</a:t>
                </a:r>
                <a:r>
                  <a:rPr lang="zh-CN" altLang="en-US" sz="2200" dirty="0" smtClean="0"/>
                  <a:t>，则在二分图左部的</a:t>
                </a:r>
                <a:r>
                  <a:rPr lang="en-US" altLang="zh-CN" sz="2200" dirty="0" smtClean="0"/>
                  <a:t>u</a:t>
                </a:r>
                <a:r>
                  <a:rPr lang="zh-CN" altLang="en-US" sz="2200" dirty="0" smtClean="0"/>
                  <a:t>到右部的</a:t>
                </a:r>
                <a:r>
                  <a:rPr lang="en-US" altLang="zh-CN" sz="2200" dirty="0" smtClean="0"/>
                  <a:t>v</a:t>
                </a:r>
                <a:r>
                  <a:rPr lang="zh-CN" altLang="en-US" sz="2200" dirty="0" smtClean="0"/>
                  <a:t>之间连一条边，此时：</a:t>
                </a:r>
                <a:endParaRPr lang="en-US" altLang="zh-CN" sz="2200" dirty="0" smtClean="0"/>
              </a:p>
              <a:p>
                <a:pPr marL="0" indent="0" algn="ctr">
                  <a:buNone/>
                </a:pPr>
                <a:r>
                  <a:rPr lang="zh-CN" altLang="en-US" sz="2200" dirty="0" smtClean="0"/>
                  <a:t>原图点数</a:t>
                </a:r>
                <a14:m>
                  <m:oMath xmlns:m="http://schemas.openxmlformats.org/officeDocument/2006/math">
                    <m:r>
                      <a:rPr lang="en-US" altLang="zh-CN" sz="2200" i="1" dirty="0" smtClean="0">
                        <a:latin typeface="Cambria Math" panose="02040503050406030204" pitchFamily="18" charset="0"/>
                      </a:rPr>
                      <m:t>−</m:t>
                    </m:r>
                  </m:oMath>
                </a14:m>
                <a:r>
                  <a:rPr lang="zh-CN" altLang="en-US" sz="2200" dirty="0" smtClean="0"/>
                  <a:t>二分图的最大匹配</a:t>
                </a:r>
                <a14:m>
                  <m:oMath xmlns:m="http://schemas.openxmlformats.org/officeDocument/2006/math">
                    <m:r>
                      <a:rPr lang="en-US" altLang="zh-CN" sz="2200" i="1" dirty="0" smtClean="0">
                        <a:latin typeface="Cambria Math" panose="02040503050406030204" pitchFamily="18" charset="0"/>
                      </a:rPr>
                      <m:t>=</m:t>
                    </m:r>
                  </m:oMath>
                </a14:m>
                <a:r>
                  <a:rPr lang="zh-CN" altLang="en-US" sz="2200" dirty="0" smtClean="0"/>
                  <a:t>最小</a:t>
                </a:r>
                <a:r>
                  <a:rPr lang="zh-CN" altLang="en-US" sz="2200" dirty="0"/>
                  <a:t>路径</a:t>
                </a:r>
                <a:r>
                  <a:rPr lang="zh-CN" altLang="en-US" sz="2200" dirty="0" smtClean="0"/>
                  <a:t>覆盖。</a:t>
                </a:r>
                <a:endParaRPr lang="en-US" altLang="zh-CN" sz="2200" dirty="0" smtClean="0"/>
              </a:p>
              <a:p>
                <a:pPr lvl="1"/>
                <a:endParaRPr lang="zh-CN" altLang="en-US" sz="20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1864174" y="1675247"/>
                <a:ext cx="9502325" cy="4144528"/>
              </a:xfrm>
              <a:blipFill rotWithShape="true">
                <a:blip r:embed="rId1"/>
                <a:stretch>
                  <a:fillRect l="-5" t="-3" r="7" b="-171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a:t>二分</a:t>
            </a:r>
            <a:r>
              <a:rPr lang="zh-CN" altLang="en-US" dirty="0" smtClean="0"/>
              <a:t>图的关键点</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07075" y="1733202"/>
                <a:ext cx="8915400" cy="3777622"/>
              </a:xfrm>
            </p:spPr>
            <p:txBody>
              <a:bodyPr>
                <a:normAutofit/>
              </a:bodyPr>
              <a:lstStyle/>
              <a:p>
                <a:r>
                  <a:rPr lang="zh-CN" altLang="en-US" sz="2200" dirty="0" smtClean="0"/>
                  <a:t>二分图的关键点是指二分图上的某一些点，如果将这个点删除，那么这个二分图的最大匹配将会减小</a:t>
                </a:r>
                <a:r>
                  <a:rPr lang="en-US" altLang="zh-CN" sz="2200" dirty="0" smtClean="0"/>
                  <a:t>1</a:t>
                </a:r>
                <a:endParaRPr lang="en-US" altLang="zh-CN" sz="2200" dirty="0" smtClean="0"/>
              </a:p>
              <a:p>
                <a:r>
                  <a:rPr lang="zh-CN" altLang="en-US" sz="2200" dirty="0" smtClean="0"/>
                  <a:t>如果已经给出了一个最大匹配，如何求出关键点呢？</a:t>
                </a:r>
                <a:endParaRPr lang="en-US" altLang="zh-CN" sz="2200" dirty="0" smtClean="0"/>
              </a:p>
              <a:p>
                <a:r>
                  <a:rPr lang="zh-CN" altLang="en-US" sz="2200" dirty="0" smtClean="0"/>
                  <a:t>首先，当前的最大匹配上未被匹配的点一定不是关键点，如果一个被匹配的点要变为不被匹配，则需要一条偶数长度的交错路覆盖它，所以我们可以从每一个为被匹配的点开始</a:t>
                </a:r>
                <a:r>
                  <a:rPr lang="en-US" altLang="zh-CN" sz="2200" dirty="0" smtClean="0"/>
                  <a:t>DFS</a:t>
                </a:r>
                <a:r>
                  <a:rPr lang="zh-CN" altLang="en-US" sz="2200" dirty="0" smtClean="0"/>
                  <a:t>，只走交错路，那么途中遍历到的所有的同侧的已匹配点都是非关键点，时间复杂度</a:t>
                </a:r>
                <a14:m>
                  <m:oMath xmlns:m="http://schemas.openxmlformats.org/officeDocument/2006/math">
                    <m:r>
                      <a:rPr lang="en-US" altLang="zh-CN" sz="2200" b="0" i="1" smtClean="0">
                        <a:latin typeface="Cambria Math" panose="02040503050406030204" pitchFamily="18" charset="0"/>
                      </a:rPr>
                      <m:t>𝑂</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𝑛</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𝑚</m:t>
                    </m:r>
                    <m:r>
                      <a:rPr lang="en-US" altLang="zh-CN" sz="2200" b="0" i="1" smtClean="0">
                        <a:latin typeface="Cambria Math" panose="02040503050406030204" pitchFamily="18" charset="0"/>
                      </a:rPr>
                      <m:t>)</m:t>
                    </m:r>
                    <m:r>
                      <a:rPr lang="zh-CN" altLang="en-US" sz="2200" i="1">
                        <a:latin typeface="Cambria Math" panose="02040503050406030204" pitchFamily="18" charset="0"/>
                      </a:rPr>
                      <m:t>。</m:t>
                    </m:r>
                  </m:oMath>
                </a14:m>
                <a:endParaRPr lang="en-US" altLang="zh-CN" sz="22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07075" y="1733202"/>
                <a:ext cx="8915400" cy="3777622"/>
              </a:xfrm>
              <a:blipFill rotWithShape="true">
                <a:blip r:embed="rId1"/>
                <a:stretch>
                  <a:fillRect l="-5" t="-8" r="5" b="8"/>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a:t>二分</a:t>
            </a:r>
            <a:r>
              <a:rPr lang="zh-CN" altLang="en-US" dirty="0" smtClean="0"/>
              <a:t>图的关键边</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07075" y="1733202"/>
                <a:ext cx="8915400" cy="3777622"/>
              </a:xfrm>
            </p:spPr>
            <p:txBody>
              <a:bodyPr>
                <a:normAutofit/>
              </a:bodyPr>
              <a:lstStyle/>
              <a:p>
                <a:r>
                  <a:rPr lang="zh-CN" altLang="en-US" sz="2200" dirty="0" smtClean="0"/>
                  <a:t>二分图的关键边是指二分图上的某一些边，如果将这条边删除，那么这个二分图的最大匹配将会减小</a:t>
                </a:r>
                <a:r>
                  <a:rPr lang="en-US" altLang="zh-CN" sz="2200" dirty="0" smtClean="0"/>
                  <a:t>1</a:t>
                </a:r>
                <a:endParaRPr lang="en-US" altLang="zh-CN" sz="2200" dirty="0" smtClean="0"/>
              </a:p>
              <a:p>
                <a:r>
                  <a:rPr lang="zh-CN" altLang="en-US" sz="2200" dirty="0"/>
                  <a:t>关</a:t>
                </a:r>
                <a:r>
                  <a:rPr lang="zh-CN" altLang="en-US" sz="2200" dirty="0" smtClean="0"/>
                  <a:t>键边是否也可以使用求关键点的方法来</a:t>
                </a:r>
                <a:r>
                  <a:rPr lang="en-US" altLang="zh-CN" sz="2200" dirty="0" smtClean="0"/>
                  <a:t>DFS</a:t>
                </a:r>
                <a:r>
                  <a:rPr lang="zh-CN" altLang="en-US" sz="2200" dirty="0" smtClean="0"/>
                  <a:t>，并标记路径上的边呢？</a:t>
                </a:r>
                <a:endParaRPr lang="en-US" altLang="zh-CN" sz="2200" dirty="0" smtClean="0"/>
              </a:p>
              <a:p>
                <a:r>
                  <a:rPr lang="zh-CN" altLang="en-US" sz="2200" dirty="0" smtClean="0"/>
                  <a:t>我们发现除了在一条长度为偶数的交错路上的边为非关键边之外，在一个交错环上的边也是非关键边，所以除了用以上方法标记的边之外，在将边定向，匹配边从左到有，非匹配边从右到左，再使用</a:t>
                </a:r>
                <a:r>
                  <a:rPr lang="en-US" altLang="zh-CN" sz="2200" dirty="0" err="1" smtClean="0"/>
                  <a:t>tarjan</a:t>
                </a:r>
                <a:r>
                  <a:rPr lang="zh-CN" altLang="en-US" sz="2200" dirty="0" smtClean="0"/>
                  <a:t>算法求出所有强连通分量，将其中的边全部标记为非关键边即可，时间复杂度也是</a:t>
                </a:r>
                <a14:m>
                  <m:oMath xmlns:m="http://schemas.openxmlformats.org/officeDocument/2006/math">
                    <m:r>
                      <a:rPr lang="en-US" altLang="zh-CN" sz="2200" b="0" i="1" smtClean="0">
                        <a:latin typeface="Cambria Math" panose="02040503050406030204" pitchFamily="18" charset="0"/>
                      </a:rPr>
                      <m:t>𝑂</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𝑛</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𝑚</m:t>
                    </m:r>
                    <m:r>
                      <a:rPr lang="en-US" altLang="zh-CN" sz="2200" b="0" i="1" smtClean="0">
                        <a:latin typeface="Cambria Math" panose="02040503050406030204" pitchFamily="18" charset="0"/>
                      </a:rPr>
                      <m:t>)</m:t>
                    </m:r>
                    <m:r>
                      <a:rPr lang="zh-CN" altLang="en-US" sz="2200" i="1">
                        <a:latin typeface="Cambria Math" panose="02040503050406030204" pitchFamily="18" charset="0"/>
                      </a:rPr>
                      <m:t>。</m:t>
                    </m:r>
                  </m:oMath>
                </a14:m>
                <a:endParaRPr lang="en-US" altLang="zh-CN" sz="22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07075" y="1733202"/>
                <a:ext cx="8915400" cy="3777622"/>
              </a:xfrm>
              <a:blipFill rotWithShape="true">
                <a:blip r:embed="rId1"/>
                <a:stretch>
                  <a:fillRect l="-5" t="-8" r="-2018" b="8"/>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a:t>二分</a:t>
            </a:r>
            <a:r>
              <a:rPr lang="zh-CN" altLang="en-US" dirty="0" smtClean="0"/>
              <a:t>图的最小字典序完备匹配</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07075" y="1733202"/>
                <a:ext cx="8915400" cy="3777622"/>
              </a:xfrm>
            </p:spPr>
            <p:txBody>
              <a:bodyPr>
                <a:normAutofit/>
              </a:bodyPr>
              <a:lstStyle/>
              <a:p>
                <a:r>
                  <a:rPr lang="zh-CN" altLang="en-US" sz="2200" dirty="0" smtClean="0"/>
                  <a:t>如果令</a:t>
                </a:r>
                <a:r>
                  <a:rPr lang="en-US" altLang="zh-CN" sz="2200" dirty="0" err="1" smtClean="0"/>
                  <a:t>match</a:t>
                </a:r>
                <a:r>
                  <a:rPr lang="en-US" altLang="zh-CN" sz="2200" baseline="-25000" dirty="0" err="1" smtClean="0"/>
                  <a:t>i</a:t>
                </a:r>
                <a:r>
                  <a:rPr lang="zh-CN" altLang="en-US" sz="2200" dirty="0" smtClean="0"/>
                  <a:t>为左部第</a:t>
                </a:r>
                <a:r>
                  <a:rPr lang="en-US" altLang="zh-CN" sz="2200" dirty="0" err="1" smtClean="0"/>
                  <a:t>i</a:t>
                </a:r>
                <a:r>
                  <a:rPr lang="zh-CN" altLang="en-US" sz="2200" dirty="0" smtClean="0"/>
                  <a:t>个点所匹配到的右边的点，求一个完备匹配使得</a:t>
                </a:r>
                <a:r>
                  <a:rPr lang="en-US" altLang="zh-CN" sz="2200" dirty="0" smtClean="0"/>
                  <a:t>match</a:t>
                </a:r>
                <a:r>
                  <a:rPr lang="en-US" altLang="zh-CN" sz="2200" baseline="-25000" dirty="0" smtClean="0"/>
                  <a:t>1~n</a:t>
                </a:r>
                <a:r>
                  <a:rPr lang="zh-CN" altLang="en-US" sz="2200" dirty="0" smtClean="0"/>
                  <a:t>字典序最小。</a:t>
                </a:r>
                <a:endParaRPr lang="en-US" altLang="zh-CN" sz="2200" dirty="0" smtClean="0"/>
              </a:p>
              <a:p>
                <a:r>
                  <a:rPr lang="zh-CN" altLang="en-US" sz="2200" dirty="0" smtClean="0"/>
                  <a:t>首先任意求出任意一个完备匹配，按照标号从小到大考虑每个点，考虑一个点时，从小到大枚举与它相连的每一个右边的点，检验是否能改为与其匹配，由于存在完备匹配，所以如果能匹配，则在一个交错环上，所以使用之前提到的定向之后</a:t>
                </a:r>
                <a:r>
                  <a:rPr lang="en-US" altLang="zh-CN" sz="2200" dirty="0" err="1" smtClean="0"/>
                  <a:t>tarjan</a:t>
                </a:r>
                <a:r>
                  <a:rPr lang="zh-CN" altLang="en-US" sz="2200" dirty="0" smtClean="0"/>
                  <a:t>求强连通分量算法即可，复杂度</a:t>
                </a:r>
                <a14:m>
                  <m:oMath xmlns:m="http://schemas.openxmlformats.org/officeDocument/2006/math">
                    <m:r>
                      <a:rPr lang="en-US" altLang="zh-CN" sz="2200" b="0" i="1" smtClean="0">
                        <a:latin typeface="Cambria Math" panose="02040503050406030204" pitchFamily="18" charset="0"/>
                      </a:rPr>
                      <m:t>𝑂</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𝑛𝑚</m:t>
                    </m:r>
                    <m:r>
                      <a:rPr lang="en-US" altLang="zh-CN" sz="2200" b="0" i="1" smtClean="0">
                        <a:latin typeface="Cambria Math" panose="02040503050406030204" pitchFamily="18" charset="0"/>
                      </a:rPr>
                      <m:t>)</m:t>
                    </m:r>
                    <m:r>
                      <a:rPr lang="zh-CN" altLang="en-US" sz="2200" i="1">
                        <a:latin typeface="Cambria Math" panose="02040503050406030204" pitchFamily="18" charset="0"/>
                      </a:rPr>
                      <m:t>。</m:t>
                    </m:r>
                  </m:oMath>
                </a14:m>
                <a:endParaRPr lang="en-US" altLang="zh-CN" sz="22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07075" y="1733202"/>
                <a:ext cx="8915400" cy="3777622"/>
              </a:xfrm>
              <a:blipFill rotWithShape="true">
                <a:blip r:embed="rId1"/>
                <a:stretch>
                  <a:fillRect l="-5" t="-8" r="5" b="8"/>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a:t>二分</a:t>
            </a:r>
            <a:r>
              <a:rPr lang="zh-CN" altLang="en-US" dirty="0" smtClean="0"/>
              <a:t>图的最大权匹配</a:t>
            </a:r>
            <a:endParaRPr lang="zh-CN" altLang="en-US" dirty="0"/>
          </a:p>
        </p:txBody>
      </p:sp>
      <p:sp>
        <p:nvSpPr>
          <p:cNvPr id="3" name="内容占位符 2"/>
          <p:cNvSpPr>
            <a:spLocks noGrp="true"/>
          </p:cNvSpPr>
          <p:nvPr>
            <p:ph idx="1"/>
          </p:nvPr>
        </p:nvSpPr>
        <p:spPr>
          <a:xfrm>
            <a:off x="2207075" y="1733202"/>
            <a:ext cx="8915400" cy="3777622"/>
          </a:xfrm>
        </p:spPr>
        <p:txBody>
          <a:bodyPr>
            <a:normAutofit/>
          </a:bodyPr>
          <a:lstStyle/>
          <a:p>
            <a:r>
              <a:rPr lang="zh-CN" altLang="en-US" sz="2200" dirty="0" smtClean="0"/>
              <a:t>最大权匹配是指匹配边权和最大的匹配</a:t>
            </a:r>
            <a:endParaRPr lang="en-US" altLang="zh-CN" sz="2200" dirty="0" smtClean="0"/>
          </a:p>
          <a:p>
            <a:endParaRPr lang="en-US" altLang="zh-CN" sz="2200" dirty="0" smtClean="0"/>
          </a:p>
          <a:p>
            <a:r>
              <a:rPr lang="zh-CN" altLang="en-US" sz="2200" dirty="0" smtClean="0"/>
              <a:t>我们可以先将左右两边的点数补齐到一样，并补上一些边权为</a:t>
            </a:r>
            <a:r>
              <a:rPr lang="en-US" altLang="zh-CN" sz="2200" dirty="0" smtClean="0"/>
              <a:t>0</a:t>
            </a:r>
            <a:r>
              <a:rPr lang="zh-CN" altLang="en-US" sz="2200" dirty="0" smtClean="0"/>
              <a:t>的边，这样就变为了要求最大权完备匹配了</a:t>
            </a:r>
            <a:endParaRPr lang="en-US" altLang="zh-CN" sz="2200" dirty="0" smtClean="0"/>
          </a:p>
          <a:p>
            <a:endParaRPr lang="en-US" altLang="zh-CN" sz="2200" dirty="0" smtClean="0"/>
          </a:p>
          <a:p>
            <a:r>
              <a:rPr lang="zh-CN" altLang="en-US" sz="2200" dirty="0"/>
              <a:t>求最大权完备</a:t>
            </a:r>
            <a:r>
              <a:rPr lang="zh-CN" altLang="en-US" sz="2200" dirty="0" smtClean="0"/>
              <a:t>匹配需要用到</a:t>
            </a:r>
            <a:r>
              <a:rPr lang="en-US" altLang="zh-CN" sz="2200" dirty="0" smtClean="0"/>
              <a:t>KM</a:t>
            </a:r>
            <a:r>
              <a:rPr lang="zh-CN" altLang="en-US" sz="2200" dirty="0" smtClean="0"/>
              <a:t>算法。</a:t>
            </a:r>
            <a:endParaRPr lang="en-US" altLang="zh-CN" sz="2200" dirty="0" smtClean="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a:t>二分</a:t>
            </a:r>
            <a:r>
              <a:rPr lang="zh-CN" altLang="en-US" dirty="0" smtClean="0"/>
              <a:t>图的最大权匹配</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07075" y="1733202"/>
                <a:ext cx="8915400" cy="4299298"/>
              </a:xfrm>
            </p:spPr>
            <p:txBody>
              <a:bodyPr>
                <a:normAutofit/>
              </a:bodyPr>
              <a:lstStyle/>
              <a:p>
                <a:r>
                  <a:rPr lang="zh-CN" altLang="en-US" sz="2200" dirty="0" smtClean="0"/>
                  <a:t>可行顶标：</a:t>
                </a:r>
                <a:endParaRPr lang="en-US" altLang="zh-CN" sz="2200" dirty="0" smtClean="0"/>
              </a:p>
              <a:p>
                <a:pPr marL="0" indent="0">
                  <a:buNone/>
                </a:pPr>
                <a:r>
                  <a:rPr lang="zh-CN" altLang="en-US" sz="2200" dirty="0" smtClean="0"/>
                  <a:t>可行顶标是指给每个节点</a:t>
                </a:r>
                <a:r>
                  <a:rPr lang="en-US" altLang="zh-CN" sz="2200" dirty="0" err="1" smtClean="0"/>
                  <a:t>i</a:t>
                </a:r>
                <a:r>
                  <a:rPr lang="zh-CN" altLang="en-US" sz="2200" dirty="0" smtClean="0"/>
                  <a:t>分配一个权值</a:t>
                </a:r>
                <a:r>
                  <a:rPr lang="en-US" altLang="zh-CN" sz="2200" dirty="0" smtClean="0"/>
                  <a:t>l(</a:t>
                </a:r>
                <a:r>
                  <a:rPr lang="en-US" altLang="zh-CN" sz="2200" dirty="0" err="1" smtClean="0"/>
                  <a:t>i</a:t>
                </a:r>
                <a:r>
                  <a:rPr lang="en-US" altLang="zh-CN" sz="2200" dirty="0" smtClean="0"/>
                  <a:t>)</a:t>
                </a:r>
                <a:r>
                  <a:rPr lang="zh-CN" altLang="en-US" sz="2200" dirty="0" smtClean="0"/>
                  <a:t>，对于所有边</a:t>
                </a:r>
                <a:r>
                  <a:rPr lang="en-US" altLang="zh-CN" sz="2200" dirty="0" smtClean="0"/>
                  <a:t>(</a:t>
                </a:r>
                <a:r>
                  <a:rPr lang="en-US" altLang="zh-CN" sz="2200" dirty="0" err="1" smtClean="0"/>
                  <a:t>u,v</a:t>
                </a:r>
                <a:r>
                  <a:rPr lang="en-US" altLang="zh-CN" sz="2200" dirty="0" smtClean="0"/>
                  <a:t>)</a:t>
                </a:r>
                <a:r>
                  <a:rPr lang="zh-CN" altLang="en-US" sz="2200" dirty="0" smtClean="0"/>
                  <a:t>满足</a:t>
                </a:r>
                <a:endParaRPr lang="en-US" altLang="zh-CN" sz="2200" dirty="0"/>
              </a:p>
              <a:p>
                <a:pPr marL="0" indent="0">
                  <a:buNone/>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𝑤</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𝑢</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𝑣</m:t>
                          </m:r>
                        </m:e>
                      </m:d>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𝑙</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𝑢</m:t>
                          </m:r>
                        </m:e>
                      </m:d>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𝑙</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𝑣</m:t>
                      </m:r>
                      <m:r>
                        <a:rPr lang="en-US" altLang="zh-CN" sz="2200" b="0" i="1" smtClean="0">
                          <a:latin typeface="Cambria Math" panose="02040503050406030204" pitchFamily="18" charset="0"/>
                        </a:rPr>
                        <m:t>)</m:t>
                      </m:r>
                    </m:oMath>
                  </m:oMathPara>
                </a14:m>
                <a:endParaRPr lang="en-US" altLang="zh-CN" sz="2200" dirty="0" smtClean="0"/>
              </a:p>
              <a:p>
                <a:endParaRPr lang="en-US" altLang="zh-CN" sz="2200" dirty="0" smtClean="0"/>
              </a:p>
              <a:p>
                <a:r>
                  <a:rPr lang="zh-CN" altLang="en-US" sz="2200" dirty="0" smtClean="0"/>
                  <a:t>相等子图：</a:t>
                </a:r>
                <a:endParaRPr lang="en-US" altLang="zh-CN" sz="2200" dirty="0" smtClean="0"/>
              </a:p>
              <a:p>
                <a:pPr marL="0" indent="0">
                  <a:buNone/>
                </a:pPr>
                <a:r>
                  <a:rPr lang="zh-CN" altLang="en-US" sz="2200" dirty="0" smtClean="0"/>
                  <a:t>相等子图是指在一组可行顶标下原图的生成</a:t>
                </a:r>
                <a:r>
                  <a:rPr lang="zh-CN" altLang="en-US" sz="2200" dirty="0"/>
                  <a:t>子图</a:t>
                </a:r>
                <a:r>
                  <a:rPr lang="zh-CN" altLang="en-US" sz="2200" dirty="0" smtClean="0"/>
                  <a:t>，包含所有的点，只保留满足</a:t>
                </a:r>
                <a14:m>
                  <m:oMath xmlns:m="http://schemas.openxmlformats.org/officeDocument/2006/math">
                    <m:r>
                      <a:rPr lang="en-US" altLang="zh-CN" sz="2200" i="1">
                        <a:latin typeface="Cambria Math" panose="02040503050406030204" pitchFamily="18" charset="0"/>
                      </a:rPr>
                      <m:t>𝑤</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𝑢</m:t>
                        </m:r>
                        <m:r>
                          <a:rPr lang="en-US" altLang="zh-CN" sz="2200" i="1">
                            <a:latin typeface="Cambria Math" panose="02040503050406030204" pitchFamily="18" charset="0"/>
                          </a:rPr>
                          <m:t>,</m:t>
                        </m:r>
                        <m:r>
                          <a:rPr lang="en-US" altLang="zh-CN" sz="2200" i="1">
                            <a:latin typeface="Cambria Math" panose="02040503050406030204" pitchFamily="18" charset="0"/>
                          </a:rPr>
                          <m:t>𝑣</m:t>
                        </m:r>
                      </m:e>
                    </m:d>
                    <m:r>
                      <a:rPr lang="en-US" altLang="zh-CN" sz="2200" b="0" i="1" smtClean="0">
                        <a:latin typeface="Cambria Math" panose="02040503050406030204" pitchFamily="18" charset="0"/>
                      </a:rPr>
                      <m:t>=</m:t>
                    </m:r>
                    <m:r>
                      <a:rPr lang="en-US" altLang="zh-CN" sz="2200" i="1">
                        <a:latin typeface="Cambria Math" panose="02040503050406030204" pitchFamily="18" charset="0"/>
                      </a:rPr>
                      <m:t>𝑙</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𝑢</m:t>
                        </m:r>
                      </m:e>
                    </m:d>
                    <m:r>
                      <a:rPr lang="en-US" altLang="zh-CN" sz="2200" i="1">
                        <a:latin typeface="Cambria Math" panose="02040503050406030204" pitchFamily="18" charset="0"/>
                      </a:rPr>
                      <m:t>+</m:t>
                    </m:r>
                    <m:r>
                      <a:rPr lang="en-US" altLang="zh-CN" sz="2200" i="1">
                        <a:latin typeface="Cambria Math" panose="02040503050406030204" pitchFamily="18" charset="0"/>
                      </a:rPr>
                      <m:t>𝑙</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𝑣</m:t>
                        </m:r>
                      </m:e>
                    </m:d>
                    <m:r>
                      <a:rPr lang="zh-CN" altLang="en-US" sz="2200" i="1" smtClean="0">
                        <a:latin typeface="Cambria Math" panose="02040503050406030204" pitchFamily="18" charset="0"/>
                      </a:rPr>
                      <m:t>的</m:t>
                    </m:r>
                  </m:oMath>
                </a14:m>
                <a:r>
                  <a:rPr lang="zh-CN" altLang="en-US" sz="2200" dirty="0" smtClean="0"/>
                  <a:t>边</a:t>
                </a:r>
                <a:endParaRPr lang="en-US" altLang="zh-CN" sz="2200" dirty="0" smtClean="0"/>
              </a:p>
              <a:p>
                <a:pPr marL="0" indent="0">
                  <a:buNone/>
                </a:pPr>
                <a:endParaRPr lang="en-US" altLang="zh-CN" sz="2200" dirty="0"/>
              </a:p>
              <a:p>
                <a:pPr marL="0" indent="0">
                  <a:buNone/>
                </a:pPr>
                <a:r>
                  <a:rPr lang="zh-CN" altLang="en-US" sz="2200" dirty="0" smtClean="0"/>
                  <a:t>显然如果对于一组可行顶标，如果它的相等子图中存在完备匹配，则这组匹配一定是最大权匹配。</a:t>
                </a:r>
                <a:endParaRPr lang="en-US" altLang="zh-CN" sz="22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07075" y="1733202"/>
                <a:ext cx="8915400" cy="4299298"/>
              </a:xfrm>
              <a:blipFill rotWithShape="true">
                <a:blip r:embed="rId1"/>
                <a:stretch>
                  <a:fillRect l="-5" t="-7" r="5"/>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a:t>二分</a:t>
            </a:r>
            <a:r>
              <a:rPr lang="zh-CN" altLang="en-US" dirty="0" smtClean="0"/>
              <a:t>图的最大权匹配</a:t>
            </a:r>
            <a:endParaRPr lang="zh-CN" altLang="en-US" dirty="0"/>
          </a:p>
        </p:txBody>
      </p:sp>
      <p:sp>
        <p:nvSpPr>
          <p:cNvPr id="3" name="内容占位符 2"/>
          <p:cNvSpPr>
            <a:spLocks noGrp="true"/>
          </p:cNvSpPr>
          <p:nvPr>
            <p:ph idx="1"/>
          </p:nvPr>
        </p:nvSpPr>
        <p:spPr>
          <a:xfrm>
            <a:off x="2207075" y="1733202"/>
            <a:ext cx="8915400" cy="1061815"/>
          </a:xfrm>
        </p:spPr>
        <p:txBody>
          <a:bodyPr>
            <a:normAutofit lnSpcReduction="10000"/>
          </a:bodyPr>
          <a:lstStyle/>
          <a:p>
            <a:r>
              <a:rPr lang="zh-CN" altLang="en-US" sz="2000" dirty="0" smtClean="0"/>
              <a:t>所以我们要做的就是通过调整可行顶标来使得相等子图中出现完备匹配</a:t>
            </a:r>
            <a:endParaRPr lang="en-US" altLang="zh-CN" sz="2000" dirty="0" smtClean="0"/>
          </a:p>
          <a:p>
            <a:r>
              <a:rPr lang="zh-CN" altLang="en-US" sz="2000" dirty="0" smtClean="0"/>
              <a:t>左部的点的顶标初始值时这个点所连边的最大值，右部的点的顶标初始值为</a:t>
            </a:r>
            <a:r>
              <a:rPr lang="en-US" altLang="zh-CN" sz="2000" dirty="0" smtClean="0"/>
              <a:t>0</a:t>
            </a:r>
            <a:endParaRPr lang="en-US" altLang="zh-CN" sz="2000" dirty="0" smtClean="0"/>
          </a:p>
        </p:txBody>
      </p:sp>
      <p:pic>
        <p:nvPicPr>
          <p:cNvPr id="6" name="图片 5"/>
          <p:cNvPicPr>
            <a:picLocks noChangeAspect="true"/>
          </p:cNvPicPr>
          <p:nvPr/>
        </p:nvPicPr>
        <p:blipFill>
          <a:blip r:embed="rId1">
            <a:clrChange>
              <a:clrFrom>
                <a:srgbClr val="FFFFFF"/>
              </a:clrFrom>
              <a:clrTo>
                <a:srgbClr val="FFFFFF">
                  <a:alpha val="0"/>
                </a:srgbClr>
              </a:clrTo>
            </a:clrChange>
          </a:blip>
          <a:stretch>
            <a:fillRect/>
          </a:stretch>
        </p:blipFill>
        <p:spPr>
          <a:xfrm>
            <a:off x="8968391" y="3014092"/>
            <a:ext cx="2695575" cy="3200400"/>
          </a:xfrm>
          <a:prstGeom prst="rect">
            <a:avLst/>
          </a:prstGeom>
        </p:spPr>
      </p:pic>
      <mc:AlternateContent xmlns:mc="http://schemas.openxmlformats.org/markup-compatibility/2006">
        <mc:Choice xmlns:a14="http://schemas.microsoft.com/office/drawing/2010/main" Requires="a14">
          <p:sp>
            <p:nvSpPr>
              <p:cNvPr id="8" name="内容占位符 2"/>
              <p:cNvSpPr txBox="true"/>
              <p:nvPr/>
            </p:nvSpPr>
            <p:spPr>
              <a:xfrm>
                <a:off x="2207075" y="2704564"/>
                <a:ext cx="6390825" cy="3033410"/>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zh-CN" altLang="en-US" sz="2200" dirty="0" smtClean="0"/>
                  <a:t>在一次搜索之后，将左部可访问到的点减去已</a:t>
                </a:r>
                <a:r>
                  <a:rPr lang="en-US" altLang="zh-CN" sz="2200" dirty="0" smtClean="0"/>
                  <a:t>a</a:t>
                </a:r>
                <a:r>
                  <a:rPr lang="zh-CN" altLang="en-US" sz="2200" dirty="0" smtClean="0"/>
                  <a:t>值，右部可访问的点加上</a:t>
                </a:r>
                <a:r>
                  <a:rPr lang="en-US" altLang="zh-CN" sz="2200" dirty="0" smtClean="0"/>
                  <a:t>a</a:t>
                </a:r>
                <a:endParaRPr lang="en-US" altLang="zh-CN" sz="2200" dirty="0"/>
              </a:p>
              <a:p>
                <a:r>
                  <a:rPr lang="en-US" altLang="zh-CN" sz="2200" dirty="0" smtClean="0"/>
                  <a:t>S-T</a:t>
                </a:r>
                <a:r>
                  <a:rPr lang="zh-CN" altLang="en-US" sz="2200" dirty="0" smtClean="0"/>
                  <a:t>与</a:t>
                </a:r>
                <a:r>
                  <a:rPr lang="en-US" altLang="zh-CN" sz="2200" dirty="0" smtClean="0"/>
                  <a:t>S’-T’</a:t>
                </a:r>
                <a:r>
                  <a:rPr lang="zh-CN" altLang="en-US" sz="2200" dirty="0" smtClean="0"/>
                  <a:t>的所有边都不会改变</a:t>
                </a:r>
                <a:endParaRPr lang="en-US" altLang="zh-CN" sz="2200" dirty="0" smtClean="0"/>
              </a:p>
              <a:p>
                <a:r>
                  <a:rPr lang="zh-CN" altLang="en-US" sz="2200" dirty="0" smtClean="0"/>
                  <a:t>相等子图中</a:t>
                </a:r>
                <a:r>
                  <a:rPr lang="en-US" altLang="zh-CN" sz="2200" dirty="0" smtClean="0"/>
                  <a:t>S-T’</a:t>
                </a:r>
                <a:r>
                  <a:rPr lang="zh-CN" altLang="en-US" sz="2200" dirty="0" smtClean="0"/>
                  <a:t>不存在边</a:t>
                </a:r>
                <a:endParaRPr lang="en-US" altLang="zh-CN" sz="2200" dirty="0" smtClean="0"/>
              </a:p>
              <a:p>
                <a:r>
                  <a:rPr lang="en-US" altLang="zh-CN" sz="2200" dirty="0" smtClean="0"/>
                  <a:t>S’-T</a:t>
                </a:r>
                <a:r>
                  <a:rPr lang="zh-CN" altLang="en-US" sz="2200" dirty="0" smtClean="0"/>
                  <a:t>中一定没有匹配边</a:t>
                </a:r>
                <a:endParaRPr lang="en-US" altLang="zh-CN" sz="2200" dirty="0" smtClean="0"/>
              </a:p>
              <a:p>
                <a:r>
                  <a:rPr lang="zh-CN" altLang="en-US" sz="2200" dirty="0" smtClean="0"/>
                  <a:t>所以修改之后</a:t>
                </a:r>
                <a:r>
                  <a:rPr lang="en-US" altLang="zh-CN" sz="2200" dirty="0" smtClean="0"/>
                  <a:t>S</a:t>
                </a:r>
                <a:r>
                  <a:rPr lang="zh-CN" altLang="en-US" sz="2200" dirty="0" smtClean="0"/>
                  <a:t>和</a:t>
                </a:r>
                <a:r>
                  <a:rPr lang="en-US" altLang="zh-CN" sz="2200" dirty="0" smtClean="0"/>
                  <a:t>T</a:t>
                </a:r>
                <a:r>
                  <a:rPr lang="zh-CN" altLang="en-US" sz="2200" dirty="0" smtClean="0"/>
                  <a:t>一定不会减小，而选择最小的</a:t>
                </a:r>
                <a:r>
                  <a:rPr lang="en-US" altLang="zh-CN" sz="2200" dirty="0" smtClean="0"/>
                  <a:t>a</a:t>
                </a:r>
                <a:r>
                  <a:rPr lang="zh-CN" altLang="en-US" sz="2200" dirty="0" smtClean="0"/>
                  <a:t>使得相等子图中</a:t>
                </a:r>
                <a:r>
                  <a:rPr lang="en-US" altLang="zh-CN" sz="2200" dirty="0" smtClean="0"/>
                  <a:t>S-T’</a:t>
                </a:r>
                <a:r>
                  <a:rPr lang="zh-CN" altLang="en-US" sz="2200" dirty="0" smtClean="0"/>
                  <a:t>恰好增加边可以使得</a:t>
                </a:r>
                <a14:m>
                  <m:oMath xmlns:m="http://schemas.openxmlformats.org/officeDocument/2006/math">
                    <m:r>
                      <a:rPr lang="en-US" altLang="zh-CN" sz="2200" i="1">
                        <a:latin typeface="Cambria Math" panose="02040503050406030204" pitchFamily="18" charset="0"/>
                      </a:rPr>
                      <m:t>𝑤</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𝑢</m:t>
                        </m:r>
                        <m:r>
                          <a:rPr lang="en-US" altLang="zh-CN" sz="2200" i="1">
                            <a:latin typeface="Cambria Math" panose="02040503050406030204" pitchFamily="18" charset="0"/>
                          </a:rPr>
                          <m:t>,</m:t>
                        </m:r>
                        <m:r>
                          <a:rPr lang="en-US" altLang="zh-CN" sz="2200" i="1">
                            <a:latin typeface="Cambria Math" panose="02040503050406030204" pitchFamily="18" charset="0"/>
                          </a:rPr>
                          <m:t>𝑣</m:t>
                        </m:r>
                      </m:e>
                    </m:d>
                    <m:r>
                      <a:rPr lang="en-US" altLang="zh-CN" sz="2200" i="1">
                        <a:latin typeface="Cambria Math" panose="02040503050406030204" pitchFamily="18" charset="0"/>
                      </a:rPr>
                      <m:t>≤</m:t>
                    </m:r>
                    <m:r>
                      <a:rPr lang="en-US" altLang="zh-CN" sz="2200" i="1">
                        <a:latin typeface="Cambria Math" panose="02040503050406030204" pitchFamily="18" charset="0"/>
                      </a:rPr>
                      <m:t>𝑙</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𝑢</m:t>
                        </m:r>
                      </m:e>
                    </m:d>
                    <m:r>
                      <a:rPr lang="en-US" altLang="zh-CN" sz="2200" i="1">
                        <a:latin typeface="Cambria Math" panose="02040503050406030204" pitchFamily="18" charset="0"/>
                      </a:rPr>
                      <m:t>+</m:t>
                    </m:r>
                    <m:r>
                      <a:rPr lang="en-US" altLang="zh-CN" sz="2200" i="1">
                        <a:latin typeface="Cambria Math" panose="02040503050406030204" pitchFamily="18" charset="0"/>
                      </a:rPr>
                      <m:t>𝑙</m:t>
                    </m:r>
                    <m:r>
                      <a:rPr lang="en-US" altLang="zh-CN" sz="2200" i="1">
                        <a:latin typeface="Cambria Math" panose="02040503050406030204" pitchFamily="18" charset="0"/>
                      </a:rPr>
                      <m:t>(</m:t>
                    </m:r>
                    <m:r>
                      <a:rPr lang="en-US" altLang="zh-CN" sz="2200" i="1">
                        <a:latin typeface="Cambria Math" panose="02040503050406030204" pitchFamily="18" charset="0"/>
                      </a:rPr>
                      <m:t>𝑣</m:t>
                    </m:r>
                    <m:r>
                      <a:rPr lang="en-US" altLang="zh-CN" sz="2200" i="1">
                        <a:latin typeface="Cambria Math" panose="02040503050406030204" pitchFamily="18" charset="0"/>
                      </a:rPr>
                      <m:t>)</m:t>
                    </m:r>
                  </m:oMath>
                </a14:m>
                <a:r>
                  <a:rPr lang="zh-CN" altLang="en-US" sz="2200" dirty="0" smtClean="0"/>
                  <a:t>的性质不变</a:t>
                </a:r>
                <a:endParaRPr lang="en-US" altLang="zh-CN" sz="2200" dirty="0"/>
              </a:p>
            </p:txBody>
          </p:sp>
        </mc:Choice>
        <mc:Fallback>
          <p:sp>
            <p:nvSpPr>
              <p:cNvPr id="8" name="内容占位符 2"/>
              <p:cNvSpPr txBox="true">
                <a:spLocks noRot="true" noChangeAspect="true" noMove="true" noResize="true" noEditPoints="true" noAdjustHandles="true" noChangeArrowheads="true" noChangeShapeType="true" noTextEdit="true"/>
              </p:cNvSpPr>
              <p:nvPr/>
            </p:nvSpPr>
            <p:spPr>
              <a:xfrm>
                <a:off x="2207075" y="2704564"/>
                <a:ext cx="6390825" cy="3033410"/>
              </a:xfrm>
              <a:prstGeom prst="rect">
                <a:avLst/>
              </a:prstGeom>
              <a:blipFill rotWithShape="true">
                <a:blip r:embed="rId2"/>
                <a:stretch>
                  <a:fillRect l="-7" t="-3" b="4"/>
                </a:stretch>
              </a:blipFill>
            </p:spPr>
            <p:txBody>
              <a:bodyPr/>
              <a:lstStyle/>
              <a:p>
                <a:r>
                  <a:rPr lang="zh-CN" altLang="en-US">
                    <a:noFill/>
                  </a:rPr>
                  <a:t> </a:t>
                </a:r>
              </a:p>
            </p:txBody>
          </p:sp>
        </mc:Fallback>
      </mc:AlternateContent>
      <p:pic>
        <p:nvPicPr>
          <p:cNvPr id="4" name="图片 3"/>
          <p:cNvPicPr>
            <a:picLocks noChangeAspect="true"/>
          </p:cNvPicPr>
          <p:nvPr/>
        </p:nvPicPr>
        <p:blipFill>
          <a:blip r:embed="rId3">
            <a:clrChange>
              <a:clrFrom>
                <a:srgbClr val="FFFFFF"/>
              </a:clrFrom>
              <a:clrTo>
                <a:srgbClr val="FFFFFF">
                  <a:alpha val="0"/>
                </a:srgbClr>
              </a:clrTo>
            </a:clrChange>
          </a:blip>
          <a:stretch>
            <a:fillRect/>
          </a:stretch>
        </p:blipFill>
        <p:spPr>
          <a:xfrm>
            <a:off x="2785440" y="5634809"/>
            <a:ext cx="5129434" cy="53504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a:t>二分</a:t>
            </a:r>
            <a:r>
              <a:rPr lang="zh-CN" altLang="en-US" dirty="0" smtClean="0"/>
              <a:t>图的最大权匹配</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07075" y="1733202"/>
                <a:ext cx="8915400" cy="4299298"/>
              </a:xfrm>
            </p:spPr>
            <p:txBody>
              <a:bodyPr>
                <a:normAutofit/>
              </a:bodyPr>
              <a:lstStyle/>
              <a:p>
                <a:r>
                  <a:rPr lang="zh-CN" altLang="en-US" sz="2200" dirty="0" smtClean="0"/>
                  <a:t>所以我们从每一个未匹配点开始搜索增广路，如果搜索失败就进行上述操作，增大相等子图，直到找到增广路，时间复杂度为</a:t>
                </a:r>
                <a14:m>
                  <m:oMath xmlns:m="http://schemas.openxmlformats.org/officeDocument/2006/math">
                    <m:r>
                      <a:rPr lang="en-US" altLang="zh-CN" sz="2200" b="0" i="1" smtClean="0">
                        <a:latin typeface="Cambria Math" panose="02040503050406030204" pitchFamily="18" charset="0"/>
                      </a:rPr>
                      <m:t>𝑂</m:t>
                    </m:r>
                    <m:d>
                      <m:dPr>
                        <m:ctrlPr>
                          <a:rPr lang="en-US" altLang="zh-CN" sz="2200" b="0" i="1" smtClean="0">
                            <a:latin typeface="Cambria Math" panose="02040503050406030204" pitchFamily="18" charset="0"/>
                          </a:rPr>
                        </m:ctrlPr>
                      </m:dPr>
                      <m:e>
                        <m:sSup>
                          <m:sSupPr>
                            <m:ctrlPr>
                              <a:rPr lang="en-US" altLang="zh-CN" sz="2200" b="0" i="1" smtClean="0">
                                <a:latin typeface="Cambria Math" panose="02040503050406030204" pitchFamily="18" charset="0"/>
                              </a:rPr>
                            </m:ctrlPr>
                          </m:sSupPr>
                          <m:e>
                            <m:r>
                              <a:rPr lang="en-US" altLang="zh-CN" sz="2200" b="0" i="1" smtClean="0">
                                <a:latin typeface="Cambria Math" panose="02040503050406030204" pitchFamily="18" charset="0"/>
                              </a:rPr>
                              <m:t>𝑛</m:t>
                            </m:r>
                          </m:e>
                          <m:sup>
                            <m:r>
                              <a:rPr lang="en-US" altLang="zh-CN" sz="2200" b="0" i="1" smtClean="0">
                                <a:latin typeface="Cambria Math" panose="02040503050406030204" pitchFamily="18" charset="0"/>
                              </a:rPr>
                              <m:t>4</m:t>
                            </m:r>
                          </m:sup>
                        </m:sSup>
                      </m:e>
                    </m:d>
                  </m:oMath>
                </a14:m>
                <a:endParaRPr lang="en-US" altLang="zh-CN" sz="2200" b="0" dirty="0" smtClean="0"/>
              </a:p>
              <a:p>
                <a:r>
                  <a:rPr lang="zh-CN" altLang="en-US" sz="2200" dirty="0" smtClean="0"/>
                  <a:t>但是寻找这个</a:t>
                </a:r>
                <a:r>
                  <a:rPr lang="en-US" altLang="zh-CN" sz="2200" dirty="0" smtClean="0"/>
                  <a:t>a</a:t>
                </a:r>
                <a:r>
                  <a:rPr lang="zh-CN" altLang="en-US" sz="2200" dirty="0" smtClean="0"/>
                  <a:t>值枚举边太慢，每一次是</a:t>
                </a:r>
                <a14:m>
                  <m:oMath xmlns:m="http://schemas.openxmlformats.org/officeDocument/2006/math">
                    <m:r>
                      <a:rPr lang="en-US" altLang="zh-CN" sz="2200" b="0" i="1" smtClean="0">
                        <a:latin typeface="Cambria Math" panose="02040503050406030204" pitchFamily="18" charset="0"/>
                      </a:rPr>
                      <m:t>𝑂</m:t>
                    </m:r>
                    <m:r>
                      <a:rPr lang="en-US" altLang="zh-CN" sz="2200" b="0" i="1" smtClean="0">
                        <a:latin typeface="Cambria Math" panose="02040503050406030204" pitchFamily="18" charset="0"/>
                      </a:rPr>
                      <m:t>(</m:t>
                    </m:r>
                    <m:sSup>
                      <m:sSupPr>
                        <m:ctrlPr>
                          <a:rPr lang="en-US" altLang="zh-CN" sz="2200" b="0" i="1" smtClean="0">
                            <a:latin typeface="Cambria Math" panose="02040503050406030204" pitchFamily="18" charset="0"/>
                          </a:rPr>
                        </m:ctrlPr>
                      </m:sSupPr>
                      <m:e>
                        <m:r>
                          <a:rPr lang="en-US" altLang="zh-CN" sz="2200" b="0" i="1" smtClean="0">
                            <a:latin typeface="Cambria Math" panose="02040503050406030204" pitchFamily="18" charset="0"/>
                          </a:rPr>
                          <m:t>𝑛</m:t>
                        </m:r>
                      </m:e>
                      <m:sup>
                        <m:r>
                          <a:rPr lang="en-US" altLang="zh-CN" sz="2200" b="0" i="1" smtClean="0">
                            <a:latin typeface="Cambria Math" panose="02040503050406030204" pitchFamily="18" charset="0"/>
                          </a:rPr>
                          <m:t>2</m:t>
                        </m:r>
                      </m:sup>
                    </m:sSup>
                    <m:r>
                      <a:rPr lang="en-US" altLang="zh-CN" sz="2200" b="0" i="1" smtClean="0">
                        <a:latin typeface="Cambria Math" panose="02040503050406030204" pitchFamily="18" charset="0"/>
                      </a:rPr>
                      <m:t>)</m:t>
                    </m:r>
                  </m:oMath>
                </a14:m>
                <a:r>
                  <a:rPr lang="zh-CN" altLang="en-US" sz="2200" dirty="0" smtClean="0"/>
                  <a:t>的，如果对于</a:t>
                </a:r>
                <a:r>
                  <a:rPr lang="en-US" altLang="zh-CN" sz="2200" dirty="0" smtClean="0"/>
                  <a:t>T’</a:t>
                </a:r>
                <a:r>
                  <a:rPr lang="zh-CN" altLang="en-US" sz="2200" dirty="0" smtClean="0"/>
                  <a:t>中每个点维护一个</a:t>
                </a:r>
                <a:r>
                  <a:rPr lang="en-US" altLang="zh-CN" sz="2200" dirty="0" smtClean="0"/>
                  <a:t>slack</a:t>
                </a:r>
                <a:r>
                  <a:rPr lang="zh-CN" altLang="en-US" sz="2200" dirty="0" smtClean="0"/>
                  <a:t>，在寻找增广路过程中更新</a:t>
                </a:r>
                <a:endParaRPr lang="en-US" altLang="zh-CN" sz="2200" dirty="0" smtClean="0"/>
              </a:p>
              <a:p>
                <a:endParaRPr lang="en-US" altLang="zh-CN" sz="2200" dirty="0" smtClean="0"/>
              </a:p>
              <a:p>
                <a:endParaRPr lang="en-US" altLang="zh-CN" sz="2200" dirty="0"/>
              </a:p>
              <a:p>
                <a:r>
                  <a:rPr lang="zh-CN" altLang="en-US" sz="2200" dirty="0" smtClean="0"/>
                  <a:t>则寻找</a:t>
                </a:r>
                <a:r>
                  <a:rPr lang="en-US" altLang="zh-CN" sz="2200" dirty="0" smtClean="0"/>
                  <a:t>a</a:t>
                </a:r>
                <a:r>
                  <a:rPr lang="zh-CN" altLang="en-US" sz="2200" dirty="0" smtClean="0"/>
                  <a:t>值只要扫描</a:t>
                </a:r>
                <a:r>
                  <a:rPr lang="en-US" altLang="zh-CN" sz="2200" dirty="0" smtClean="0"/>
                  <a:t>T’</a:t>
                </a:r>
                <a:r>
                  <a:rPr lang="zh-CN" altLang="en-US" sz="2200" dirty="0" smtClean="0"/>
                  <a:t>中每个点的</a:t>
                </a:r>
                <a:r>
                  <a:rPr lang="en-US" altLang="zh-CN" sz="2200" dirty="0" smtClean="0"/>
                  <a:t>slack</a:t>
                </a:r>
                <a:r>
                  <a:rPr lang="zh-CN" altLang="en-US" sz="2200" dirty="0" smtClean="0"/>
                  <a:t>，再加上如果我们使用</a:t>
                </a:r>
                <a:r>
                  <a:rPr lang="en-US" altLang="zh-CN" sz="2200" dirty="0" err="1" smtClean="0"/>
                  <a:t>Bfs</a:t>
                </a:r>
                <a:r>
                  <a:rPr lang="zh-CN" altLang="en-US" sz="2200" dirty="0" smtClean="0"/>
                  <a:t>来搜索，总时间变为</a:t>
                </a:r>
                <a14:m>
                  <m:oMath xmlns:m="http://schemas.openxmlformats.org/officeDocument/2006/math">
                    <m:r>
                      <a:rPr lang="en-US" altLang="zh-CN" sz="2200" b="0" i="1" smtClean="0">
                        <a:latin typeface="Cambria Math" panose="02040503050406030204" pitchFamily="18" charset="0"/>
                      </a:rPr>
                      <m:t>𝑂</m:t>
                    </m:r>
                    <m:r>
                      <a:rPr lang="en-US" altLang="zh-CN" sz="2200" b="0" i="1" smtClean="0">
                        <a:latin typeface="Cambria Math" panose="02040503050406030204" pitchFamily="18" charset="0"/>
                      </a:rPr>
                      <m:t>(</m:t>
                    </m:r>
                    <m:sSup>
                      <m:sSupPr>
                        <m:ctrlPr>
                          <a:rPr lang="en-US" altLang="zh-CN" sz="2200" b="0" i="1" smtClean="0">
                            <a:latin typeface="Cambria Math" panose="02040503050406030204" pitchFamily="18" charset="0"/>
                          </a:rPr>
                        </m:ctrlPr>
                      </m:sSupPr>
                      <m:e>
                        <m:r>
                          <a:rPr lang="en-US" altLang="zh-CN" sz="2200" b="0" i="1" smtClean="0">
                            <a:latin typeface="Cambria Math" panose="02040503050406030204" pitchFamily="18" charset="0"/>
                          </a:rPr>
                          <m:t>𝑛</m:t>
                        </m:r>
                      </m:e>
                      <m:sup>
                        <m:r>
                          <a:rPr lang="en-US" altLang="zh-CN" sz="2200" b="0" i="1" smtClean="0">
                            <a:latin typeface="Cambria Math" panose="02040503050406030204" pitchFamily="18" charset="0"/>
                          </a:rPr>
                          <m:t>3</m:t>
                        </m:r>
                      </m:sup>
                    </m:sSup>
                    <m:r>
                      <a:rPr lang="en-US" altLang="zh-CN" sz="2200" b="0" i="1" smtClean="0">
                        <a:latin typeface="Cambria Math" panose="02040503050406030204" pitchFamily="18" charset="0"/>
                      </a:rPr>
                      <m:t>)</m:t>
                    </m:r>
                  </m:oMath>
                </a14:m>
                <a:endParaRPr lang="en-US" altLang="zh-CN" sz="22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07075" y="1733202"/>
                <a:ext cx="8915400" cy="4299298"/>
              </a:xfrm>
              <a:blipFill rotWithShape="true">
                <a:blip r:embed="rId1"/>
                <a:stretch>
                  <a:fillRect l="-5" t="-7" r="5"/>
                </a:stretch>
              </a:blipFill>
            </p:spPr>
            <p:txBody>
              <a:bodyPr/>
              <a:lstStyle/>
              <a:p>
                <a:r>
                  <a:rPr lang="zh-CN" altLang="en-US">
                    <a:noFill/>
                  </a:rPr>
                  <a:t> </a:t>
                </a:r>
              </a:p>
            </p:txBody>
          </p:sp>
        </mc:Fallback>
      </mc:AlternateContent>
      <p:pic>
        <p:nvPicPr>
          <p:cNvPr id="5" name="图片 4"/>
          <p:cNvPicPr>
            <a:picLocks noChangeAspect="true"/>
          </p:cNvPicPr>
          <p:nvPr/>
        </p:nvPicPr>
        <p:blipFill>
          <a:blip r:embed="rId2">
            <a:clrChange>
              <a:clrFrom>
                <a:srgbClr val="FFFFFF"/>
              </a:clrFrom>
              <a:clrTo>
                <a:srgbClr val="FFFFFF">
                  <a:alpha val="0"/>
                </a:srgbClr>
              </a:clrTo>
            </a:clrChange>
          </a:blip>
          <a:stretch>
            <a:fillRect/>
          </a:stretch>
        </p:blipFill>
        <p:spPr>
          <a:xfrm>
            <a:off x="3821430" y="3466089"/>
            <a:ext cx="5686690" cy="6246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smtClean="0"/>
              <a:t>一般图的最大匹配：带花树算法</a:t>
            </a:r>
            <a:endParaRPr lang="zh-CN" altLang="en-US" dirty="0"/>
          </a:p>
        </p:txBody>
      </p:sp>
      <p:sp>
        <p:nvSpPr>
          <p:cNvPr id="3" name="内容占位符 2"/>
          <p:cNvSpPr>
            <a:spLocks noGrp="true"/>
          </p:cNvSpPr>
          <p:nvPr>
            <p:ph idx="1"/>
          </p:nvPr>
        </p:nvSpPr>
        <p:spPr>
          <a:xfrm>
            <a:off x="2207075" y="1733202"/>
            <a:ext cx="8915400" cy="3777622"/>
          </a:xfrm>
        </p:spPr>
        <p:txBody>
          <a:bodyPr>
            <a:normAutofit/>
          </a:bodyPr>
          <a:lstStyle/>
          <a:p>
            <a:r>
              <a:rPr lang="zh-CN" altLang="en-US" sz="2200" dirty="0" smtClean="0"/>
              <a:t>如何求一般图的最大匹配？</a:t>
            </a:r>
            <a:endParaRPr lang="en-US" altLang="zh-CN" sz="2200" dirty="0" smtClean="0"/>
          </a:p>
          <a:p>
            <a:r>
              <a:rPr lang="zh-CN" altLang="en-US" sz="2200" dirty="0"/>
              <a:t>一般</a:t>
            </a:r>
            <a:r>
              <a:rPr lang="zh-CN" altLang="en-US" sz="2200" dirty="0" smtClean="0"/>
              <a:t>图与二分图的区别：有奇环</a:t>
            </a:r>
            <a:endParaRPr lang="en-US" altLang="zh-CN" sz="2200" dirty="0" smtClean="0"/>
          </a:p>
          <a:p>
            <a:r>
              <a:rPr lang="zh-CN" altLang="en-US" sz="2200" dirty="0" smtClean="0"/>
              <a:t>所以如果按照做二分图的方法处理，会出现这种情况：</a:t>
            </a:r>
            <a:endParaRPr lang="en-US" altLang="zh-CN" sz="2200" dirty="0" smtClean="0"/>
          </a:p>
          <a:p>
            <a:endParaRPr lang="en-US" altLang="zh-CN" sz="2200" dirty="0" smtClean="0"/>
          </a:p>
        </p:txBody>
      </p:sp>
      <p:pic>
        <p:nvPicPr>
          <p:cNvPr id="5" name="图片 4"/>
          <p:cNvPicPr>
            <a:picLocks noChangeAspect="true"/>
          </p:cNvPicPr>
          <p:nvPr/>
        </p:nvPicPr>
        <p:blipFill>
          <a:blip r:embed="rId1">
            <a:clrChange>
              <a:clrFrom>
                <a:srgbClr val="FFFFFF"/>
              </a:clrFrom>
              <a:clrTo>
                <a:srgbClr val="FFFFFF">
                  <a:alpha val="0"/>
                </a:srgbClr>
              </a:clrTo>
            </a:clrChange>
          </a:blip>
          <a:stretch>
            <a:fillRect/>
          </a:stretch>
        </p:blipFill>
        <p:spPr>
          <a:xfrm>
            <a:off x="4268077" y="3225559"/>
            <a:ext cx="3372510" cy="267356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smtClean="0"/>
              <a:t>一般图的最大匹配：带花树算法</a:t>
            </a:r>
            <a:endParaRPr lang="zh-CN" altLang="en-US" dirty="0"/>
          </a:p>
        </p:txBody>
      </p:sp>
      <p:sp>
        <p:nvSpPr>
          <p:cNvPr id="3" name="内容占位符 2"/>
          <p:cNvSpPr>
            <a:spLocks noGrp="true"/>
          </p:cNvSpPr>
          <p:nvPr>
            <p:ph idx="1"/>
          </p:nvPr>
        </p:nvSpPr>
        <p:spPr>
          <a:xfrm>
            <a:off x="2207075" y="1733202"/>
            <a:ext cx="8915400" cy="1101638"/>
          </a:xfrm>
        </p:spPr>
        <p:txBody>
          <a:bodyPr>
            <a:normAutofit/>
          </a:bodyPr>
          <a:lstStyle/>
          <a:p>
            <a:r>
              <a:rPr lang="zh-CN" altLang="en-US" sz="2200" dirty="0" smtClean="0"/>
              <a:t>所以我们需要要求增广路不能绕出一个奇环。</a:t>
            </a:r>
            <a:endParaRPr lang="en-US" altLang="zh-CN" sz="2200" dirty="0" smtClean="0"/>
          </a:p>
          <a:p>
            <a:r>
              <a:rPr lang="zh-CN" altLang="en-US" sz="2200" dirty="0" smtClean="0"/>
              <a:t>所以当我们发现一个奇环时，就应该进行缩环操作，例如：</a:t>
            </a:r>
            <a:endParaRPr lang="en-US" altLang="zh-CN" sz="2200" dirty="0" smtClean="0"/>
          </a:p>
        </p:txBody>
      </p:sp>
      <p:sp>
        <p:nvSpPr>
          <p:cNvPr id="7" name="内容占位符 2"/>
          <p:cNvSpPr txBox="true"/>
          <p:nvPr/>
        </p:nvSpPr>
        <p:spPr>
          <a:xfrm>
            <a:off x="2207075" y="3225365"/>
            <a:ext cx="5558886" cy="32843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altLang="zh-CN" dirty="0"/>
              <a:t>h</a:t>
            </a:r>
            <a:r>
              <a:rPr lang="zh-CN" altLang="en-US" dirty="0"/>
              <a:t>点为搜索树上的</a:t>
            </a:r>
            <a:r>
              <a:rPr lang="zh-CN" altLang="en-US" dirty="0" smtClean="0"/>
              <a:t>根</a:t>
            </a:r>
            <a:endParaRPr lang="en-US" altLang="zh-CN" dirty="0" smtClean="0"/>
          </a:p>
          <a:p>
            <a:r>
              <a:rPr lang="zh-CN" altLang="en-US" dirty="0" smtClean="0"/>
              <a:t>由于</a:t>
            </a:r>
            <a:r>
              <a:rPr lang="zh-CN" altLang="en-US" dirty="0"/>
              <a:t>我们使用</a:t>
            </a:r>
            <a:r>
              <a:rPr lang="en-US" altLang="zh-CN" dirty="0" err="1" smtClean="0"/>
              <a:t>Bfs</a:t>
            </a:r>
            <a:r>
              <a:rPr lang="zh-CN" altLang="en-US" dirty="0" smtClean="0"/>
              <a:t>，假如</a:t>
            </a:r>
            <a:r>
              <a:rPr lang="en-US" altLang="zh-CN" dirty="0" smtClean="0"/>
              <a:t>(</a:t>
            </a:r>
            <a:r>
              <a:rPr lang="en-US" altLang="zh-CN" dirty="0" err="1" smtClean="0"/>
              <a:t>u,v</a:t>
            </a:r>
            <a:r>
              <a:rPr lang="en-US" altLang="zh-CN" dirty="0" smtClean="0"/>
              <a:t>)</a:t>
            </a:r>
            <a:r>
              <a:rPr lang="zh-CN" altLang="en-US" dirty="0" smtClean="0"/>
              <a:t>是发现奇环的非树边</a:t>
            </a:r>
            <a:endParaRPr lang="en-US" altLang="zh-CN" dirty="0" smtClean="0"/>
          </a:p>
          <a:p>
            <a:r>
              <a:rPr lang="zh-CN" altLang="en-US" dirty="0" smtClean="0"/>
              <a:t>除了</a:t>
            </a:r>
            <a:r>
              <a:rPr lang="en-US" altLang="zh-CN" dirty="0" smtClean="0"/>
              <a:t>h</a:t>
            </a:r>
            <a:r>
              <a:rPr lang="zh-CN" altLang="en-US" dirty="0" smtClean="0"/>
              <a:t>两侧的两条非匹配边，其他边都是交错的</a:t>
            </a:r>
            <a:endParaRPr lang="en-US" altLang="zh-CN" dirty="0" smtClean="0"/>
          </a:p>
          <a:p>
            <a:r>
              <a:rPr lang="zh-CN" altLang="en-US" dirty="0" smtClean="0"/>
              <a:t>除了</a:t>
            </a:r>
            <a:r>
              <a:rPr lang="en-US" altLang="zh-CN" dirty="0" smtClean="0"/>
              <a:t>h</a:t>
            </a:r>
            <a:r>
              <a:rPr lang="zh-CN" altLang="en-US" dirty="0" smtClean="0"/>
              <a:t>的父边是匹配边，所有从环上出去的都是非匹配边</a:t>
            </a:r>
            <a:endParaRPr lang="en-US" altLang="zh-CN" dirty="0" smtClean="0"/>
          </a:p>
          <a:p>
            <a:endParaRPr lang="en-US" altLang="zh-CN" dirty="0"/>
          </a:p>
        </p:txBody>
      </p:sp>
      <p:pic>
        <p:nvPicPr>
          <p:cNvPr id="4" name="图片 3"/>
          <p:cNvPicPr>
            <a:picLocks noChangeAspect="true"/>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false"/>
              </a:ext>
            </a:extLst>
          </a:blip>
          <a:stretch>
            <a:fillRect/>
          </a:stretch>
        </p:blipFill>
        <p:spPr>
          <a:xfrm>
            <a:off x="8019275" y="2843159"/>
            <a:ext cx="3103200" cy="3276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1756697" y="487633"/>
            <a:ext cx="8911687" cy="1280890"/>
          </a:xfrm>
        </p:spPr>
        <p:txBody>
          <a:bodyPr>
            <a:normAutofit fontScale="90000"/>
          </a:bodyPr>
          <a:lstStyle/>
          <a:p>
            <a:r>
              <a:rPr lang="zh-CN" altLang="en-US" sz="5300" dirty="0"/>
              <a:t>割点</a:t>
            </a:r>
            <a:br>
              <a:rPr lang="zh-CN" altLang="en-US" dirty="0"/>
            </a:br>
            <a:endParaRPr lang="zh-CN" altLang="en-US" dirty="0"/>
          </a:p>
        </p:txBody>
      </p:sp>
      <p:sp>
        <p:nvSpPr>
          <p:cNvPr id="3" name="内容占位符 2"/>
          <p:cNvSpPr>
            <a:spLocks noGrp="true"/>
          </p:cNvSpPr>
          <p:nvPr>
            <p:ph idx="1"/>
          </p:nvPr>
        </p:nvSpPr>
        <p:spPr>
          <a:xfrm>
            <a:off x="1756697" y="1430556"/>
            <a:ext cx="9598239" cy="1592730"/>
          </a:xfrm>
        </p:spPr>
        <p:txBody>
          <a:bodyPr>
            <a:normAutofit/>
          </a:bodyPr>
          <a:lstStyle/>
          <a:p>
            <a:r>
              <a:rPr lang="zh-CN" altLang="en-US" sz="2400" dirty="0" smtClean="0"/>
              <a:t>割点</a:t>
            </a:r>
            <a:r>
              <a:rPr lang="zh-CN" altLang="en-US" sz="2400" dirty="0"/>
              <a:t>：若删掉某点</a:t>
            </a:r>
            <a:r>
              <a:rPr lang="en-US" altLang="zh-CN" sz="2400" dirty="0"/>
              <a:t>P</a:t>
            </a:r>
            <a:r>
              <a:rPr lang="zh-CN" altLang="en-US" sz="2400" dirty="0"/>
              <a:t>后，</a:t>
            </a:r>
            <a:r>
              <a:rPr lang="en-US" altLang="zh-CN" sz="2400" dirty="0"/>
              <a:t>G</a:t>
            </a:r>
            <a:r>
              <a:rPr lang="zh-CN" altLang="en-US" sz="2400" dirty="0"/>
              <a:t>分裂为两个或两个以上的子图，则称</a:t>
            </a:r>
            <a:r>
              <a:rPr lang="en-US" altLang="zh-CN" sz="2400" dirty="0"/>
              <a:t>P</a:t>
            </a:r>
            <a:r>
              <a:rPr lang="zh-CN" altLang="en-US" sz="2400" dirty="0"/>
              <a:t>为</a:t>
            </a:r>
            <a:r>
              <a:rPr lang="en-US" altLang="zh-CN" sz="2400" dirty="0"/>
              <a:t>G</a:t>
            </a:r>
            <a:r>
              <a:rPr lang="zh-CN" altLang="en-US" sz="2400" dirty="0"/>
              <a:t>的割点。</a:t>
            </a:r>
            <a:endParaRPr lang="zh-CN" altLang="en-US" sz="2400" dirty="0"/>
          </a:p>
          <a:p>
            <a:r>
              <a:rPr lang="zh-CN" altLang="en-US" sz="2400" dirty="0" smtClean="0"/>
              <a:t>点连通度</a:t>
            </a:r>
            <a:r>
              <a:rPr lang="zh-CN" altLang="en-US" sz="2400" dirty="0"/>
              <a:t>：最小割点集合的大小称为无向图</a:t>
            </a:r>
            <a:r>
              <a:rPr lang="en-US" altLang="zh-CN" sz="2400" dirty="0"/>
              <a:t>G</a:t>
            </a:r>
            <a:r>
              <a:rPr lang="zh-CN" altLang="en-US" sz="2400" dirty="0"/>
              <a:t>的点连通度。</a:t>
            </a:r>
            <a:endParaRPr lang="zh-CN" altLang="en-US" sz="2400" dirty="0"/>
          </a:p>
        </p:txBody>
      </p:sp>
      <p:sp>
        <p:nvSpPr>
          <p:cNvPr id="4" name="标题 1"/>
          <p:cNvSpPr txBox="true"/>
          <p:nvPr/>
        </p:nvSpPr>
        <p:spPr>
          <a:xfrm>
            <a:off x="1756696" y="3023286"/>
            <a:ext cx="8911687" cy="1280890"/>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5300" dirty="0" smtClean="0"/>
              <a:t>桥</a:t>
            </a:r>
            <a:r>
              <a:rPr lang="en-US" altLang="zh-CN" sz="5300" dirty="0" smtClean="0"/>
              <a:t>(</a:t>
            </a:r>
            <a:r>
              <a:rPr lang="zh-CN" altLang="en-US" sz="5300" dirty="0" smtClean="0"/>
              <a:t>割边</a:t>
            </a:r>
            <a:r>
              <a:rPr lang="en-US" altLang="zh-CN" sz="5300" dirty="0" smtClean="0"/>
              <a:t>)</a:t>
            </a:r>
            <a:br>
              <a:rPr lang="zh-CN" altLang="en-US" dirty="0" smtClean="0"/>
            </a:br>
            <a:br>
              <a:rPr lang="zh-CN" altLang="en-US" dirty="0" smtClean="0"/>
            </a:br>
            <a:endParaRPr lang="zh-CN" altLang="en-US" dirty="0"/>
          </a:p>
        </p:txBody>
      </p:sp>
      <p:sp>
        <p:nvSpPr>
          <p:cNvPr id="5" name="内容占位符 2"/>
          <p:cNvSpPr txBox="true"/>
          <p:nvPr/>
        </p:nvSpPr>
        <p:spPr>
          <a:xfrm>
            <a:off x="1752983" y="3885431"/>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zh-CN" altLang="en-US" sz="2400" dirty="0" smtClean="0"/>
              <a:t>桥</a:t>
            </a:r>
            <a:r>
              <a:rPr lang="en-US" altLang="zh-CN" sz="2400" dirty="0" smtClean="0"/>
              <a:t>(</a:t>
            </a:r>
            <a:r>
              <a:rPr lang="zh-CN" altLang="en-US" sz="2400" dirty="0" smtClean="0"/>
              <a:t>割边</a:t>
            </a:r>
            <a:r>
              <a:rPr lang="en-US" altLang="zh-CN" sz="2400" dirty="0" smtClean="0"/>
              <a:t>)</a:t>
            </a:r>
            <a:r>
              <a:rPr lang="zh-CN" altLang="en-US" sz="2400" dirty="0" smtClean="0"/>
              <a:t>：若删掉某条边</a:t>
            </a:r>
            <a:r>
              <a:rPr lang="en-US" altLang="zh-CN" sz="2400" dirty="0" smtClean="0"/>
              <a:t>B</a:t>
            </a:r>
            <a:r>
              <a:rPr lang="zh-CN" altLang="en-US" sz="2400" dirty="0" smtClean="0"/>
              <a:t>后，</a:t>
            </a:r>
            <a:r>
              <a:rPr lang="en-US" altLang="zh-CN" sz="2400" dirty="0" smtClean="0"/>
              <a:t>G</a:t>
            </a:r>
            <a:r>
              <a:rPr lang="zh-CN" altLang="en-US" sz="2400" dirty="0" smtClean="0"/>
              <a:t>分裂为两个或两个以上的子图，则称</a:t>
            </a:r>
            <a:r>
              <a:rPr lang="en-US" altLang="zh-CN" sz="2400" dirty="0" smtClean="0"/>
              <a:t>B</a:t>
            </a:r>
            <a:r>
              <a:rPr lang="zh-CN" altLang="en-US" sz="2400" dirty="0" smtClean="0"/>
              <a:t>为</a:t>
            </a:r>
            <a:r>
              <a:rPr lang="en-US" altLang="zh-CN" sz="2400" dirty="0" smtClean="0"/>
              <a:t>G</a:t>
            </a:r>
            <a:r>
              <a:rPr lang="zh-CN" altLang="en-US" sz="2400" dirty="0" smtClean="0"/>
              <a:t>的桥</a:t>
            </a:r>
            <a:r>
              <a:rPr lang="en-US" altLang="zh-CN" sz="2400" dirty="0" smtClean="0"/>
              <a:t>(</a:t>
            </a:r>
            <a:r>
              <a:rPr lang="zh-CN" altLang="en-US" sz="2400" dirty="0" smtClean="0"/>
              <a:t>割边</a:t>
            </a:r>
            <a:r>
              <a:rPr lang="en-US" altLang="zh-CN" sz="2400" dirty="0" smtClean="0"/>
              <a:t>)</a:t>
            </a:r>
            <a:r>
              <a:rPr lang="zh-CN" altLang="en-US" sz="2400" dirty="0" smtClean="0"/>
              <a:t>。</a:t>
            </a:r>
            <a:endParaRPr lang="zh-CN" altLang="en-US" sz="2400" dirty="0" smtClean="0"/>
          </a:p>
          <a:p>
            <a:r>
              <a:rPr lang="zh-CN" altLang="en-US" sz="2400" dirty="0" smtClean="0"/>
              <a:t>边连通度：最小割边集合的大小称为无向图</a:t>
            </a:r>
            <a:r>
              <a:rPr lang="en-US" altLang="zh-CN" sz="2400" dirty="0" smtClean="0"/>
              <a:t>G</a:t>
            </a:r>
            <a:r>
              <a:rPr lang="zh-CN" altLang="en-US" sz="2400" dirty="0" smtClean="0"/>
              <a:t>的边连通度。</a:t>
            </a:r>
            <a:endParaRPr lang="zh-CN" altLang="en-US" sz="24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smtClean="0"/>
              <a:t>一般图的最大匹配：带花树算法</a:t>
            </a:r>
            <a:endParaRPr lang="zh-CN" altLang="en-US" dirty="0"/>
          </a:p>
        </p:txBody>
      </p:sp>
      <p:sp>
        <p:nvSpPr>
          <p:cNvPr id="3" name="内容占位符 2"/>
          <p:cNvSpPr>
            <a:spLocks noGrp="true"/>
          </p:cNvSpPr>
          <p:nvPr>
            <p:ph idx="1"/>
          </p:nvPr>
        </p:nvSpPr>
        <p:spPr>
          <a:xfrm>
            <a:off x="2207075" y="1733202"/>
            <a:ext cx="8915400" cy="656089"/>
          </a:xfrm>
        </p:spPr>
        <p:txBody>
          <a:bodyPr>
            <a:normAutofit/>
          </a:bodyPr>
          <a:lstStyle/>
          <a:p>
            <a:r>
              <a:rPr lang="zh-CN" altLang="en-US" sz="2000" dirty="0" smtClean="0"/>
              <a:t>无向图</a:t>
            </a:r>
            <a:r>
              <a:rPr lang="en-US" altLang="zh-CN" sz="2000" dirty="0" smtClean="0"/>
              <a:t>G</a:t>
            </a:r>
            <a:r>
              <a:rPr lang="zh-CN" altLang="en-US" sz="2000" dirty="0" smtClean="0"/>
              <a:t>中，我们将一个奇环缩为一个点得到图</a:t>
            </a:r>
            <a:r>
              <a:rPr lang="en-US" altLang="zh-CN" sz="2000" dirty="0" smtClean="0"/>
              <a:t>G’</a:t>
            </a:r>
            <a:endParaRPr lang="en-US" altLang="zh-CN" sz="2000" dirty="0" smtClean="0"/>
          </a:p>
        </p:txBody>
      </p:sp>
      <p:grpSp>
        <p:nvGrpSpPr>
          <p:cNvPr id="28" name="组合 27"/>
          <p:cNvGrpSpPr/>
          <p:nvPr/>
        </p:nvGrpSpPr>
        <p:grpSpPr>
          <a:xfrm>
            <a:off x="8950775" y="3475883"/>
            <a:ext cx="2779386" cy="2934155"/>
            <a:chOff x="2207075" y="3503054"/>
            <a:chExt cx="2779386" cy="2934155"/>
          </a:xfrm>
        </p:grpSpPr>
        <p:pic>
          <p:nvPicPr>
            <p:cNvPr id="4" name="图片 3"/>
            <p:cNvPicPr>
              <a:picLocks noChangeAspect="true"/>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false"/>
                </a:ext>
              </a:extLst>
            </a:blip>
            <a:stretch>
              <a:fillRect/>
            </a:stretch>
          </p:blipFill>
          <p:spPr>
            <a:xfrm>
              <a:off x="2207075" y="3503054"/>
              <a:ext cx="2779386" cy="2934155"/>
            </a:xfrm>
            <a:prstGeom prst="rect">
              <a:avLst/>
            </a:prstGeom>
          </p:spPr>
        </p:pic>
        <p:cxnSp>
          <p:nvCxnSpPr>
            <p:cNvPr id="6" name="直接箭头连接符 5"/>
            <p:cNvCxnSpPr/>
            <p:nvPr/>
          </p:nvCxnSpPr>
          <p:spPr>
            <a:xfrm flipH="true">
              <a:off x="3390900" y="4241800"/>
              <a:ext cx="304800" cy="2857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3321050" y="4775200"/>
              <a:ext cx="0" cy="339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321050" y="5264150"/>
              <a:ext cx="0" cy="3746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3321050" y="5791200"/>
              <a:ext cx="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true">
              <a:off x="3543300" y="5308600"/>
              <a:ext cx="736600" cy="952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true">
              <a:off x="4324350" y="4686300"/>
              <a:ext cx="6350" cy="4284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true">
              <a:off x="4387850" y="4637602"/>
              <a:ext cx="361950" cy="55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3854450" y="4384675"/>
              <a:ext cx="234950" cy="28045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4076700" y="4775200"/>
              <a:ext cx="0" cy="33955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4279900" y="5308600"/>
              <a:ext cx="425450" cy="28575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文本框 31"/>
          <p:cNvSpPr txBox="true"/>
          <p:nvPr/>
        </p:nvSpPr>
        <p:spPr>
          <a:xfrm>
            <a:off x="2261051" y="2401797"/>
            <a:ext cx="6299200" cy="4247317"/>
          </a:xfrm>
          <a:prstGeom prst="rect">
            <a:avLst/>
          </a:prstGeom>
          <a:noFill/>
        </p:spPr>
        <p:txBody>
          <a:bodyPr wrap="square" rtlCol="0">
            <a:spAutoFit/>
          </a:bodyPr>
          <a:lstStyle/>
          <a:p>
            <a:pPr algn="ctr" defTabSz="457200">
              <a:spcBef>
                <a:spcPts val="1000"/>
              </a:spcBef>
              <a:buClr>
                <a:schemeClr val="accent1"/>
              </a:buClr>
            </a:pPr>
            <a:r>
              <a:rPr lang="zh-CN" altLang="en-US" sz="2000" b="1" dirty="0">
                <a:solidFill>
                  <a:schemeClr val="tx1">
                    <a:lumMod val="75000"/>
                    <a:lumOff val="25000"/>
                  </a:schemeClr>
                </a:solidFill>
              </a:rPr>
              <a:t>如果在图</a:t>
            </a:r>
            <a:r>
              <a:rPr lang="en-US" altLang="zh-CN" sz="2000" b="1" dirty="0">
                <a:solidFill>
                  <a:schemeClr val="tx1">
                    <a:lumMod val="75000"/>
                    <a:lumOff val="25000"/>
                  </a:schemeClr>
                </a:solidFill>
              </a:rPr>
              <a:t>G’</a:t>
            </a:r>
            <a:r>
              <a:rPr lang="zh-CN" altLang="en-US" sz="2000" b="1" dirty="0">
                <a:solidFill>
                  <a:schemeClr val="tx1">
                    <a:lumMod val="75000"/>
                    <a:lumOff val="25000"/>
                  </a:schemeClr>
                </a:solidFill>
              </a:rPr>
              <a:t>中能找到一条增广路，则在</a:t>
            </a:r>
            <a:r>
              <a:rPr lang="en-US" altLang="zh-CN" sz="2000" b="1" dirty="0">
                <a:solidFill>
                  <a:schemeClr val="tx1">
                    <a:lumMod val="75000"/>
                    <a:lumOff val="25000"/>
                  </a:schemeClr>
                </a:solidFill>
              </a:rPr>
              <a:t>G</a:t>
            </a:r>
            <a:r>
              <a:rPr lang="zh-CN" altLang="en-US" sz="2000" b="1" dirty="0">
                <a:solidFill>
                  <a:schemeClr val="tx1">
                    <a:lumMod val="75000"/>
                    <a:lumOff val="25000"/>
                  </a:schemeClr>
                </a:solidFill>
              </a:rPr>
              <a:t>中也</a:t>
            </a:r>
            <a:r>
              <a:rPr lang="zh-CN" altLang="en-US" sz="2000" b="1" dirty="0" smtClean="0">
                <a:solidFill>
                  <a:schemeClr val="tx1">
                    <a:lumMod val="75000"/>
                    <a:lumOff val="25000"/>
                  </a:schemeClr>
                </a:solidFill>
              </a:rPr>
              <a:t>能</a:t>
            </a:r>
            <a:endParaRPr lang="en-US" altLang="zh-CN" sz="2000" b="1" dirty="0" smtClean="0">
              <a:solidFill>
                <a:schemeClr val="tx1">
                  <a:lumMod val="75000"/>
                  <a:lumOff val="25000"/>
                </a:schemeClr>
              </a:solidFill>
            </a:endParaRPr>
          </a:p>
          <a:p>
            <a:pPr algn="ctr" defTabSz="457200">
              <a:spcBef>
                <a:spcPts val="1000"/>
              </a:spcBef>
              <a:buClr>
                <a:schemeClr val="accent1"/>
              </a:buClr>
            </a:pPr>
            <a:r>
              <a:rPr lang="zh-CN" altLang="en-US" sz="2000" b="1" dirty="0" smtClean="0">
                <a:solidFill>
                  <a:schemeClr val="tx1">
                    <a:lumMod val="75000"/>
                    <a:lumOff val="25000"/>
                  </a:schemeClr>
                </a:solidFill>
              </a:rPr>
              <a:t>如果</a:t>
            </a:r>
            <a:r>
              <a:rPr lang="zh-CN" altLang="en-US" sz="2000" b="1" dirty="0">
                <a:solidFill>
                  <a:schemeClr val="tx1">
                    <a:lumMod val="75000"/>
                    <a:lumOff val="25000"/>
                  </a:schemeClr>
                </a:solidFill>
              </a:rPr>
              <a:t>在图</a:t>
            </a:r>
            <a:r>
              <a:rPr lang="en-US" altLang="zh-CN" sz="2000" b="1" dirty="0">
                <a:solidFill>
                  <a:schemeClr val="tx1">
                    <a:lumMod val="75000"/>
                    <a:lumOff val="25000"/>
                  </a:schemeClr>
                </a:solidFill>
              </a:rPr>
              <a:t>G</a:t>
            </a:r>
            <a:r>
              <a:rPr lang="zh-CN" altLang="en-US" sz="2000" b="1" dirty="0">
                <a:solidFill>
                  <a:schemeClr val="tx1">
                    <a:lumMod val="75000"/>
                    <a:lumOff val="25000"/>
                  </a:schemeClr>
                </a:solidFill>
              </a:rPr>
              <a:t>中能找到一条增广路，则在</a:t>
            </a:r>
            <a:r>
              <a:rPr lang="en-US" altLang="zh-CN" sz="2000" b="1" dirty="0">
                <a:solidFill>
                  <a:schemeClr val="tx1">
                    <a:lumMod val="75000"/>
                    <a:lumOff val="25000"/>
                  </a:schemeClr>
                </a:solidFill>
              </a:rPr>
              <a:t>G’</a:t>
            </a:r>
            <a:r>
              <a:rPr lang="zh-CN" altLang="en-US" sz="2000" b="1" dirty="0">
                <a:solidFill>
                  <a:schemeClr val="tx1">
                    <a:lumMod val="75000"/>
                    <a:lumOff val="25000"/>
                  </a:schemeClr>
                </a:solidFill>
              </a:rPr>
              <a:t>中也</a:t>
            </a:r>
            <a:r>
              <a:rPr lang="zh-CN" altLang="en-US" sz="2000" b="1" dirty="0" smtClean="0">
                <a:solidFill>
                  <a:schemeClr val="tx1">
                    <a:lumMod val="75000"/>
                    <a:lumOff val="25000"/>
                  </a:schemeClr>
                </a:solidFill>
              </a:rPr>
              <a:t>能</a:t>
            </a:r>
            <a:endParaRPr lang="en-US" altLang="zh-CN" sz="2000" b="1" dirty="0">
              <a:solidFill>
                <a:schemeClr val="tx1">
                  <a:lumMod val="75000"/>
                  <a:lumOff val="25000"/>
                </a:schemeClr>
              </a:solidFill>
            </a:endParaRPr>
          </a:p>
          <a:p>
            <a:pPr marL="342900" indent="-342900" defTabSz="457200">
              <a:spcBef>
                <a:spcPts val="1000"/>
              </a:spcBef>
              <a:buClr>
                <a:schemeClr val="accent1"/>
              </a:buClr>
              <a:buFont typeface="Wingdings 3" charset="2"/>
              <a:buChar char=""/>
            </a:pPr>
            <a:r>
              <a:rPr lang="zh-CN" altLang="en-US" sz="2000" dirty="0" smtClean="0">
                <a:solidFill>
                  <a:schemeClr val="tx1">
                    <a:lumMod val="75000"/>
                    <a:lumOff val="25000"/>
                  </a:schemeClr>
                </a:solidFill>
              </a:rPr>
              <a:t>因为如果这条增广路不经过这个环，则在两张图上都没有区别</a:t>
            </a:r>
            <a:endParaRPr lang="en-US" altLang="zh-CN" sz="2000" dirty="0" smtClean="0">
              <a:solidFill>
                <a:schemeClr val="tx1">
                  <a:lumMod val="75000"/>
                  <a:lumOff val="25000"/>
                </a:schemeClr>
              </a:solidFill>
            </a:endParaRPr>
          </a:p>
          <a:p>
            <a:pPr marL="342900" indent="-342900" defTabSz="457200">
              <a:spcBef>
                <a:spcPts val="1000"/>
              </a:spcBef>
              <a:buClr>
                <a:schemeClr val="accent1"/>
              </a:buClr>
              <a:buFont typeface="Wingdings 3" charset="2"/>
              <a:buChar char=""/>
            </a:pPr>
            <a:r>
              <a:rPr lang="zh-CN" altLang="en-US" sz="2000" dirty="0" smtClean="0">
                <a:solidFill>
                  <a:schemeClr val="tx1">
                    <a:lumMod val="75000"/>
                    <a:lumOff val="25000"/>
                  </a:schemeClr>
                </a:solidFill>
              </a:rPr>
              <a:t>如果</a:t>
            </a:r>
            <a:r>
              <a:rPr lang="zh-CN" altLang="en-US" sz="2000" dirty="0">
                <a:solidFill>
                  <a:schemeClr val="tx1">
                    <a:lumMod val="75000"/>
                    <a:lumOff val="25000"/>
                  </a:schemeClr>
                </a:solidFill>
              </a:rPr>
              <a:t>这条增广</a:t>
            </a:r>
            <a:r>
              <a:rPr lang="zh-CN" altLang="en-US" sz="2000" dirty="0" smtClean="0">
                <a:solidFill>
                  <a:schemeClr val="tx1">
                    <a:lumMod val="75000"/>
                    <a:lumOff val="25000"/>
                  </a:schemeClr>
                </a:solidFill>
              </a:rPr>
              <a:t>路在</a:t>
            </a:r>
            <a:r>
              <a:rPr lang="en-US" altLang="zh-CN" sz="2000" dirty="0" smtClean="0">
                <a:solidFill>
                  <a:schemeClr val="tx1">
                    <a:lumMod val="75000"/>
                    <a:lumOff val="25000"/>
                  </a:schemeClr>
                </a:solidFill>
              </a:rPr>
              <a:t>G’</a:t>
            </a:r>
            <a:r>
              <a:rPr lang="zh-CN" altLang="en-US" sz="2000" dirty="0" smtClean="0">
                <a:solidFill>
                  <a:schemeClr val="tx1">
                    <a:lumMod val="75000"/>
                    <a:lumOff val="25000"/>
                  </a:schemeClr>
                </a:solidFill>
              </a:rPr>
              <a:t>经过</a:t>
            </a:r>
            <a:r>
              <a:rPr lang="zh-CN" altLang="en-US" sz="2000" dirty="0">
                <a:solidFill>
                  <a:schemeClr val="tx1">
                    <a:lumMod val="75000"/>
                    <a:lumOff val="25000"/>
                  </a:schemeClr>
                </a:solidFill>
              </a:rPr>
              <a:t>了由</a:t>
            </a:r>
            <a:r>
              <a:rPr lang="en-US" altLang="zh-CN" sz="2000" dirty="0">
                <a:solidFill>
                  <a:schemeClr val="tx1">
                    <a:lumMod val="75000"/>
                    <a:lumOff val="25000"/>
                  </a:schemeClr>
                </a:solidFill>
              </a:rPr>
              <a:t>h</a:t>
            </a:r>
            <a:r>
              <a:rPr lang="zh-CN" altLang="en-US" sz="2000" dirty="0">
                <a:solidFill>
                  <a:schemeClr val="tx1">
                    <a:lumMod val="75000"/>
                    <a:lumOff val="25000"/>
                  </a:schemeClr>
                </a:solidFill>
              </a:rPr>
              <a:t>点</a:t>
            </a:r>
            <a:r>
              <a:rPr lang="zh-CN" altLang="en-US" sz="2000" dirty="0" smtClean="0">
                <a:solidFill>
                  <a:schemeClr val="tx1">
                    <a:lumMod val="75000"/>
                    <a:lumOff val="25000"/>
                  </a:schemeClr>
                </a:solidFill>
              </a:rPr>
              <a:t>，对应在图</a:t>
            </a:r>
            <a:r>
              <a:rPr lang="en-US" altLang="zh-CN" sz="2000" dirty="0" smtClean="0">
                <a:solidFill>
                  <a:schemeClr val="tx1">
                    <a:lumMod val="75000"/>
                    <a:lumOff val="25000"/>
                  </a:schemeClr>
                </a:solidFill>
              </a:rPr>
              <a:t>G</a:t>
            </a:r>
            <a:r>
              <a:rPr lang="zh-CN" altLang="en-US" sz="2000" dirty="0" smtClean="0">
                <a:solidFill>
                  <a:schemeClr val="tx1">
                    <a:lumMod val="75000"/>
                    <a:lumOff val="25000"/>
                  </a:schemeClr>
                </a:solidFill>
              </a:rPr>
              <a:t>上经过这个环，我们发现可以通过顺时针或逆时针绕这个环使得两种增广路对应</a:t>
            </a:r>
            <a:endParaRPr lang="en-US" altLang="zh-CN" sz="2000" dirty="0" smtClean="0">
              <a:solidFill>
                <a:schemeClr val="tx1">
                  <a:lumMod val="75000"/>
                  <a:lumOff val="25000"/>
                </a:schemeClr>
              </a:solidFill>
            </a:endParaRPr>
          </a:p>
          <a:p>
            <a:pPr marL="342900" indent="-342900" defTabSz="457200">
              <a:spcBef>
                <a:spcPts val="1000"/>
              </a:spcBef>
              <a:buClr>
                <a:schemeClr val="accent1"/>
              </a:buClr>
              <a:buFont typeface="Wingdings 3" charset="2"/>
              <a:buChar char=""/>
            </a:pPr>
            <a:endParaRPr lang="en-US" altLang="zh-CN" sz="2000" dirty="0">
              <a:solidFill>
                <a:schemeClr val="tx1">
                  <a:lumMod val="75000"/>
                  <a:lumOff val="25000"/>
                </a:schemeClr>
              </a:solidFill>
            </a:endParaRPr>
          </a:p>
          <a:p>
            <a:pPr marL="342900" indent="-342900" defTabSz="457200">
              <a:spcBef>
                <a:spcPts val="1000"/>
              </a:spcBef>
              <a:buClr>
                <a:schemeClr val="accent1"/>
              </a:buClr>
              <a:buFont typeface="Wingdings 3" charset="2"/>
              <a:buChar char=""/>
            </a:pPr>
            <a:r>
              <a:rPr lang="zh-CN" altLang="en-US" sz="2000" dirty="0" smtClean="0">
                <a:solidFill>
                  <a:schemeClr val="tx1">
                    <a:lumMod val="75000"/>
                    <a:lumOff val="25000"/>
                  </a:schemeClr>
                </a:solidFill>
              </a:rPr>
              <a:t>于是就可以通过归纳证明，如果我们不断缩环下去，不会改变这张图是否存在增广路的答案</a:t>
            </a:r>
            <a:endParaRPr lang="en-US" altLang="zh-CN" sz="2000" dirty="0">
              <a:solidFill>
                <a:schemeClr val="tx1">
                  <a:lumMod val="75000"/>
                  <a:lumOff val="25000"/>
                </a:schemeClr>
              </a:solidFill>
            </a:endParaRPr>
          </a:p>
          <a:p>
            <a:pPr marL="285750" indent="-285750" defTabSz="457200">
              <a:spcBef>
                <a:spcPts val="1000"/>
              </a:spcBef>
              <a:buClr>
                <a:schemeClr val="accent1"/>
              </a:buClr>
              <a:buFont typeface="Wingdings 3" charset="2"/>
              <a:buChar char=""/>
            </a:pPr>
            <a:endParaRPr lang="zh-CN" altLang="en-US" sz="2000" dirty="0">
              <a:solidFill>
                <a:schemeClr val="tx1">
                  <a:lumMod val="75000"/>
                  <a:lumOff val="25000"/>
                </a:schemeClr>
              </a:solidFill>
            </a:endParaRPr>
          </a:p>
        </p:txBody>
      </p:sp>
      <p:grpSp>
        <p:nvGrpSpPr>
          <p:cNvPr id="38" name="组合 37"/>
          <p:cNvGrpSpPr/>
          <p:nvPr/>
        </p:nvGrpSpPr>
        <p:grpSpPr>
          <a:xfrm>
            <a:off x="8735400" y="1454946"/>
            <a:ext cx="3103200" cy="1699200"/>
            <a:chOff x="8735400" y="1454946"/>
            <a:chExt cx="3103200" cy="1699200"/>
          </a:xfrm>
        </p:grpSpPr>
        <p:pic>
          <p:nvPicPr>
            <p:cNvPr id="33" name="图片 32"/>
            <p:cNvPicPr>
              <a:picLocks noChangeAspect="true"/>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false"/>
                </a:ext>
              </a:extLst>
            </a:blip>
            <a:stretch>
              <a:fillRect/>
            </a:stretch>
          </p:blipFill>
          <p:spPr>
            <a:xfrm>
              <a:off x="8735400" y="1454946"/>
              <a:ext cx="3103200" cy="1699200"/>
            </a:xfrm>
            <a:prstGeom prst="rect">
              <a:avLst/>
            </a:prstGeom>
          </p:spPr>
        </p:pic>
        <p:cxnSp>
          <p:nvCxnSpPr>
            <p:cNvPr id="35" name="直接箭头连接符 34"/>
            <p:cNvCxnSpPr/>
            <p:nvPr/>
          </p:nvCxnSpPr>
          <p:spPr>
            <a:xfrm>
              <a:off x="10655300" y="2185473"/>
              <a:ext cx="1074861" cy="2845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10715625" y="2343915"/>
              <a:ext cx="777875" cy="59914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xEl>
                                              <p:pRg st="2" end="2"/>
                                            </p:txEl>
                                          </p:spTgt>
                                        </p:tgtEl>
                                        <p:attrNameLst>
                                          <p:attrName>style.visibility</p:attrName>
                                        </p:attrNameLst>
                                      </p:cBhvr>
                                      <p:to>
                                        <p:strVal val="visible"/>
                                      </p:to>
                                    </p:set>
                                    <p:anim calcmode="lin" valueType="num">
                                      <p:cBhvr additive="base">
                                        <p:cTn id="7" dur="500" fill="hold"/>
                                        <p:tgtEl>
                                          <p:spTgt spid="3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
                                            <p:txEl>
                                              <p:pRg st="3" end="3"/>
                                            </p:txEl>
                                          </p:spTgt>
                                        </p:tgtEl>
                                        <p:attrNameLst>
                                          <p:attrName>style.visibility</p:attrName>
                                        </p:attrNameLst>
                                      </p:cBhvr>
                                      <p:to>
                                        <p:strVal val="visible"/>
                                      </p:to>
                                    </p:set>
                                    <p:anim calcmode="lin" valueType="num">
                                      <p:cBhvr additive="base">
                                        <p:cTn id="13" dur="500" fill="hold"/>
                                        <p:tgtEl>
                                          <p:spTgt spid="3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
                                            <p:txEl>
                                              <p:pRg st="5" end="5"/>
                                            </p:txEl>
                                          </p:spTgt>
                                        </p:tgtEl>
                                        <p:attrNameLst>
                                          <p:attrName>style.visibility</p:attrName>
                                        </p:attrNameLst>
                                      </p:cBhvr>
                                      <p:to>
                                        <p:strVal val="visible"/>
                                      </p:to>
                                    </p:set>
                                    <p:anim calcmode="lin" valueType="num">
                                      <p:cBhvr additive="base">
                                        <p:cTn id="19" dur="500" fill="hold"/>
                                        <p:tgtEl>
                                          <p:spTgt spid="3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smtClean="0"/>
              <a:t>一般图的最大匹配：带花树算法</a:t>
            </a:r>
            <a:endParaRPr lang="zh-CN" altLang="en-US" dirty="0"/>
          </a:p>
        </p:txBody>
      </p:sp>
      <p:sp>
        <p:nvSpPr>
          <p:cNvPr id="3" name="内容占位符 2"/>
          <p:cNvSpPr>
            <a:spLocks noGrp="true"/>
          </p:cNvSpPr>
          <p:nvPr>
            <p:ph idx="1"/>
          </p:nvPr>
        </p:nvSpPr>
        <p:spPr>
          <a:xfrm>
            <a:off x="2207075" y="1733202"/>
            <a:ext cx="8915400" cy="4870798"/>
          </a:xfrm>
        </p:spPr>
        <p:txBody>
          <a:bodyPr>
            <a:normAutofit/>
          </a:bodyPr>
          <a:lstStyle/>
          <a:p>
            <a:r>
              <a:rPr lang="zh-CN" altLang="en-US" sz="2200" dirty="0" smtClean="0"/>
              <a:t>于是我们就得到了求一般图的最大匹配的方法：</a:t>
            </a:r>
            <a:endParaRPr lang="en-US" altLang="zh-CN" sz="2200" dirty="0" smtClean="0"/>
          </a:p>
          <a:p>
            <a:pPr lvl="1"/>
            <a:r>
              <a:rPr lang="zh-CN" altLang="en-US" sz="2000" dirty="0" smtClean="0"/>
              <a:t>从每一个未匹配点开始搜索增广路，对于每一次搜索。</a:t>
            </a:r>
            <a:endParaRPr lang="en-US" altLang="zh-CN" sz="2000" dirty="0" smtClean="0"/>
          </a:p>
          <a:p>
            <a:pPr lvl="2"/>
            <a:r>
              <a:rPr lang="zh-CN" altLang="en-US" sz="1800" dirty="0" smtClean="0"/>
              <a:t>如果发现一个偶环，忽略它。</a:t>
            </a:r>
            <a:endParaRPr lang="en-US" altLang="zh-CN" sz="1800" dirty="0" smtClean="0"/>
          </a:p>
          <a:p>
            <a:pPr lvl="2"/>
            <a:r>
              <a:rPr lang="zh-CN" altLang="en-US" sz="1800" dirty="0" smtClean="0"/>
              <a:t>如果发现一个奇环，则缩为一个点。</a:t>
            </a:r>
            <a:endParaRPr lang="en-US" altLang="zh-CN" sz="1800" dirty="0" smtClean="0"/>
          </a:p>
          <a:p>
            <a:pPr lvl="1"/>
            <a:r>
              <a:rPr lang="zh-CN" altLang="en-US" sz="2000" dirty="0" smtClean="0"/>
              <a:t>继续</a:t>
            </a:r>
            <a:r>
              <a:rPr lang="zh-CN" altLang="en-US" sz="2000" dirty="0"/>
              <a:t>搜索，当发现一条增广路的时候，将环一个一个展开，判断应该顺时针还是逆时针走，还原出之前的路径，最后在原图上将这条路径上的边取</a:t>
            </a:r>
            <a:r>
              <a:rPr lang="zh-CN" altLang="en-US" sz="2000" dirty="0" smtClean="0"/>
              <a:t>反，得到</a:t>
            </a:r>
            <a:r>
              <a:rPr lang="en-US" altLang="zh-CN" sz="2000" dirty="0" smtClean="0"/>
              <a:t>+1</a:t>
            </a:r>
            <a:r>
              <a:rPr lang="zh-CN" altLang="en-US" sz="2000" dirty="0" smtClean="0"/>
              <a:t>的匹配</a:t>
            </a:r>
            <a:r>
              <a:rPr lang="zh-CN" altLang="en-US" sz="1800" dirty="0" smtClean="0"/>
              <a:t>。</a:t>
            </a:r>
            <a:endParaRPr lang="en-US" altLang="zh-CN" sz="1800" dirty="0" smtClean="0"/>
          </a:p>
          <a:p>
            <a:r>
              <a:rPr lang="zh-CN" altLang="en-US" sz="2200" dirty="0" smtClean="0"/>
              <a:t>暴力缩环暴力展开去实现十分麻烦，我们来介绍一下一种较为方便的实现方式。</a:t>
            </a:r>
            <a:endParaRPr lang="en-US" altLang="zh-CN" sz="2200" dirty="0" smtClean="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smtClean="0"/>
              <a:t>一般图的最大匹配：带花树算法</a:t>
            </a:r>
            <a:endParaRPr lang="zh-CN" altLang="en-US" dirty="0"/>
          </a:p>
        </p:txBody>
      </p:sp>
      <p:sp>
        <p:nvSpPr>
          <p:cNvPr id="4" name="内容占位符 3"/>
          <p:cNvSpPr>
            <a:spLocks noGrp="true"/>
          </p:cNvSpPr>
          <p:nvPr>
            <p:ph idx="1"/>
          </p:nvPr>
        </p:nvSpPr>
        <p:spPr>
          <a:xfrm>
            <a:off x="2589212" y="1612900"/>
            <a:ext cx="8915400" cy="3777622"/>
          </a:xfrm>
        </p:spPr>
        <p:txBody>
          <a:bodyPr>
            <a:normAutofit/>
          </a:bodyPr>
          <a:lstStyle/>
          <a:p>
            <a:r>
              <a:rPr lang="zh-CN" altLang="en-US" sz="2000" dirty="0" smtClean="0"/>
              <a:t>如果当前从</a:t>
            </a:r>
            <a:r>
              <a:rPr lang="en-US" altLang="zh-CN" sz="2000" dirty="0" smtClean="0"/>
              <a:t>start</a:t>
            </a:r>
            <a:r>
              <a:rPr lang="zh-CN" altLang="en-US" sz="2000" dirty="0" smtClean="0"/>
              <a:t>点开始搜索。对于一条增广路，它是匹配边与非匹配边交错的，我们称通过非匹配边到达的点为奇点，通过</a:t>
            </a:r>
            <a:r>
              <a:rPr lang="zh-CN" altLang="en-US" sz="2000" dirty="0"/>
              <a:t>匹配边到达的点为偶</a:t>
            </a:r>
            <a:r>
              <a:rPr lang="zh-CN" altLang="en-US" sz="2000" dirty="0" smtClean="0"/>
              <a:t>点</a:t>
            </a:r>
            <a:r>
              <a:rPr lang="en-US" altLang="zh-CN" sz="2000" dirty="0" smtClean="0"/>
              <a:t>(start</a:t>
            </a:r>
            <a:r>
              <a:rPr lang="zh-CN" altLang="en-US" sz="2000" dirty="0" smtClean="0"/>
              <a:t>由于是连出的非匹配边，所以也算偶点</a:t>
            </a:r>
            <a:r>
              <a:rPr lang="en-US" altLang="zh-CN" sz="2000" dirty="0" smtClean="0"/>
              <a:t>)</a:t>
            </a:r>
            <a:r>
              <a:rPr lang="zh-CN" altLang="en-US" sz="2000" dirty="0" smtClean="0"/>
              <a:t>，显然增广路是从偶点开始，到奇点结束的。</a:t>
            </a:r>
            <a:endParaRPr lang="zh-CN" altLang="en-US" sz="2000" dirty="0"/>
          </a:p>
        </p:txBody>
      </p:sp>
      <p:pic>
        <p:nvPicPr>
          <p:cNvPr id="5" name="图片 4"/>
          <p:cNvPicPr>
            <a:picLocks noChangeAspect="true"/>
          </p:cNvPicPr>
          <p:nvPr/>
        </p:nvPicPr>
        <p:blipFill>
          <a:blip r:embed="rId1">
            <a:clrChange>
              <a:clrFrom>
                <a:srgbClr val="FFFFFF"/>
              </a:clrFrom>
              <a:clrTo>
                <a:srgbClr val="FFFFFF">
                  <a:alpha val="0"/>
                </a:srgbClr>
              </a:clrTo>
            </a:clrChange>
          </a:blip>
          <a:stretch>
            <a:fillRect/>
          </a:stretch>
        </p:blipFill>
        <p:spPr>
          <a:xfrm>
            <a:off x="3362197" y="3908111"/>
            <a:ext cx="6608867" cy="111997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smtClean="0"/>
              <a:t>一般图的最大匹配：带花树算法</a:t>
            </a:r>
            <a:endParaRPr lang="zh-CN" altLang="en-US" dirty="0"/>
          </a:p>
        </p:txBody>
      </p:sp>
      <p:sp>
        <p:nvSpPr>
          <p:cNvPr id="4" name="内容占位符 3"/>
          <p:cNvSpPr>
            <a:spLocks noGrp="true"/>
          </p:cNvSpPr>
          <p:nvPr>
            <p:ph idx="1"/>
          </p:nvPr>
        </p:nvSpPr>
        <p:spPr>
          <a:xfrm>
            <a:off x="2589212" y="1612900"/>
            <a:ext cx="8915400" cy="1905000"/>
          </a:xfrm>
        </p:spPr>
        <p:txBody>
          <a:bodyPr>
            <a:normAutofit/>
          </a:bodyPr>
          <a:lstStyle/>
          <a:p>
            <a:r>
              <a:rPr lang="zh-CN" altLang="en-US" sz="2000" dirty="0" smtClean="0"/>
              <a:t>在我们搜索的时候，我们会在每一个偶点出遍历它所有的边，如果是未匹配点，则这是增广路的终点，否则就通过匹配边到达另外一个偶点，继续搜索下去。</a:t>
            </a:r>
            <a:endParaRPr lang="en-US" altLang="zh-CN" sz="2000" dirty="0" smtClean="0"/>
          </a:p>
          <a:p>
            <a:r>
              <a:rPr lang="zh-CN" altLang="en-US" sz="2000" dirty="0" smtClean="0"/>
              <a:t>一旦发现一个偶点可以搜索到另外一个偶点，那么说明我们发现了一个奇环，此时我们就要缩环</a:t>
            </a:r>
            <a:endParaRPr lang="en-US" altLang="zh-CN" sz="2000" dirty="0" smtClean="0"/>
          </a:p>
        </p:txBody>
      </p:sp>
      <p:pic>
        <p:nvPicPr>
          <p:cNvPr id="8" name="图片 7"/>
          <p:cNvPicPr>
            <a:picLocks noChangeAspect="true"/>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false"/>
              </a:ext>
            </a:extLst>
          </a:blip>
          <a:stretch>
            <a:fillRect/>
          </a:stretch>
        </p:blipFill>
        <p:spPr>
          <a:xfrm>
            <a:off x="8401412" y="2982690"/>
            <a:ext cx="3103200" cy="3276000"/>
          </a:xfrm>
          <a:prstGeom prst="rect">
            <a:avLst/>
          </a:prstGeom>
        </p:spPr>
      </p:pic>
      <p:sp>
        <p:nvSpPr>
          <p:cNvPr id="3" name="文本框 2"/>
          <p:cNvSpPr txBox="true"/>
          <p:nvPr/>
        </p:nvSpPr>
        <p:spPr>
          <a:xfrm>
            <a:off x="2578100" y="3615547"/>
            <a:ext cx="5823312" cy="1759456"/>
          </a:xfrm>
          <a:prstGeom prst="rect">
            <a:avLst/>
          </a:prstGeom>
          <a:noFill/>
        </p:spPr>
        <p:txBody>
          <a:bodyPr wrap="square" rtlCol="0">
            <a:spAutoFit/>
          </a:bodyPr>
          <a:lstStyle/>
          <a:p>
            <a:pPr marL="342900" indent="-342900" defTabSz="457200">
              <a:spcBef>
                <a:spcPts val="1000"/>
              </a:spcBef>
              <a:buClr>
                <a:schemeClr val="accent1"/>
              </a:buClr>
              <a:buFont typeface="Wingdings 3" charset="2"/>
              <a:buChar char=""/>
            </a:pPr>
            <a:r>
              <a:rPr lang="zh-CN" altLang="en-US" sz="2000" dirty="0">
                <a:solidFill>
                  <a:schemeClr val="tx1">
                    <a:lumMod val="75000"/>
                    <a:lumOff val="25000"/>
                  </a:schemeClr>
                </a:solidFill>
              </a:rPr>
              <a:t>缩环时先找到这两个偶点在搜索树上的</a:t>
            </a:r>
            <a:r>
              <a:rPr lang="en-US" altLang="zh-CN" sz="2000" dirty="0" err="1" smtClean="0">
                <a:solidFill>
                  <a:schemeClr val="tx1">
                    <a:lumMod val="75000"/>
                    <a:lumOff val="25000"/>
                  </a:schemeClr>
                </a:solidFill>
              </a:rPr>
              <a:t>lca</a:t>
            </a:r>
            <a:r>
              <a:rPr lang="zh-CN" altLang="en-US" sz="2000" dirty="0" smtClean="0">
                <a:solidFill>
                  <a:schemeClr val="tx1">
                    <a:lumMod val="75000"/>
                    <a:lumOff val="25000"/>
                  </a:schemeClr>
                </a:solidFill>
              </a:rPr>
              <a:t>，这个</a:t>
            </a:r>
            <a:r>
              <a:rPr lang="zh-CN" altLang="en-US" sz="2000" dirty="0">
                <a:solidFill>
                  <a:schemeClr val="tx1">
                    <a:lumMod val="75000"/>
                    <a:lumOff val="25000"/>
                  </a:schemeClr>
                </a:solidFill>
              </a:rPr>
              <a:t>例子中是</a:t>
            </a:r>
            <a:r>
              <a:rPr lang="en-US" altLang="zh-CN" sz="2000" dirty="0">
                <a:solidFill>
                  <a:schemeClr val="tx1">
                    <a:lumMod val="75000"/>
                    <a:lumOff val="25000"/>
                  </a:schemeClr>
                </a:solidFill>
              </a:rPr>
              <a:t>h</a:t>
            </a:r>
            <a:r>
              <a:rPr lang="zh-CN" altLang="en-US" sz="2000" dirty="0">
                <a:solidFill>
                  <a:schemeClr val="tx1">
                    <a:lumMod val="75000"/>
                    <a:lumOff val="25000"/>
                  </a:schemeClr>
                </a:solidFill>
              </a:rPr>
              <a:t>点</a:t>
            </a:r>
            <a:r>
              <a:rPr lang="zh-CN" altLang="en-US" sz="2000" dirty="0" smtClean="0">
                <a:solidFill>
                  <a:schemeClr val="tx1">
                    <a:lumMod val="75000"/>
                    <a:lumOff val="25000"/>
                  </a:schemeClr>
                </a:solidFill>
              </a:rPr>
              <a:t>，我们用一个并查集</a:t>
            </a:r>
            <a:r>
              <a:rPr lang="en-US" altLang="zh-CN" sz="2000" dirty="0" err="1" smtClean="0">
                <a:solidFill>
                  <a:schemeClr val="tx1">
                    <a:lumMod val="75000"/>
                    <a:lumOff val="25000"/>
                  </a:schemeClr>
                </a:solidFill>
              </a:rPr>
              <a:t>bel</a:t>
            </a:r>
            <a:r>
              <a:rPr lang="zh-CN" altLang="en-US" sz="2000" dirty="0" smtClean="0">
                <a:solidFill>
                  <a:schemeClr val="tx1">
                    <a:lumMod val="75000"/>
                    <a:lumOff val="25000"/>
                  </a:schemeClr>
                </a:solidFill>
              </a:rPr>
              <a:t>记录每个点属于的环的顶端是谁，我们</a:t>
            </a:r>
            <a:r>
              <a:rPr lang="zh-CN" altLang="en-US" sz="2000" dirty="0">
                <a:solidFill>
                  <a:schemeClr val="tx1">
                    <a:lumMod val="75000"/>
                    <a:lumOff val="25000"/>
                  </a:schemeClr>
                </a:solidFill>
              </a:rPr>
              <a:t>将环上所</a:t>
            </a:r>
            <a:r>
              <a:rPr lang="zh-CN" altLang="en-US" sz="2000" dirty="0" smtClean="0">
                <a:solidFill>
                  <a:schemeClr val="tx1">
                    <a:lumMod val="75000"/>
                    <a:lumOff val="25000"/>
                  </a:schemeClr>
                </a:solidFill>
              </a:rPr>
              <a:t>有点</a:t>
            </a:r>
            <a:r>
              <a:rPr lang="en-US" altLang="zh-CN" sz="2000" dirty="0" err="1" smtClean="0">
                <a:solidFill>
                  <a:schemeClr val="tx1">
                    <a:lumMod val="75000"/>
                    <a:lumOff val="25000"/>
                  </a:schemeClr>
                </a:solidFill>
              </a:rPr>
              <a:t>bel</a:t>
            </a:r>
            <a:r>
              <a:rPr lang="zh-CN" altLang="en-US" sz="2000" dirty="0" smtClean="0">
                <a:solidFill>
                  <a:schemeClr val="tx1">
                    <a:lumMod val="75000"/>
                    <a:lumOff val="25000"/>
                  </a:schemeClr>
                </a:solidFill>
              </a:rPr>
              <a:t>改为</a:t>
            </a:r>
            <a:r>
              <a:rPr lang="en-US" altLang="zh-CN" sz="2000" dirty="0" smtClean="0">
                <a:solidFill>
                  <a:schemeClr val="tx1">
                    <a:lumMod val="75000"/>
                    <a:lumOff val="25000"/>
                  </a:schemeClr>
                </a:solidFill>
              </a:rPr>
              <a:t>h</a:t>
            </a:r>
            <a:endParaRPr lang="en-US" altLang="zh-CN" sz="2000" dirty="0">
              <a:solidFill>
                <a:schemeClr val="tx1">
                  <a:lumMod val="75000"/>
                  <a:lumOff val="25000"/>
                </a:schemeClr>
              </a:solidFill>
            </a:endParaRPr>
          </a:p>
          <a:p>
            <a:pPr marL="342900" indent="-342900" defTabSz="457200">
              <a:spcBef>
                <a:spcPts val="1000"/>
              </a:spcBef>
              <a:buClr>
                <a:schemeClr val="accent1"/>
              </a:buClr>
              <a:buFont typeface="Wingdings 3" charset="2"/>
              <a:buChar char=""/>
            </a:pPr>
            <a:endParaRPr lang="zh-CN" altLang="en-US" sz="2000" dirty="0">
              <a:solidFill>
                <a:schemeClr val="tx1">
                  <a:lumMod val="75000"/>
                  <a:lumOff val="25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smtClean="0"/>
              <a:t>一般图的最大匹配：带花树算法</a:t>
            </a:r>
            <a:endParaRPr lang="zh-CN" altLang="en-US" dirty="0"/>
          </a:p>
        </p:txBody>
      </p:sp>
      <p:sp>
        <p:nvSpPr>
          <p:cNvPr id="4" name="内容占位符 3"/>
          <p:cNvSpPr>
            <a:spLocks noGrp="true"/>
          </p:cNvSpPr>
          <p:nvPr>
            <p:ph idx="1"/>
          </p:nvPr>
        </p:nvSpPr>
        <p:spPr>
          <a:xfrm>
            <a:off x="2589212" y="1612900"/>
            <a:ext cx="8915400" cy="3777622"/>
          </a:xfrm>
        </p:spPr>
        <p:txBody>
          <a:bodyPr>
            <a:normAutofit/>
          </a:bodyPr>
          <a:lstStyle/>
          <a:p>
            <a:r>
              <a:rPr lang="zh-CN" altLang="en-US" sz="2000" dirty="0" smtClean="0"/>
              <a:t>此时由于奇环的出现，使得一个奇环上的点可以通过顺时针或逆时针的方式而变得</a:t>
            </a:r>
            <a:r>
              <a:rPr lang="zh-CN" altLang="en-US" sz="2000" dirty="0"/>
              <a:t>同时</a:t>
            </a:r>
            <a:r>
              <a:rPr lang="zh-CN" altLang="en-US" sz="2000" dirty="0" smtClean="0"/>
              <a:t>是奇点和偶点，而由于缩环之后整个环变为了一个偶点，所以每当找到一个环时，应将环上的奇点都标记为偶点，再从这些新的偶点开始搜索。如果使用</a:t>
            </a:r>
            <a:r>
              <a:rPr lang="en-US" altLang="zh-CN" sz="2000" dirty="0" err="1" smtClean="0"/>
              <a:t>Bfs</a:t>
            </a:r>
            <a:r>
              <a:rPr lang="zh-CN" altLang="en-US" sz="2000" dirty="0" smtClean="0"/>
              <a:t>，直接将这些点加入队列即可</a:t>
            </a:r>
            <a:endParaRPr lang="zh-CN" altLang="en-US" sz="2000" dirty="0"/>
          </a:p>
        </p:txBody>
      </p:sp>
      <p:pic>
        <p:nvPicPr>
          <p:cNvPr id="6" name="图片 5"/>
          <p:cNvPicPr>
            <a:picLocks noChangeAspect="true"/>
          </p:cNvPicPr>
          <p:nvPr/>
        </p:nvPicPr>
        <p:blipFill>
          <a:blip r:embed="rId1">
            <a:clrChange>
              <a:clrFrom>
                <a:srgbClr val="FFFFFF"/>
              </a:clrFrom>
              <a:clrTo>
                <a:srgbClr val="FFFFFF">
                  <a:alpha val="0"/>
                </a:srgbClr>
              </a:clrTo>
            </a:clrChange>
          </a:blip>
          <a:stretch>
            <a:fillRect/>
          </a:stretch>
        </p:blipFill>
        <p:spPr>
          <a:xfrm>
            <a:off x="3585715" y="3180134"/>
            <a:ext cx="2501899" cy="2418754"/>
          </a:xfrm>
          <a:prstGeom prst="rect">
            <a:avLst/>
          </a:prstGeom>
        </p:spPr>
      </p:pic>
      <p:pic>
        <p:nvPicPr>
          <p:cNvPr id="3" name="图片 2"/>
          <p:cNvPicPr>
            <a:picLocks noChangeAspect="true"/>
          </p:cNvPicPr>
          <p:nvPr/>
        </p:nvPicPr>
        <p:blipFill>
          <a:blip r:embed="rId2">
            <a:clrChange>
              <a:clrFrom>
                <a:srgbClr val="FFFFFF"/>
              </a:clrFrom>
              <a:clrTo>
                <a:srgbClr val="FFFFFF">
                  <a:alpha val="0"/>
                </a:srgbClr>
              </a:clrTo>
            </a:clrChange>
          </a:blip>
          <a:stretch>
            <a:fillRect/>
          </a:stretch>
        </p:blipFill>
        <p:spPr>
          <a:xfrm>
            <a:off x="7849981" y="3180134"/>
            <a:ext cx="2507516" cy="241875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smtClean="0"/>
              <a:t>一般图的最大匹配：带花树算法</a:t>
            </a:r>
            <a:endParaRPr lang="zh-CN" altLang="en-US" dirty="0"/>
          </a:p>
        </p:txBody>
      </p:sp>
      <p:sp>
        <p:nvSpPr>
          <p:cNvPr id="4" name="内容占位符 3"/>
          <p:cNvSpPr>
            <a:spLocks noGrp="true"/>
          </p:cNvSpPr>
          <p:nvPr>
            <p:ph idx="1"/>
          </p:nvPr>
        </p:nvSpPr>
        <p:spPr>
          <a:xfrm>
            <a:off x="2589212" y="1612899"/>
            <a:ext cx="8915400" cy="1748021"/>
          </a:xfrm>
        </p:spPr>
        <p:txBody>
          <a:bodyPr>
            <a:normAutofit fontScale="92500" lnSpcReduction="10000"/>
          </a:bodyPr>
          <a:lstStyle/>
          <a:p>
            <a:r>
              <a:rPr lang="zh-CN" altLang="en-US" sz="2000" dirty="0" smtClean="0"/>
              <a:t>于是这样就解决了缩环，在找到增广路后，还需要将路径展开，在原图上路径取反。为了方便，我们可以对每个点记录一个</a:t>
            </a:r>
            <a:r>
              <a:rPr lang="en-US" altLang="zh-CN" sz="2000" dirty="0" smtClean="0"/>
              <a:t>pre</a:t>
            </a:r>
            <a:r>
              <a:rPr lang="zh-CN" altLang="en-US" sz="2000" dirty="0" smtClean="0"/>
              <a:t>，表示如果他作为一个奇点，那么从</a:t>
            </a:r>
            <a:r>
              <a:rPr lang="en-US" altLang="zh-CN" sz="2000" dirty="0" smtClean="0"/>
              <a:t>start</a:t>
            </a:r>
            <a:r>
              <a:rPr lang="zh-CN" altLang="en-US" sz="2000" dirty="0"/>
              <a:t>出发</a:t>
            </a:r>
            <a:r>
              <a:rPr lang="zh-CN" altLang="en-US" sz="2000" dirty="0" smtClean="0"/>
              <a:t>到达他经过的最后一个偶点是谁。</a:t>
            </a:r>
            <a:endParaRPr lang="en-US" altLang="zh-CN" sz="2000" dirty="0" smtClean="0"/>
          </a:p>
          <a:p>
            <a:r>
              <a:rPr lang="zh-CN" altLang="en-US" sz="2000" dirty="0" smtClean="0"/>
              <a:t>在树上正常遍历时，更新孩子节点的</a:t>
            </a:r>
            <a:r>
              <a:rPr lang="en-US" altLang="zh-CN" sz="2000" dirty="0" smtClean="0"/>
              <a:t>pre</a:t>
            </a:r>
            <a:r>
              <a:rPr lang="zh-CN" altLang="en-US" sz="2000" dirty="0" smtClean="0"/>
              <a:t>。</a:t>
            </a:r>
            <a:endParaRPr lang="en-US" altLang="zh-CN" sz="2000" dirty="0" smtClean="0"/>
          </a:p>
          <a:p>
            <a:r>
              <a:rPr lang="zh-CN" altLang="en-US" sz="2000" dirty="0" smtClean="0"/>
              <a:t>在缩环时，更新两条链上每个点向上的</a:t>
            </a:r>
            <a:r>
              <a:rPr lang="en-US" altLang="zh-CN" sz="2000" dirty="0" smtClean="0"/>
              <a:t>pre</a:t>
            </a:r>
            <a:r>
              <a:rPr lang="zh-CN" altLang="en-US" sz="2000" dirty="0" smtClean="0"/>
              <a:t>就可以了。</a:t>
            </a:r>
            <a:endParaRPr lang="zh-CN" altLang="en-US" sz="2000" dirty="0"/>
          </a:p>
        </p:txBody>
      </p:sp>
      <p:grpSp>
        <p:nvGrpSpPr>
          <p:cNvPr id="19" name="组合 18"/>
          <p:cNvGrpSpPr/>
          <p:nvPr/>
        </p:nvGrpSpPr>
        <p:grpSpPr>
          <a:xfrm>
            <a:off x="3746499" y="3292508"/>
            <a:ext cx="2725513" cy="2877282"/>
            <a:chOff x="4527912" y="2792190"/>
            <a:chExt cx="3103200" cy="3276000"/>
          </a:xfrm>
        </p:grpSpPr>
        <p:pic>
          <p:nvPicPr>
            <p:cNvPr id="7" name="图片 6"/>
            <p:cNvPicPr>
              <a:picLocks noChangeAspect="true"/>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false"/>
                </a:ext>
              </a:extLst>
            </a:blip>
            <a:stretch>
              <a:fillRect/>
            </a:stretch>
          </p:blipFill>
          <p:spPr>
            <a:xfrm>
              <a:off x="4527912" y="2792190"/>
              <a:ext cx="3103200" cy="3276000"/>
            </a:xfrm>
            <a:prstGeom prst="rect">
              <a:avLst/>
            </a:prstGeom>
          </p:spPr>
        </p:pic>
        <p:cxnSp>
          <p:nvCxnSpPr>
            <p:cNvPr id="8" name="直接箭头连接符 7"/>
            <p:cNvCxnSpPr/>
            <p:nvPr/>
          </p:nvCxnSpPr>
          <p:spPr>
            <a:xfrm flipV="true">
              <a:off x="6065520" y="4815840"/>
              <a:ext cx="739140" cy="101346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true">
              <a:off x="5943600" y="4655820"/>
              <a:ext cx="723031" cy="101346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true" flipV="true">
              <a:off x="6435090" y="3501711"/>
              <a:ext cx="421280" cy="41329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true" flipV="true">
              <a:off x="5783580" y="4732020"/>
              <a:ext cx="7620" cy="43053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000750" y="4709160"/>
              <a:ext cx="0" cy="45339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true">
              <a:off x="5859780" y="3573780"/>
              <a:ext cx="350520" cy="34122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文本框 20"/>
          <p:cNvSpPr txBox="true"/>
          <p:nvPr/>
        </p:nvSpPr>
        <p:spPr>
          <a:xfrm>
            <a:off x="3154894" y="6048310"/>
            <a:ext cx="3503053" cy="369332"/>
          </a:xfrm>
          <a:prstGeom prst="rect">
            <a:avLst/>
          </a:prstGeom>
          <a:noFill/>
        </p:spPr>
        <p:txBody>
          <a:bodyPr wrap="square" rtlCol="0">
            <a:spAutoFit/>
          </a:bodyPr>
          <a:lstStyle/>
          <a:p>
            <a:pPr algn="ctr"/>
            <a:r>
              <a:rPr lang="zh-CN" altLang="en-US" dirty="0" smtClean="0"/>
              <a:t>一个环中每个点</a:t>
            </a:r>
            <a:r>
              <a:rPr lang="en-US" altLang="zh-CN" dirty="0" smtClean="0"/>
              <a:t>pre</a:t>
            </a:r>
            <a:endParaRPr lang="zh-CN" altLang="en-US" dirty="0"/>
          </a:p>
        </p:txBody>
      </p:sp>
      <p:grpSp>
        <p:nvGrpSpPr>
          <p:cNvPr id="57" name="组合 56"/>
          <p:cNvGrpSpPr/>
          <p:nvPr/>
        </p:nvGrpSpPr>
        <p:grpSpPr>
          <a:xfrm>
            <a:off x="7233750" y="3241738"/>
            <a:ext cx="3181522" cy="3039936"/>
            <a:chOff x="7251614" y="2934562"/>
            <a:chExt cx="3645306" cy="3483080"/>
          </a:xfrm>
        </p:grpSpPr>
        <p:pic>
          <p:nvPicPr>
            <p:cNvPr id="22" name="图片 21"/>
            <p:cNvPicPr>
              <a:picLocks noChangeAspect="true"/>
            </p:cNvPicPr>
            <p:nvPr/>
          </p:nvPicPr>
          <p:blipFill>
            <a:blip r:embed="rId2">
              <a:clrChange>
                <a:clrFrom>
                  <a:srgbClr val="FFFFFF"/>
                </a:clrFrom>
                <a:clrTo>
                  <a:srgbClr val="FFFFFF">
                    <a:alpha val="0"/>
                  </a:srgbClr>
                </a:clrTo>
              </a:clrChange>
            </a:blip>
            <a:stretch>
              <a:fillRect/>
            </a:stretch>
          </p:blipFill>
          <p:spPr>
            <a:xfrm>
              <a:off x="7251614" y="2934562"/>
              <a:ext cx="3645306" cy="3483080"/>
            </a:xfrm>
            <a:prstGeom prst="rect">
              <a:avLst/>
            </a:prstGeom>
          </p:spPr>
        </p:pic>
        <p:cxnSp>
          <p:nvCxnSpPr>
            <p:cNvPr id="28" name="直接箭头连接符 27"/>
            <p:cNvCxnSpPr/>
            <p:nvPr/>
          </p:nvCxnSpPr>
          <p:spPr>
            <a:xfrm flipH="true" flipV="true">
              <a:off x="9423400" y="5664200"/>
              <a:ext cx="279400" cy="5055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true">
              <a:off x="8616950" y="5683250"/>
              <a:ext cx="762000" cy="1714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true">
              <a:off x="8407400" y="4502150"/>
              <a:ext cx="44450" cy="508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true">
              <a:off x="8680450" y="4521200"/>
              <a:ext cx="57150" cy="4699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true">
              <a:off x="8763000" y="3359150"/>
              <a:ext cx="400050" cy="3162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true">
              <a:off x="9582150" y="4425950"/>
              <a:ext cx="254000" cy="3848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H="true" flipV="true">
              <a:off x="9423400" y="3308350"/>
              <a:ext cx="508000" cy="367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true">
              <a:off x="10591800" y="5556250"/>
              <a:ext cx="158750" cy="558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true">
              <a:off x="10337800" y="5505450"/>
              <a:ext cx="133350" cy="482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H="true" flipV="true">
              <a:off x="10090150" y="4425950"/>
              <a:ext cx="501650" cy="279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true">
              <a:off x="8616950" y="5378450"/>
              <a:ext cx="806450" cy="1778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9591835" y="5461000"/>
              <a:ext cx="349250" cy="5715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9969441" y="4606607"/>
              <a:ext cx="397093" cy="29908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true">
              <a:off x="9764604" y="4618355"/>
              <a:ext cx="176481" cy="2990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57"/>
          <p:cNvSpPr txBox="true"/>
          <p:nvPr/>
        </p:nvSpPr>
        <p:spPr>
          <a:xfrm>
            <a:off x="7394342" y="6050966"/>
            <a:ext cx="3926007" cy="369332"/>
          </a:xfrm>
          <a:prstGeom prst="rect">
            <a:avLst/>
          </a:prstGeom>
          <a:noFill/>
        </p:spPr>
        <p:txBody>
          <a:bodyPr wrap="square" rtlCol="0">
            <a:spAutoFit/>
          </a:bodyPr>
          <a:lstStyle/>
          <a:p>
            <a:pPr algn="ctr"/>
            <a:r>
              <a:rPr lang="zh-CN" altLang="en-US" dirty="0" smtClean="0"/>
              <a:t>环的嵌套</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smtClean="0"/>
              <a:t>一般图的最大匹配：带花树算法</a:t>
            </a:r>
            <a:endParaRPr lang="zh-CN" altLang="en-US" dirty="0"/>
          </a:p>
        </p:txBody>
      </p:sp>
      <mc:AlternateContent xmlns:mc="http://schemas.openxmlformats.org/markup-compatibility/2006">
        <mc:Choice xmlns:a14="http://schemas.microsoft.com/office/drawing/2010/main" Requires="a14">
          <p:sp>
            <p:nvSpPr>
              <p:cNvPr id="7" name="内容占位符 3"/>
              <p:cNvSpPr>
                <a:spLocks noGrp="true"/>
              </p:cNvSpPr>
              <p:nvPr>
                <p:ph idx="1"/>
              </p:nvPr>
            </p:nvSpPr>
            <p:spPr>
              <a:xfrm>
                <a:off x="2487612" y="1891352"/>
                <a:ext cx="8915400" cy="3090223"/>
              </a:xfrm>
            </p:spPr>
            <p:txBody>
              <a:bodyPr>
                <a:normAutofit/>
              </a:bodyPr>
              <a:lstStyle/>
              <a:p>
                <a:r>
                  <a:rPr lang="zh-CN" altLang="en-US" sz="2000" dirty="0" smtClean="0"/>
                  <a:t>我们发现，在一次搜索中</a:t>
                </a:r>
                <a:endParaRPr lang="en-US" altLang="zh-CN" sz="2000" dirty="0" smtClean="0"/>
              </a:p>
              <a:p>
                <a:r>
                  <a:rPr lang="zh-CN" altLang="en-US" sz="2000" dirty="0" smtClean="0"/>
                  <a:t>每个点都可能被每一次缩环遍历一遍</a:t>
                </a:r>
                <a:endParaRPr lang="en-US" altLang="zh-CN" sz="2000" dirty="0" smtClean="0"/>
              </a:p>
              <a:p>
                <a:r>
                  <a:rPr lang="zh-CN" altLang="en-US" sz="2000" dirty="0" smtClean="0"/>
                  <a:t>而每条边在搜索搜索树是要被遍历一遍，</a:t>
                </a:r>
                <a:endParaRPr lang="en-US" altLang="zh-CN" sz="2000" dirty="0" smtClean="0"/>
              </a:p>
              <a:p>
                <a:r>
                  <a:rPr lang="zh-CN" altLang="en-US" sz="2000" dirty="0" smtClean="0"/>
                  <a:t>在缩环时遍历的边的总数是与此时遍历的点数同阶的</a:t>
                </a:r>
                <a:endParaRPr lang="en-US" altLang="zh-CN" sz="2000" dirty="0" smtClean="0"/>
              </a:p>
              <a:p>
                <a:r>
                  <a:rPr lang="zh-CN" altLang="en-US" sz="2000" dirty="0" smtClean="0"/>
                  <a:t>所以每一次搜索是</a:t>
                </a:r>
                <a14:m>
                  <m:oMath xmlns:m="http://schemas.openxmlformats.org/officeDocument/2006/math">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𝑛</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r>
                      <a:rPr lang="zh-CN" altLang="en-US" sz="2000" i="1">
                        <a:latin typeface="Cambria Math" panose="02040503050406030204" pitchFamily="18" charset="0"/>
                      </a:rPr>
                      <m:t>的，</m:t>
                    </m:r>
                  </m:oMath>
                </a14:m>
                <a:r>
                  <a:rPr lang="zh-CN" altLang="en-US" sz="2000" dirty="0" smtClean="0"/>
                  <a:t>而算法要对每一个为匹配点开始搜索，所以总时间复杂度为</a:t>
                </a:r>
                <a14:m>
                  <m:oMath xmlns:m="http://schemas.openxmlformats.org/officeDocument/2006/math">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𝑛</m:t>
                        </m:r>
                      </m:e>
                      <m:sup>
                        <m:r>
                          <a:rPr lang="en-US" altLang="zh-CN" sz="2000" b="0" i="1" smtClean="0">
                            <a:latin typeface="Cambria Math" panose="02040503050406030204" pitchFamily="18" charset="0"/>
                          </a:rPr>
                          <m:t>3</m:t>
                        </m:r>
                      </m:sup>
                    </m:sSup>
                    <m:r>
                      <a:rPr lang="en-US" altLang="zh-CN" sz="2000" b="0" i="1" smtClean="0">
                        <a:latin typeface="Cambria Math" panose="02040503050406030204" pitchFamily="18" charset="0"/>
                      </a:rPr>
                      <m:t>)</m:t>
                    </m:r>
                    <m:r>
                      <a:rPr lang="zh-CN" altLang="en-US" sz="2000" i="1">
                        <a:latin typeface="Cambria Math" panose="02040503050406030204" pitchFamily="18" charset="0"/>
                      </a:rPr>
                      <m:t>。</m:t>
                    </m:r>
                  </m:oMath>
                </a14:m>
                <a:endParaRPr lang="zh-CN" altLang="en-US" sz="2000" dirty="0"/>
              </a:p>
            </p:txBody>
          </p:sp>
        </mc:Choice>
        <mc:Fallback>
          <p:sp>
            <p:nvSpPr>
              <p:cNvPr id="7" name="内容占位符 3"/>
              <p:cNvSpPr>
                <a:spLocks noRot="true" noChangeAspect="true" noMove="true" noResize="true" noEditPoints="true" noAdjustHandles="true" noChangeArrowheads="true" noChangeShapeType="true" noTextEdit="true"/>
              </p:cNvSpPr>
              <p:nvPr>
                <p:ph idx="1"/>
              </p:nvPr>
            </p:nvSpPr>
            <p:spPr>
              <a:xfrm>
                <a:off x="2487612" y="1891352"/>
                <a:ext cx="8915400" cy="3090223"/>
              </a:xfrm>
              <a:blipFill rotWithShape="true">
                <a:blip r:embed="rId1"/>
                <a:stretch>
                  <a:fillRect l="-4" t="-10" r="4"/>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1692172" y="2425615"/>
            <a:ext cx="8911687" cy="1280890"/>
          </a:xfrm>
        </p:spPr>
        <p:txBody>
          <a:bodyPr>
            <a:normAutofit/>
          </a:bodyPr>
          <a:lstStyle/>
          <a:p>
            <a:r>
              <a:rPr lang="en-US" altLang="zh-CN" sz="6600" dirty="0"/>
              <a:t>DAG</a:t>
            </a:r>
            <a:endParaRPr lang="zh-CN" altLang="en-US" sz="6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en-US" altLang="zh-CN" dirty="0" smtClean="0"/>
              <a:t>DAG</a:t>
            </a:r>
            <a:endParaRPr lang="zh-CN" altLang="en-US" dirty="0"/>
          </a:p>
        </p:txBody>
      </p:sp>
      <p:sp>
        <p:nvSpPr>
          <p:cNvPr id="7" name="内容占位符 3"/>
          <p:cNvSpPr>
            <a:spLocks noGrp="true"/>
          </p:cNvSpPr>
          <p:nvPr>
            <p:ph idx="1"/>
          </p:nvPr>
        </p:nvSpPr>
        <p:spPr>
          <a:xfrm>
            <a:off x="2210788" y="1479229"/>
            <a:ext cx="8915400" cy="4586720"/>
          </a:xfrm>
        </p:spPr>
        <p:txBody>
          <a:bodyPr>
            <a:normAutofit/>
          </a:bodyPr>
          <a:lstStyle/>
          <a:p>
            <a:r>
              <a:rPr lang="en-US" altLang="zh-CN" sz="2400" dirty="0" smtClean="0"/>
              <a:t>DAG(Directed Acyclic Graph)</a:t>
            </a:r>
            <a:r>
              <a:rPr lang="zh-CN" altLang="en-US" sz="2400" dirty="0" smtClean="0"/>
              <a:t>是指不存在任何一个环的有向图</a:t>
            </a:r>
            <a:endParaRPr lang="en-US" altLang="zh-CN" sz="2400" dirty="0" smtClean="0"/>
          </a:p>
          <a:p>
            <a:endParaRPr lang="en-US" altLang="zh-CN" sz="2400" dirty="0" smtClean="0"/>
          </a:p>
          <a:p>
            <a:r>
              <a:rPr lang="zh-CN" altLang="en-US" sz="2400" dirty="0" smtClean="0"/>
              <a:t>入度：一个点所连出去的边的条数</a:t>
            </a:r>
            <a:endParaRPr lang="en-US" altLang="zh-CN" sz="2400" dirty="0" smtClean="0"/>
          </a:p>
          <a:p>
            <a:endParaRPr lang="en-US" altLang="zh-CN" sz="2400" dirty="0" smtClean="0"/>
          </a:p>
          <a:p>
            <a:r>
              <a:rPr lang="zh-CN" altLang="en-US" sz="2400" dirty="0" smtClean="0"/>
              <a:t>出度：一个点所连进来的边的条数</a:t>
            </a:r>
            <a:endParaRPr lang="en-US" altLang="zh-CN" sz="2400" dirty="0" smtClean="0"/>
          </a:p>
          <a:p>
            <a:endParaRPr lang="en-US" altLang="zh-CN" sz="2400" dirty="0" smtClean="0"/>
          </a:p>
          <a:p>
            <a:endParaRPr lang="en-US" altLang="zh-CN" sz="2400" dirty="0" smtClean="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smtClean="0"/>
              <a:t>拓扑排序</a:t>
            </a:r>
            <a:endParaRPr lang="zh-CN" altLang="en-US" dirty="0"/>
          </a:p>
        </p:txBody>
      </p:sp>
      <mc:AlternateContent xmlns:mc="http://schemas.openxmlformats.org/markup-compatibility/2006">
        <mc:Choice xmlns:a14="http://schemas.microsoft.com/office/drawing/2010/main" Requires="a14">
          <p:sp>
            <p:nvSpPr>
              <p:cNvPr id="7" name="内容占位符 3"/>
              <p:cNvSpPr>
                <a:spLocks noGrp="true"/>
              </p:cNvSpPr>
              <p:nvPr>
                <p:ph idx="1"/>
              </p:nvPr>
            </p:nvSpPr>
            <p:spPr>
              <a:xfrm>
                <a:off x="2210788" y="1479229"/>
                <a:ext cx="8915400" cy="4586720"/>
              </a:xfrm>
            </p:spPr>
            <p:txBody>
              <a:bodyPr>
                <a:normAutofit/>
              </a:bodyPr>
              <a:lstStyle/>
              <a:p>
                <a:r>
                  <a:rPr lang="zh-CN" altLang="en-US" sz="2400" dirty="0"/>
                  <a:t>对一个有向无环</a:t>
                </a:r>
                <a:r>
                  <a:rPr lang="zh-CN" altLang="en-US" sz="2400" dirty="0" smtClean="0"/>
                  <a:t>图进行</a:t>
                </a:r>
                <a:r>
                  <a:rPr lang="zh-CN" altLang="en-US" sz="2400" dirty="0"/>
                  <a:t>拓扑排序，是将</a:t>
                </a:r>
                <a:r>
                  <a:rPr lang="en-US" altLang="zh-CN" sz="2400" dirty="0"/>
                  <a:t>G</a:t>
                </a:r>
                <a:r>
                  <a:rPr lang="zh-CN" altLang="en-US" sz="2400" dirty="0"/>
                  <a:t>中所有顶点排成一</a:t>
                </a:r>
                <a:r>
                  <a:rPr lang="zh-CN" altLang="en-US" sz="2400" dirty="0" smtClean="0"/>
                  <a:t>个序列</a:t>
                </a:r>
                <a:r>
                  <a:rPr lang="zh-CN" altLang="en-US" sz="2400" dirty="0"/>
                  <a:t>，使得图中任意一对顶点</a:t>
                </a:r>
                <a:r>
                  <a:rPr lang="en-US" altLang="zh-CN" sz="2400" dirty="0"/>
                  <a:t>u</a:t>
                </a:r>
                <a:r>
                  <a:rPr lang="zh-CN" altLang="en-US" sz="2400" dirty="0"/>
                  <a:t>和</a:t>
                </a:r>
                <a:r>
                  <a:rPr lang="en-US" altLang="zh-CN" sz="2400" dirty="0"/>
                  <a:t>v</a:t>
                </a:r>
                <a:r>
                  <a:rPr lang="zh-CN" altLang="en-US" sz="2400" dirty="0"/>
                  <a:t>，若边</a:t>
                </a:r>
                <a14:m>
                  <m:oMath xmlns:m="http://schemas.openxmlformats.org/officeDocument/2006/math">
                    <m:r>
                      <a:rPr lang="en-US" altLang="zh-CN" sz="2400" i="1" dirty="0" smtClean="0">
                        <a:latin typeface="Cambria Math" panose="02040503050406030204" pitchFamily="18" charset="0"/>
                      </a:rPr>
                      <m:t>(</m:t>
                    </m:r>
                    <m:r>
                      <a:rPr lang="en-US" altLang="zh-CN" sz="2400" i="1" dirty="0" err="1">
                        <a:latin typeface="Cambria Math" panose="02040503050406030204" pitchFamily="18" charset="0"/>
                      </a:rPr>
                      <m:t>𝑢</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𝑣</m:t>
                    </m:r>
                    <m:r>
                      <a:rPr lang="en-US" altLang="zh-CN" sz="2400" i="1" dirty="0">
                        <a:latin typeface="Cambria Math" panose="02040503050406030204" pitchFamily="18" charset="0"/>
                      </a:rPr>
                      <m:t>)∈</m:t>
                    </m:r>
                    <m:r>
                      <a:rPr lang="en-US" altLang="zh-CN" sz="2400" i="1" dirty="0">
                        <a:latin typeface="Cambria Math" panose="02040503050406030204" pitchFamily="18" charset="0"/>
                      </a:rPr>
                      <m:t>𝐸</m:t>
                    </m:r>
                    <m:r>
                      <a:rPr lang="en-US" altLang="zh-CN" sz="2400" i="1" dirty="0">
                        <a:latin typeface="Cambria Math" panose="02040503050406030204" pitchFamily="18" charset="0"/>
                      </a:rPr>
                      <m:t>(</m:t>
                    </m:r>
                    <m:r>
                      <a:rPr lang="en-US" altLang="zh-CN" sz="2400" i="1" dirty="0">
                        <a:latin typeface="Cambria Math" panose="02040503050406030204" pitchFamily="18" charset="0"/>
                      </a:rPr>
                      <m:t>𝐺</m:t>
                    </m:r>
                    <m:r>
                      <a:rPr lang="en-US" altLang="zh-CN" sz="2400" i="1" dirty="0">
                        <a:latin typeface="Cambria Math" panose="02040503050406030204" pitchFamily="18" charset="0"/>
                      </a:rPr>
                      <m:t>)</m:t>
                    </m:r>
                  </m:oMath>
                </a14:m>
                <a:r>
                  <a:rPr lang="zh-CN" altLang="en-US" sz="2400" dirty="0"/>
                  <a:t>，则</a:t>
                </a:r>
                <a:r>
                  <a:rPr lang="en-US" altLang="zh-CN" sz="2400" dirty="0"/>
                  <a:t>u</a:t>
                </a:r>
                <a:r>
                  <a:rPr lang="zh-CN" altLang="en-US" sz="2400" dirty="0" smtClean="0"/>
                  <a:t>在序列</a:t>
                </a:r>
                <a:r>
                  <a:rPr lang="zh-CN" altLang="en-US" sz="2400" dirty="0"/>
                  <a:t>中出现在</a:t>
                </a:r>
                <a:r>
                  <a:rPr lang="en-US" altLang="zh-CN" sz="2400" dirty="0"/>
                  <a:t>v</a:t>
                </a:r>
                <a:r>
                  <a:rPr lang="zh-CN" altLang="en-US" sz="2400" dirty="0"/>
                  <a:t>之前</a:t>
                </a:r>
                <a:r>
                  <a:rPr lang="zh-CN" altLang="en-US" sz="2400" dirty="0" smtClean="0"/>
                  <a:t>。</a:t>
                </a:r>
                <a:endParaRPr lang="en-US" altLang="zh-CN" sz="2400" dirty="0" smtClean="0"/>
              </a:p>
              <a:p>
                <a:r>
                  <a:rPr lang="zh-CN" altLang="en-US" sz="2400" dirty="0" smtClean="0"/>
                  <a:t>这样的序列被称为拓扑序列</a:t>
                </a:r>
                <a:endParaRPr lang="en-US" altLang="zh-CN" sz="2400" dirty="0" smtClean="0"/>
              </a:p>
              <a:p>
                <a:r>
                  <a:rPr lang="zh-CN" altLang="en-US" sz="2400" dirty="0" smtClean="0"/>
                  <a:t>求拓扑序列时可以使用一个队列，先将所有入度为</a:t>
                </a:r>
                <a:r>
                  <a:rPr lang="en-US" altLang="zh-CN" sz="2400" dirty="0" smtClean="0"/>
                  <a:t>0</a:t>
                </a:r>
                <a:r>
                  <a:rPr lang="zh-CN" altLang="en-US" sz="2400" dirty="0" smtClean="0"/>
                  <a:t>的点加入队列，每次从队列中弹出一个元素，将其所有出边所指向的点的入度减一，如果一个点的入度变为了</a:t>
                </a:r>
                <a:r>
                  <a:rPr lang="en-US" altLang="zh-CN" sz="2400" dirty="0" smtClean="0"/>
                  <a:t>0</a:t>
                </a:r>
                <a:r>
                  <a:rPr lang="zh-CN" altLang="en-US" sz="2400" dirty="0" smtClean="0"/>
                  <a:t>，则此时将其加入队列</a:t>
                </a:r>
                <a:endParaRPr lang="en-US" altLang="zh-CN" sz="2400" dirty="0" smtClean="0"/>
              </a:p>
              <a:p>
                <a:r>
                  <a:rPr lang="zh-CN" altLang="en-US" sz="2400" dirty="0" smtClean="0"/>
                  <a:t>按照拓扑序进行计算时，可以保证它的前驱已被计算过</a:t>
                </a:r>
                <a:endParaRPr lang="en-US" altLang="zh-CN" sz="2400" dirty="0" smtClean="0"/>
              </a:p>
            </p:txBody>
          </p:sp>
        </mc:Choice>
        <mc:Fallback>
          <p:sp>
            <p:nvSpPr>
              <p:cNvPr id="7" name="内容占位符 3"/>
              <p:cNvSpPr>
                <a:spLocks noRot="true" noChangeAspect="true" noMove="true" noResize="true" noEditPoints="true" noAdjustHandles="true" noChangeArrowheads="true" noChangeShapeType="true" noTextEdit="true"/>
              </p:cNvSpPr>
              <p:nvPr>
                <p:ph idx="1"/>
              </p:nvPr>
            </p:nvSpPr>
            <p:spPr>
              <a:xfrm>
                <a:off x="2210788" y="1479229"/>
                <a:ext cx="8915400" cy="4586720"/>
              </a:xfrm>
              <a:blipFill rotWithShape="true">
                <a:blip r:embed="rId1"/>
                <a:stretch>
                  <a:fillRect l="-4" t="-7" r="4" b="9"/>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1896889" y="528576"/>
            <a:ext cx="8911687" cy="855318"/>
          </a:xfrm>
        </p:spPr>
        <p:txBody>
          <a:bodyPr>
            <a:noAutofit/>
          </a:bodyPr>
          <a:lstStyle/>
          <a:p>
            <a:r>
              <a:rPr lang="zh-CN" altLang="en-US" sz="3000" dirty="0"/>
              <a:t>双连通</a:t>
            </a:r>
            <a:r>
              <a:rPr lang="zh-CN" altLang="en-US" sz="3000" dirty="0" smtClean="0"/>
              <a:t>分量</a:t>
            </a:r>
            <a:endParaRPr lang="zh-CN" altLang="en-US" sz="3000" dirty="0"/>
          </a:p>
        </p:txBody>
      </p:sp>
      <p:sp>
        <p:nvSpPr>
          <p:cNvPr id="3" name="内容占位符 2"/>
          <p:cNvSpPr>
            <a:spLocks noGrp="true"/>
          </p:cNvSpPr>
          <p:nvPr>
            <p:ph idx="1"/>
          </p:nvPr>
        </p:nvSpPr>
        <p:spPr>
          <a:xfrm>
            <a:off x="1731034" y="1512935"/>
            <a:ext cx="9243396" cy="2095238"/>
          </a:xfrm>
        </p:spPr>
        <p:txBody>
          <a:bodyPr>
            <a:normAutofit/>
          </a:bodyPr>
          <a:lstStyle/>
          <a:p>
            <a:r>
              <a:rPr lang="zh-CN" altLang="en-US" sz="2000" dirty="0"/>
              <a:t>点双连通图：点连通度大于</a:t>
            </a:r>
            <a:r>
              <a:rPr lang="en-US" altLang="zh-CN" sz="2000" dirty="0"/>
              <a:t>1</a:t>
            </a:r>
            <a:r>
              <a:rPr lang="zh-CN" altLang="en-US" sz="2000" dirty="0"/>
              <a:t>的图称为点双连通图（没有割点）。</a:t>
            </a:r>
            <a:endParaRPr lang="zh-CN" altLang="en-US" sz="2000" dirty="0"/>
          </a:p>
          <a:p>
            <a:r>
              <a:rPr lang="zh-CN" altLang="en-US" sz="2000" dirty="0" smtClean="0"/>
              <a:t>边</a:t>
            </a:r>
            <a:r>
              <a:rPr lang="zh-CN" altLang="en-US" sz="2000" dirty="0"/>
              <a:t>双连通图：边连通度大于</a:t>
            </a:r>
            <a:r>
              <a:rPr lang="en-US" altLang="zh-CN" sz="2000" dirty="0"/>
              <a:t>1</a:t>
            </a:r>
            <a:r>
              <a:rPr lang="zh-CN" altLang="en-US" sz="2000" dirty="0"/>
              <a:t>的图称为边双连通图（没有割边）。</a:t>
            </a:r>
            <a:endParaRPr lang="zh-CN" altLang="en-US" sz="2000" dirty="0"/>
          </a:p>
          <a:p>
            <a:r>
              <a:rPr lang="zh-CN" altLang="en-US" sz="2000" dirty="0" smtClean="0"/>
              <a:t>无向图</a:t>
            </a:r>
            <a:r>
              <a:rPr lang="en-US" altLang="zh-CN" sz="2000" dirty="0"/>
              <a:t>G</a:t>
            </a:r>
            <a:r>
              <a:rPr lang="zh-CN" altLang="en-US" sz="2000" dirty="0"/>
              <a:t>的极大</a:t>
            </a:r>
            <a:r>
              <a:rPr lang="en-US" altLang="zh-CN" sz="2000" dirty="0"/>
              <a:t>(</a:t>
            </a:r>
            <a:r>
              <a:rPr lang="zh-CN" altLang="en-US" sz="2000" dirty="0"/>
              <a:t>点</a:t>
            </a:r>
            <a:r>
              <a:rPr lang="en-US" altLang="zh-CN" sz="2000" dirty="0"/>
              <a:t>/</a:t>
            </a:r>
            <a:r>
              <a:rPr lang="zh-CN" altLang="en-US" sz="2000" dirty="0"/>
              <a:t>边</a:t>
            </a:r>
            <a:r>
              <a:rPr lang="en-US" altLang="zh-CN" sz="2000" dirty="0"/>
              <a:t>)</a:t>
            </a:r>
            <a:r>
              <a:rPr lang="zh-CN" altLang="en-US" sz="2000" dirty="0"/>
              <a:t>双连通子图称为</a:t>
            </a:r>
            <a:r>
              <a:rPr lang="en-US" altLang="zh-CN" sz="2000" dirty="0"/>
              <a:t>(</a:t>
            </a:r>
            <a:r>
              <a:rPr lang="zh-CN" altLang="en-US" sz="2000" dirty="0"/>
              <a:t>点</a:t>
            </a:r>
            <a:r>
              <a:rPr lang="en-US" altLang="zh-CN" sz="2000" dirty="0"/>
              <a:t>/</a:t>
            </a:r>
            <a:r>
              <a:rPr lang="zh-CN" altLang="en-US" sz="2000" dirty="0"/>
              <a:t>边</a:t>
            </a:r>
            <a:r>
              <a:rPr lang="en-US" altLang="zh-CN" sz="2000" dirty="0"/>
              <a:t>)</a:t>
            </a:r>
            <a:r>
              <a:rPr lang="zh-CN" altLang="en-US" sz="2000" dirty="0"/>
              <a:t>双连通分量。</a:t>
            </a:r>
            <a:endParaRPr lang="zh-CN" altLang="en-US" sz="2000" dirty="0"/>
          </a:p>
          <a:p>
            <a:r>
              <a:rPr lang="zh-CN" altLang="en-US" sz="2000" dirty="0" smtClean="0"/>
              <a:t>缩</a:t>
            </a:r>
            <a:r>
              <a:rPr lang="zh-CN" altLang="en-US" sz="2000" dirty="0"/>
              <a:t>点：把一个双连通分量缩为一个点的过程，就是删除与该双连通分量相关的所有点和边</a:t>
            </a:r>
            <a:r>
              <a:rPr lang="zh-CN" altLang="en-US" sz="2000" dirty="0" smtClean="0"/>
              <a:t>，然后</a:t>
            </a:r>
            <a:r>
              <a:rPr lang="zh-CN" altLang="en-US" sz="2000" dirty="0"/>
              <a:t>新建一个点，向所有与双连通分量中的点有边相连的点连边。</a:t>
            </a:r>
            <a:endParaRPr lang="zh-CN" altLang="en-US" sz="2000" dirty="0"/>
          </a:p>
        </p:txBody>
      </p:sp>
      <p:sp>
        <p:nvSpPr>
          <p:cNvPr id="4" name="标题 1"/>
          <p:cNvSpPr txBox="true"/>
          <p:nvPr/>
        </p:nvSpPr>
        <p:spPr>
          <a:xfrm>
            <a:off x="1896888" y="3737214"/>
            <a:ext cx="8911687" cy="128089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3000" dirty="0" smtClean="0"/>
              <a:t>强连通分量</a:t>
            </a:r>
            <a:br>
              <a:rPr lang="zh-CN" altLang="en-US" sz="3000" dirty="0" smtClean="0"/>
            </a:br>
            <a:br>
              <a:rPr lang="zh-CN" altLang="en-US" sz="3000" dirty="0" smtClean="0"/>
            </a:br>
            <a:endParaRPr lang="zh-CN" altLang="en-US" sz="3000" dirty="0"/>
          </a:p>
        </p:txBody>
      </p:sp>
      <p:sp>
        <p:nvSpPr>
          <p:cNvPr id="5" name="内容占位符 2"/>
          <p:cNvSpPr txBox="true"/>
          <p:nvPr/>
        </p:nvSpPr>
        <p:spPr>
          <a:xfrm>
            <a:off x="1731033" y="4377659"/>
            <a:ext cx="9243396" cy="21878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zh-CN" altLang="en-US" sz="2000" dirty="0"/>
              <a:t>强连通分量是一个在有向图中的概念</a:t>
            </a:r>
            <a:endParaRPr lang="en-US" altLang="zh-CN" sz="2000" dirty="0"/>
          </a:p>
          <a:p>
            <a:r>
              <a:rPr lang="zh-CN" altLang="en-US" sz="2000" dirty="0"/>
              <a:t>在有向图</a:t>
            </a:r>
            <a:r>
              <a:rPr lang="en-US" altLang="zh-CN" sz="2000" dirty="0"/>
              <a:t>G</a:t>
            </a:r>
            <a:r>
              <a:rPr lang="zh-CN" altLang="en-US" sz="2000" dirty="0"/>
              <a:t>中，如果两个顶点间至少存在一条路径，称两个顶点强连通</a:t>
            </a:r>
            <a:endParaRPr lang="en-US" altLang="zh-CN" sz="2000" dirty="0"/>
          </a:p>
          <a:p>
            <a:r>
              <a:rPr lang="zh-CN" altLang="en-US" sz="2000" dirty="0"/>
              <a:t>如果有向图</a:t>
            </a:r>
            <a:r>
              <a:rPr lang="en-US" altLang="zh-CN" sz="2000" dirty="0"/>
              <a:t>G</a:t>
            </a:r>
            <a:r>
              <a:rPr lang="zh-CN" altLang="en-US" sz="2000" dirty="0"/>
              <a:t>的每两个顶点都强连通，则称</a:t>
            </a:r>
            <a:r>
              <a:rPr lang="en-US" altLang="zh-CN" sz="2000" dirty="0"/>
              <a:t>G</a:t>
            </a:r>
            <a:r>
              <a:rPr lang="zh-CN" altLang="en-US" sz="2000" dirty="0"/>
              <a:t>是一个强连通图。</a:t>
            </a:r>
            <a:endParaRPr lang="en-US" altLang="zh-CN" sz="2000" dirty="0"/>
          </a:p>
          <a:p>
            <a:r>
              <a:rPr lang="zh-CN" altLang="en-US" sz="2000" dirty="0"/>
              <a:t>有向图的极大强连通子图，称为强连通分量</a:t>
            </a:r>
            <a:endParaRPr lang="zh-CN" altLang="en-US" sz="20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lstStyle/>
          <a:p>
            <a:r>
              <a:rPr lang="zh-CN" altLang="en-US" dirty="0" smtClean="0"/>
              <a:t>偏序关系</a:t>
            </a:r>
            <a:endParaRPr lang="zh-CN" altLang="en-US" dirty="0"/>
          </a:p>
        </p:txBody>
      </p:sp>
      <p:sp>
        <p:nvSpPr>
          <p:cNvPr id="7" name="内容占位符 3"/>
          <p:cNvSpPr>
            <a:spLocks noGrp="true"/>
          </p:cNvSpPr>
          <p:nvPr>
            <p:ph idx="1"/>
          </p:nvPr>
        </p:nvSpPr>
        <p:spPr>
          <a:xfrm>
            <a:off x="2210788" y="1479229"/>
            <a:ext cx="8915400" cy="4586720"/>
          </a:xfrm>
        </p:spPr>
        <p:txBody>
          <a:bodyPr>
            <a:normAutofit/>
          </a:bodyPr>
          <a:lstStyle/>
          <a:p>
            <a:r>
              <a:rPr lang="zh-CN" altLang="en-US" sz="2400" dirty="0" smtClean="0"/>
              <a:t>集合 </a:t>
            </a:r>
            <a:r>
              <a:rPr lang="en-US" altLang="zh-CN" sz="2400" dirty="0" smtClean="0"/>
              <a:t>A</a:t>
            </a:r>
            <a:r>
              <a:rPr lang="zh-CN" altLang="en-US" sz="2400" dirty="0" smtClean="0"/>
              <a:t>上</a:t>
            </a:r>
            <a:r>
              <a:rPr lang="zh-CN" altLang="en-US" sz="2400" dirty="0"/>
              <a:t>的关系 </a:t>
            </a:r>
            <a:r>
              <a:rPr lang="en-US" altLang="zh-CN" sz="2400" dirty="0"/>
              <a:t>R </a:t>
            </a:r>
            <a:r>
              <a:rPr lang="zh-CN" altLang="en-US" sz="2400" dirty="0"/>
              <a:t>称为 </a:t>
            </a:r>
            <a:r>
              <a:rPr lang="en-US" altLang="zh-CN" sz="2400" dirty="0" smtClean="0"/>
              <a:t>A</a:t>
            </a:r>
            <a:r>
              <a:rPr lang="zh-CN" altLang="en-US" sz="2400" dirty="0" smtClean="0"/>
              <a:t>上</a:t>
            </a:r>
            <a:r>
              <a:rPr lang="zh-CN" altLang="en-US" sz="2400" dirty="0"/>
              <a:t>的偏序关系，当且仅当 </a:t>
            </a:r>
            <a:r>
              <a:rPr lang="en-US" altLang="zh-CN" sz="2400" dirty="0"/>
              <a:t>R</a:t>
            </a:r>
            <a:r>
              <a:rPr lang="zh-CN" altLang="en-US" sz="2400" dirty="0"/>
              <a:t>是自反的、反对称的和传递的。用“≤”表示</a:t>
            </a:r>
            <a:r>
              <a:rPr lang="zh-CN" altLang="en-US" sz="2400" dirty="0" smtClean="0"/>
              <a:t>偏序关系</a:t>
            </a:r>
            <a:endParaRPr lang="en-US" altLang="zh-CN" sz="2400" dirty="0" smtClean="0"/>
          </a:p>
          <a:p>
            <a:pPr lvl="1"/>
            <a:r>
              <a:rPr lang="en-US" altLang="zh-CN" sz="2200" dirty="0"/>
              <a:t>Ⅰ </a:t>
            </a:r>
            <a:r>
              <a:rPr lang="zh-CN" altLang="en-US" sz="2200" dirty="0"/>
              <a:t>自反性：对任意</a:t>
            </a:r>
            <a:r>
              <a:rPr lang="en-US" altLang="zh-CN" sz="2200" dirty="0" err="1"/>
              <a:t>x</a:t>
            </a:r>
            <a:r>
              <a:rPr lang="en-US" altLang="zh-CN" sz="2200" dirty="0" err="1" smtClean="0"/>
              <a:t>∈A</a:t>
            </a:r>
            <a:r>
              <a:rPr lang="zh-CN" altLang="en-US" sz="2200" dirty="0" smtClean="0"/>
              <a:t>，</a:t>
            </a:r>
            <a:r>
              <a:rPr lang="zh-CN" altLang="en-US" sz="2200" dirty="0"/>
              <a:t>有</a:t>
            </a:r>
            <a:r>
              <a:rPr lang="en-US" altLang="zh-CN" sz="2200" dirty="0" smtClean="0"/>
              <a:t>x</a:t>
            </a:r>
            <a:r>
              <a:rPr lang="zh-CN" altLang="en-US" sz="2000" dirty="0"/>
              <a:t>≤</a:t>
            </a:r>
            <a:r>
              <a:rPr lang="en-US" altLang="zh-CN" sz="2200" dirty="0" smtClean="0"/>
              <a:t>x</a:t>
            </a:r>
            <a:r>
              <a:rPr lang="zh-CN" altLang="en-US" sz="2200" dirty="0" smtClean="0"/>
              <a:t>；</a:t>
            </a:r>
            <a:endParaRPr lang="en-US" altLang="zh-CN" sz="2200" dirty="0" smtClean="0"/>
          </a:p>
          <a:p>
            <a:pPr lvl="1"/>
            <a:r>
              <a:rPr lang="en-US" altLang="zh-CN" sz="2200" dirty="0"/>
              <a:t>Ⅱ </a:t>
            </a:r>
            <a:r>
              <a:rPr lang="zh-CN" altLang="en-US" sz="2200" dirty="0"/>
              <a:t>反对称性（即反对称关系）：对任意</a:t>
            </a:r>
            <a:r>
              <a:rPr lang="en-US" altLang="zh-CN" sz="2200" dirty="0" err="1"/>
              <a:t>x,y</a:t>
            </a:r>
            <a:r>
              <a:rPr lang="en-US" altLang="zh-CN" sz="2200" dirty="0" err="1" smtClean="0"/>
              <a:t>∈A</a:t>
            </a:r>
            <a:r>
              <a:rPr lang="zh-CN" altLang="en-US" sz="2200" dirty="0" smtClean="0"/>
              <a:t>，</a:t>
            </a:r>
            <a:r>
              <a:rPr lang="zh-CN" altLang="en-US" sz="2200" dirty="0"/>
              <a:t>若</a:t>
            </a:r>
            <a:r>
              <a:rPr lang="en-US" altLang="zh-CN" sz="2200" dirty="0" smtClean="0"/>
              <a:t>x</a:t>
            </a:r>
            <a:r>
              <a:rPr lang="zh-CN" altLang="en-US" sz="2400" dirty="0"/>
              <a:t> ≤ </a:t>
            </a:r>
            <a:r>
              <a:rPr lang="en-US" altLang="zh-CN" sz="2200" dirty="0" smtClean="0"/>
              <a:t>y</a:t>
            </a:r>
            <a:r>
              <a:rPr lang="zh-CN" altLang="en-US" sz="2200" dirty="0"/>
              <a:t>，且</a:t>
            </a:r>
            <a:r>
              <a:rPr lang="en-US" altLang="zh-CN" sz="2200" dirty="0" smtClean="0"/>
              <a:t>y</a:t>
            </a:r>
            <a:r>
              <a:rPr lang="zh-CN" altLang="en-US" sz="2400" dirty="0"/>
              <a:t> ≤ </a:t>
            </a:r>
            <a:r>
              <a:rPr lang="en-US" altLang="zh-CN" sz="2200" dirty="0" smtClean="0"/>
              <a:t>x</a:t>
            </a:r>
            <a:r>
              <a:rPr lang="zh-CN" altLang="en-US" sz="2200" dirty="0"/>
              <a:t>，则</a:t>
            </a:r>
            <a:r>
              <a:rPr lang="en-US" altLang="zh-CN" sz="2200" dirty="0"/>
              <a:t>x=y</a:t>
            </a:r>
            <a:r>
              <a:rPr lang="zh-CN" altLang="en-US" sz="2200" dirty="0" smtClean="0"/>
              <a:t>；</a:t>
            </a:r>
            <a:endParaRPr lang="en-US" altLang="zh-CN" sz="2200" dirty="0"/>
          </a:p>
          <a:p>
            <a:pPr lvl="1"/>
            <a:r>
              <a:rPr lang="en-US" altLang="zh-CN" sz="2200" dirty="0" smtClean="0"/>
              <a:t>Ⅲ </a:t>
            </a:r>
            <a:r>
              <a:rPr lang="zh-CN" altLang="en-US" sz="2200" dirty="0" smtClean="0"/>
              <a:t>传递性</a:t>
            </a:r>
            <a:r>
              <a:rPr lang="zh-CN" altLang="en-US" sz="2200" dirty="0"/>
              <a:t>：对任意</a:t>
            </a:r>
            <a:r>
              <a:rPr lang="en-US" altLang="zh-CN" sz="2200" dirty="0"/>
              <a:t>x, </a:t>
            </a:r>
            <a:r>
              <a:rPr lang="en-US" altLang="zh-CN" sz="2200" dirty="0" err="1"/>
              <a:t>y,z∈</a:t>
            </a:r>
            <a:r>
              <a:rPr lang="en-US" altLang="zh-CN" sz="2200" dirty="0" err="1" smtClean="0"/>
              <a:t>A</a:t>
            </a:r>
            <a:r>
              <a:rPr lang="zh-CN" altLang="en-US" sz="2200" dirty="0" smtClean="0"/>
              <a:t>，</a:t>
            </a:r>
            <a:r>
              <a:rPr lang="zh-CN" altLang="en-US" sz="2200" dirty="0"/>
              <a:t>若</a:t>
            </a:r>
            <a:r>
              <a:rPr lang="en-US" altLang="zh-CN" sz="2200" dirty="0" smtClean="0"/>
              <a:t>x</a:t>
            </a:r>
            <a:r>
              <a:rPr lang="zh-CN" altLang="en-US" sz="2000" dirty="0"/>
              <a:t> ≤ </a:t>
            </a:r>
            <a:r>
              <a:rPr lang="en-US" altLang="zh-CN" sz="2200" dirty="0" smtClean="0"/>
              <a:t>y</a:t>
            </a:r>
            <a:r>
              <a:rPr lang="zh-CN" altLang="en-US" sz="2200" dirty="0"/>
              <a:t>，且</a:t>
            </a:r>
            <a:r>
              <a:rPr lang="en-US" altLang="zh-CN" sz="2200" dirty="0" smtClean="0"/>
              <a:t>y</a:t>
            </a:r>
            <a:r>
              <a:rPr lang="zh-CN" altLang="en-US" sz="2000" dirty="0"/>
              <a:t> ≤ </a:t>
            </a:r>
            <a:r>
              <a:rPr lang="en-US" altLang="zh-CN" sz="2200" dirty="0" smtClean="0"/>
              <a:t>z</a:t>
            </a:r>
            <a:r>
              <a:rPr lang="zh-CN" altLang="en-US" sz="2200" dirty="0"/>
              <a:t>，则</a:t>
            </a:r>
            <a:r>
              <a:rPr lang="en-US" altLang="zh-CN" sz="2200" dirty="0" smtClean="0"/>
              <a:t>x</a:t>
            </a:r>
            <a:r>
              <a:rPr lang="zh-CN" altLang="en-US" sz="2000" dirty="0"/>
              <a:t> ≤ </a:t>
            </a:r>
            <a:r>
              <a:rPr lang="en-US" altLang="zh-CN" sz="2200" dirty="0" smtClean="0"/>
              <a:t>z</a:t>
            </a:r>
            <a:r>
              <a:rPr lang="zh-CN" altLang="en-US" sz="2200" dirty="0" smtClean="0"/>
              <a:t>。</a:t>
            </a:r>
            <a:endParaRPr lang="en-US" altLang="zh-CN" sz="2200" dirty="0" smtClean="0"/>
          </a:p>
          <a:p>
            <a:r>
              <a:rPr lang="zh-CN" altLang="en-US" sz="2400" dirty="0" smtClean="0"/>
              <a:t>如果在</a:t>
            </a:r>
            <a:r>
              <a:rPr lang="en-US" altLang="zh-CN" sz="2400" dirty="0" smtClean="0"/>
              <a:t>DAG</a:t>
            </a:r>
            <a:r>
              <a:rPr lang="zh-CN" altLang="en-US" sz="2400" dirty="0" smtClean="0"/>
              <a:t>上，</a:t>
            </a:r>
            <a:r>
              <a:rPr lang="en-US" altLang="zh-CN" sz="2400" dirty="0" smtClean="0"/>
              <a:t>x</a:t>
            </a:r>
            <a:r>
              <a:rPr lang="zh-CN" altLang="en-US" sz="2400" dirty="0" smtClean="0"/>
              <a:t>可以通过有向边到达</a:t>
            </a:r>
            <a:r>
              <a:rPr lang="en-US" altLang="zh-CN" sz="2400" dirty="0" smtClean="0"/>
              <a:t>y</a:t>
            </a:r>
            <a:r>
              <a:rPr lang="zh-CN" altLang="en-US" sz="2400" dirty="0" smtClean="0"/>
              <a:t>，就有</a:t>
            </a:r>
            <a:r>
              <a:rPr lang="en-US" altLang="zh-CN" sz="2400" dirty="0"/>
              <a:t>x ≤ </a:t>
            </a:r>
            <a:r>
              <a:rPr lang="en-US" altLang="zh-CN" sz="2400" dirty="0" smtClean="0"/>
              <a:t>y</a:t>
            </a:r>
            <a:r>
              <a:rPr lang="zh-CN" altLang="en-US" sz="2400" dirty="0" smtClean="0"/>
              <a:t>，此时发现</a:t>
            </a:r>
            <a:r>
              <a:rPr lang="en-US" altLang="zh-CN" sz="2400" dirty="0" smtClean="0"/>
              <a:t>DAG</a:t>
            </a:r>
            <a:r>
              <a:rPr lang="zh-CN" altLang="en-US" sz="2400" dirty="0" smtClean="0"/>
              <a:t>是满足偏序关系的</a:t>
            </a:r>
            <a:endParaRPr lang="en-US" altLang="zh-CN" sz="2400" dirty="0" smtClean="0"/>
          </a:p>
          <a:p>
            <a:r>
              <a:rPr lang="zh-CN" altLang="en-US" sz="2400" dirty="0" smtClean="0"/>
              <a:t>同样将一个偏序集的偏序关系建出有向图，也会发现是一个</a:t>
            </a:r>
            <a:r>
              <a:rPr lang="en-US" altLang="zh-CN" sz="2400" dirty="0" smtClean="0"/>
              <a:t>DAG(</a:t>
            </a:r>
            <a:r>
              <a:rPr lang="zh-CN" altLang="en-US" sz="2400" dirty="0" smtClean="0"/>
              <a:t>如果有环则说明是等价的元素，可以缩环</a:t>
            </a:r>
            <a:r>
              <a:rPr lang="en-US" altLang="zh-CN" sz="2400" dirty="0" smtClean="0"/>
              <a:t>)</a:t>
            </a:r>
            <a:endParaRPr lang="en-US" altLang="zh-CN" sz="24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normAutofit/>
          </a:bodyPr>
          <a:lstStyle/>
          <a:p>
            <a:r>
              <a:rPr lang="zh-CN" altLang="en-US" sz="4000" dirty="0"/>
              <a:t>偏序关系</a:t>
            </a:r>
            <a:endParaRPr lang="zh-CN" altLang="en-US" sz="4000" dirty="0"/>
          </a:p>
        </p:txBody>
      </p:sp>
      <p:sp>
        <p:nvSpPr>
          <p:cNvPr id="3" name="内容占位符 2"/>
          <p:cNvSpPr>
            <a:spLocks noGrp="true"/>
          </p:cNvSpPr>
          <p:nvPr>
            <p:ph idx="1"/>
          </p:nvPr>
        </p:nvSpPr>
        <p:spPr>
          <a:xfrm>
            <a:off x="2207075" y="1631324"/>
            <a:ext cx="8915400" cy="3777622"/>
          </a:xfrm>
        </p:spPr>
        <p:txBody>
          <a:bodyPr>
            <a:normAutofit/>
          </a:bodyPr>
          <a:lstStyle/>
          <a:p>
            <a:r>
              <a:rPr lang="zh-CN" altLang="en-US" sz="2200" b="1" dirty="0" smtClean="0"/>
              <a:t>链</a:t>
            </a:r>
            <a:r>
              <a:rPr lang="en-US" altLang="zh-CN" sz="2200" b="1" dirty="0" smtClean="0"/>
              <a:t>(chain)</a:t>
            </a:r>
            <a:r>
              <a:rPr lang="zh-CN" altLang="en-US" sz="2200" b="1" dirty="0" smtClean="0"/>
              <a:t>：</a:t>
            </a:r>
            <a:r>
              <a:rPr lang="zh-CN" altLang="en-US" sz="2200" dirty="0" smtClean="0"/>
              <a:t>是偏序集上的一个元素的集合，满足集合中的元素两两之间都是可比较的</a:t>
            </a:r>
            <a:endParaRPr lang="en-US" altLang="zh-CN" sz="2200" dirty="0" smtClean="0"/>
          </a:p>
          <a:p>
            <a:r>
              <a:rPr lang="zh-CN" altLang="en-US" sz="2200" b="1" dirty="0" smtClean="0"/>
              <a:t>反链</a:t>
            </a:r>
            <a:r>
              <a:rPr lang="en-US" altLang="zh-CN" sz="2200" b="1" dirty="0" smtClean="0"/>
              <a:t>(</a:t>
            </a:r>
            <a:r>
              <a:rPr lang="en-US" altLang="zh-CN" sz="2200" b="1" dirty="0" err="1" smtClean="0"/>
              <a:t>antichain</a:t>
            </a:r>
            <a:r>
              <a:rPr lang="en-US" altLang="zh-CN" sz="2200" b="1" dirty="0" smtClean="0"/>
              <a:t>)</a:t>
            </a:r>
            <a:r>
              <a:rPr lang="zh-CN" altLang="en-US" sz="2200" b="1" dirty="0" smtClean="0"/>
              <a:t>：</a:t>
            </a:r>
            <a:r>
              <a:rPr lang="zh-CN" altLang="en-US" sz="2200" dirty="0" smtClean="0"/>
              <a:t>是</a:t>
            </a:r>
            <a:r>
              <a:rPr lang="zh-CN" altLang="en-US" sz="2200" dirty="0"/>
              <a:t>偏序集上的一个元素的集合，满足集合中的元素两两之间</a:t>
            </a:r>
            <a:r>
              <a:rPr lang="zh-CN" altLang="en-US" sz="2200" dirty="0" smtClean="0"/>
              <a:t>都不可比较</a:t>
            </a:r>
            <a:endParaRPr lang="en-US" altLang="zh-CN" sz="2200" dirty="0" smtClean="0"/>
          </a:p>
          <a:p>
            <a:r>
              <a:rPr lang="zh-CN" altLang="en-US" sz="2200" b="1" dirty="0"/>
              <a:t>最大链</a:t>
            </a:r>
            <a:r>
              <a:rPr lang="en-US" altLang="zh-CN" sz="2200" b="1" dirty="0"/>
              <a:t>(maximum chain)</a:t>
            </a:r>
            <a:r>
              <a:rPr lang="zh-CN" altLang="en-US" sz="2200" b="1" dirty="0"/>
              <a:t>：</a:t>
            </a:r>
            <a:r>
              <a:rPr lang="zh-CN" altLang="en-US" sz="2200" dirty="0"/>
              <a:t>链</a:t>
            </a:r>
            <a:r>
              <a:rPr lang="en-US" altLang="zh-CN" sz="2200" dirty="0"/>
              <a:t>C</a:t>
            </a:r>
            <a:r>
              <a:rPr lang="zh-CN" altLang="en-US" sz="2200" dirty="0"/>
              <a:t>包含元素个数不少于任意其他链</a:t>
            </a:r>
            <a:r>
              <a:rPr lang="en-US" altLang="zh-CN" sz="2200" dirty="0"/>
              <a:t>C'</a:t>
            </a:r>
            <a:r>
              <a:rPr lang="zh-CN" altLang="en-US" sz="2200" dirty="0"/>
              <a:t>，则</a:t>
            </a:r>
            <a:r>
              <a:rPr lang="en-US" altLang="zh-CN" sz="2200" dirty="0"/>
              <a:t>C</a:t>
            </a:r>
            <a:r>
              <a:rPr lang="zh-CN" altLang="en-US" sz="2200" dirty="0"/>
              <a:t>是最大链</a:t>
            </a:r>
            <a:endParaRPr lang="zh-CN" altLang="en-US" sz="2200" dirty="0"/>
          </a:p>
          <a:p>
            <a:r>
              <a:rPr lang="zh-CN" altLang="en-US" sz="2200" b="1" dirty="0" smtClean="0"/>
              <a:t>最小链划分</a:t>
            </a:r>
            <a:r>
              <a:rPr lang="en-US" altLang="zh-CN" sz="2200" b="1" dirty="0" smtClean="0"/>
              <a:t>(maximum </a:t>
            </a:r>
            <a:r>
              <a:rPr lang="en-US" altLang="zh-CN" sz="2200" b="1" dirty="0"/>
              <a:t>chain)</a:t>
            </a:r>
            <a:r>
              <a:rPr lang="zh-CN" altLang="en-US" sz="2200" b="1" dirty="0" smtClean="0"/>
              <a:t>：</a:t>
            </a:r>
            <a:r>
              <a:rPr lang="zh-CN" altLang="en-US" sz="2200" dirty="0" smtClean="0"/>
              <a:t>将偏序集的所有元素划分为最少个数的集合，使得每个集合都是链</a:t>
            </a:r>
            <a:endParaRPr lang="zh-CN" altLang="en-US" sz="2200" dirty="0"/>
          </a:p>
          <a:p>
            <a:r>
              <a:rPr lang="en-US" altLang="zh-CN" sz="2200" dirty="0" smtClean="0"/>
              <a:t>…</a:t>
            </a:r>
            <a:endParaRPr lang="zh-CN" altLang="en-US" sz="22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normAutofit/>
          </a:bodyPr>
          <a:lstStyle/>
          <a:p>
            <a:r>
              <a:rPr lang="en-US" altLang="zh-CN" sz="4000" dirty="0" smtClean="0"/>
              <a:t>Dilworth</a:t>
            </a:r>
            <a:r>
              <a:rPr lang="zh-CN" altLang="en-US" sz="4000" dirty="0" smtClean="0"/>
              <a:t>定理</a:t>
            </a:r>
            <a:endParaRPr lang="zh-CN" altLang="en-US" sz="4000" dirty="0"/>
          </a:p>
        </p:txBody>
      </p:sp>
      <p:sp>
        <p:nvSpPr>
          <p:cNvPr id="3" name="内容占位符 2"/>
          <p:cNvSpPr>
            <a:spLocks noGrp="true"/>
          </p:cNvSpPr>
          <p:nvPr>
            <p:ph idx="1"/>
          </p:nvPr>
        </p:nvSpPr>
        <p:spPr>
          <a:xfrm>
            <a:off x="2207075" y="1721477"/>
            <a:ext cx="8915400" cy="3777622"/>
          </a:xfrm>
        </p:spPr>
        <p:txBody>
          <a:bodyPr>
            <a:normAutofit/>
          </a:bodyPr>
          <a:lstStyle/>
          <a:p>
            <a:r>
              <a:rPr lang="en-US" altLang="zh-CN" sz="2400" b="1" dirty="0"/>
              <a:t>Dilworth</a:t>
            </a:r>
            <a:r>
              <a:rPr lang="zh-CN" altLang="en-US" sz="2400" b="1" dirty="0"/>
              <a:t>定理：</a:t>
            </a:r>
            <a:r>
              <a:rPr lang="zh-CN" altLang="en-US" sz="2400" dirty="0"/>
              <a:t>令（</a:t>
            </a:r>
            <a:r>
              <a:rPr lang="en-US" altLang="zh-CN" sz="2400" dirty="0"/>
              <a:t>X,≤</a:t>
            </a:r>
            <a:r>
              <a:rPr lang="zh-CN" altLang="en-US" sz="2400" dirty="0"/>
              <a:t>）是一个有限偏序集，并令</a:t>
            </a:r>
            <a:r>
              <a:rPr lang="en-US" altLang="zh-CN" sz="2400" dirty="0"/>
              <a:t>m</a:t>
            </a:r>
            <a:r>
              <a:rPr lang="zh-CN" altLang="en-US" sz="2400" dirty="0"/>
              <a:t>是反链的最大的大小。则</a:t>
            </a:r>
            <a:r>
              <a:rPr lang="en-US" altLang="zh-CN" sz="2400" dirty="0"/>
              <a:t>X</a:t>
            </a:r>
            <a:r>
              <a:rPr lang="zh-CN" altLang="en-US" sz="2400" dirty="0"/>
              <a:t>可以被划分成</a:t>
            </a:r>
            <a:r>
              <a:rPr lang="en-US" altLang="zh-CN" sz="2400" dirty="0"/>
              <a:t>m</a:t>
            </a:r>
            <a:r>
              <a:rPr lang="zh-CN" altLang="en-US" sz="2400" dirty="0"/>
              <a:t>个但不能再少的链</a:t>
            </a:r>
            <a:r>
              <a:rPr lang="zh-CN" altLang="en-US" sz="2400" dirty="0" smtClean="0"/>
              <a:t>。</a:t>
            </a:r>
            <a:endParaRPr lang="en-US" altLang="zh-CN" sz="2400" dirty="0" smtClean="0"/>
          </a:p>
          <a:p>
            <a:r>
              <a:rPr lang="zh-CN" altLang="en-US" sz="2400" b="1" dirty="0" smtClean="0"/>
              <a:t>最大反链的大小</a:t>
            </a:r>
            <a:r>
              <a:rPr lang="en-US" altLang="zh-CN" sz="2400" b="1" dirty="0" smtClean="0"/>
              <a:t>=</a:t>
            </a:r>
            <a:r>
              <a:rPr lang="zh-CN" altLang="en-US" sz="2400" b="1" dirty="0" smtClean="0"/>
              <a:t>最小链划分</a:t>
            </a:r>
            <a:endParaRPr lang="zh-CN" altLang="en-US" sz="2400" b="1" dirty="0"/>
          </a:p>
          <a:p>
            <a:endParaRPr lang="en-US" altLang="zh-CN" sz="2400" dirty="0" smtClean="0"/>
          </a:p>
          <a:p>
            <a:r>
              <a:rPr lang="en-US" altLang="zh-CN" sz="2400" b="1" dirty="0" smtClean="0"/>
              <a:t>Dilworth</a:t>
            </a:r>
            <a:r>
              <a:rPr lang="zh-CN" altLang="en-US" sz="2400" b="1" dirty="0" smtClean="0"/>
              <a:t>对偶定理</a:t>
            </a:r>
            <a:r>
              <a:rPr lang="zh-CN" altLang="en-US" sz="2400" b="1" dirty="0"/>
              <a:t>：</a:t>
            </a:r>
            <a:r>
              <a:rPr lang="zh-CN" altLang="en-US" sz="2400" dirty="0"/>
              <a:t>令（</a:t>
            </a:r>
            <a:r>
              <a:rPr lang="en-US" altLang="zh-CN" sz="2400" dirty="0"/>
              <a:t>X,≤</a:t>
            </a:r>
            <a:r>
              <a:rPr lang="zh-CN" altLang="en-US" sz="2400" dirty="0"/>
              <a:t>）是一个有限偏序集，并令</a:t>
            </a:r>
            <a:r>
              <a:rPr lang="en-US" altLang="zh-CN" sz="2400" dirty="0"/>
              <a:t>r</a:t>
            </a:r>
            <a:r>
              <a:rPr lang="zh-CN" altLang="en-US" sz="2400" dirty="0"/>
              <a:t>是其最大链的大小。则</a:t>
            </a:r>
            <a:r>
              <a:rPr lang="en-US" altLang="zh-CN" sz="2400" dirty="0"/>
              <a:t>X</a:t>
            </a:r>
            <a:r>
              <a:rPr lang="zh-CN" altLang="en-US" sz="2400" dirty="0"/>
              <a:t>可以被划分成</a:t>
            </a:r>
            <a:r>
              <a:rPr lang="en-US" altLang="zh-CN" sz="2400" dirty="0"/>
              <a:t>r</a:t>
            </a:r>
            <a:r>
              <a:rPr lang="zh-CN" altLang="en-US" sz="2400" dirty="0"/>
              <a:t>个但不能再少的反链。 </a:t>
            </a:r>
            <a:endParaRPr lang="en-US" altLang="zh-CN" sz="2400" dirty="0" smtClean="0"/>
          </a:p>
          <a:p>
            <a:r>
              <a:rPr lang="zh-CN" altLang="en-US" sz="2400" b="1" dirty="0" smtClean="0"/>
              <a:t>最大链的大小</a:t>
            </a:r>
            <a:r>
              <a:rPr lang="en-US" altLang="zh-CN" sz="2400" b="1" dirty="0" smtClean="0"/>
              <a:t>=</a:t>
            </a:r>
            <a:r>
              <a:rPr lang="zh-CN" altLang="en-US" sz="2400" b="1" dirty="0" smtClean="0"/>
              <a:t>最小反链划分</a:t>
            </a:r>
            <a:endParaRPr lang="zh-CN" altLang="en-US" sz="2400" b="1"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normAutofit/>
          </a:bodyPr>
          <a:lstStyle/>
          <a:p>
            <a:r>
              <a:rPr lang="en-US" altLang="zh-CN" sz="4000" dirty="0" smtClean="0"/>
              <a:t>Dilworth</a:t>
            </a:r>
            <a:r>
              <a:rPr lang="zh-CN" altLang="en-US" sz="4000" dirty="0" smtClean="0"/>
              <a:t>对偶定理</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07075" y="1721477"/>
                <a:ext cx="8915400" cy="3777622"/>
              </a:xfrm>
            </p:spPr>
            <p:txBody>
              <a:bodyPr>
                <a:normAutofit/>
              </a:bodyPr>
              <a:lstStyle/>
              <a:p>
                <a:r>
                  <a:rPr lang="zh-CN" altLang="en-US" sz="2200" b="1" dirty="0" smtClean="0"/>
                  <a:t>最大链的大小</a:t>
                </a:r>
                <a:r>
                  <a:rPr lang="en-US" altLang="zh-CN" sz="2200" b="1" dirty="0"/>
                  <a:t>=</a:t>
                </a:r>
                <a:r>
                  <a:rPr lang="zh-CN" altLang="en-US" sz="2200" b="1" dirty="0" smtClean="0"/>
                  <a:t>最小反</a:t>
                </a:r>
                <a:r>
                  <a:rPr lang="zh-CN" altLang="en-US" sz="2200" b="1" dirty="0"/>
                  <a:t>链</a:t>
                </a:r>
                <a:r>
                  <a:rPr lang="zh-CN" altLang="en-US" sz="2200" b="1" dirty="0" smtClean="0"/>
                  <a:t>划分</a:t>
                </a:r>
                <a:endParaRPr lang="en-US" altLang="zh-CN" sz="2200" b="1" dirty="0" smtClean="0"/>
              </a:p>
              <a:p>
                <a:r>
                  <a:rPr lang="zh-CN" altLang="en-US" sz="2200" dirty="0" smtClean="0"/>
                  <a:t>证明：</a:t>
                </a:r>
                <a:endParaRPr lang="en-US" altLang="zh-CN" sz="2200" dirty="0" smtClean="0"/>
              </a:p>
              <a:p>
                <a:r>
                  <a:rPr lang="zh-CN" altLang="en-US" sz="2200" dirty="0"/>
                  <a:t>最大链的</a:t>
                </a:r>
                <a:r>
                  <a:rPr lang="zh-CN" altLang="en-US" sz="2200" dirty="0" smtClean="0"/>
                  <a:t>大小</a:t>
                </a:r>
                <a14:m>
                  <m:oMath xmlns:m="http://schemas.openxmlformats.org/officeDocument/2006/math">
                    <m:r>
                      <a:rPr lang="en-US" altLang="zh-CN" sz="2200" b="0" i="1" smtClean="0">
                        <a:latin typeface="Cambria Math" panose="02040503050406030204" pitchFamily="18" charset="0"/>
                      </a:rPr>
                      <m:t>≤</m:t>
                    </m:r>
                  </m:oMath>
                </a14:m>
                <a:r>
                  <a:rPr lang="zh-CN" altLang="en-US" sz="2200" dirty="0" smtClean="0"/>
                  <a:t>最小</a:t>
                </a:r>
                <a:r>
                  <a:rPr lang="zh-CN" altLang="en-US" sz="2200" dirty="0"/>
                  <a:t>反链</a:t>
                </a:r>
                <a:r>
                  <a:rPr lang="zh-CN" altLang="en-US" sz="2200" dirty="0" smtClean="0"/>
                  <a:t>划分：在最大链中的每一个元素都属于不同的反链，所以至少要划分出最大</a:t>
                </a:r>
                <a:r>
                  <a:rPr lang="zh-CN" altLang="en-US" sz="2200" dirty="0"/>
                  <a:t>链的</a:t>
                </a:r>
                <a:r>
                  <a:rPr lang="zh-CN" altLang="en-US" sz="2200" dirty="0" smtClean="0"/>
                  <a:t>大小个反链</a:t>
                </a:r>
                <a:endParaRPr lang="en-US" altLang="zh-CN" sz="2200" dirty="0" smtClean="0"/>
              </a:p>
              <a:p>
                <a:r>
                  <a:rPr lang="zh-CN" altLang="en-US" sz="2200" dirty="0"/>
                  <a:t>最大链的</a:t>
                </a:r>
                <a:r>
                  <a:rPr lang="zh-CN" altLang="en-US" sz="2200" dirty="0" smtClean="0"/>
                  <a:t>大小</a:t>
                </a:r>
                <a14:m>
                  <m:oMath xmlns:m="http://schemas.openxmlformats.org/officeDocument/2006/math">
                    <m:r>
                      <a:rPr lang="en-US" altLang="zh-CN" sz="2200" b="0" i="1" smtClean="0">
                        <a:latin typeface="Cambria Math" panose="02040503050406030204" pitchFamily="18" charset="0"/>
                      </a:rPr>
                      <m:t>≥</m:t>
                    </m:r>
                  </m:oMath>
                </a14:m>
                <a:r>
                  <a:rPr lang="zh-CN" altLang="en-US" sz="2200" dirty="0" smtClean="0"/>
                  <a:t>最小</a:t>
                </a:r>
                <a:r>
                  <a:rPr lang="zh-CN" altLang="en-US" sz="2200" dirty="0"/>
                  <a:t>反链划分</a:t>
                </a:r>
                <a:r>
                  <a:rPr lang="zh-CN" altLang="en-US" sz="2200" dirty="0" smtClean="0"/>
                  <a:t>：考虑每一次将所有的极小元素取出，也就是对应</a:t>
                </a:r>
                <a:r>
                  <a:rPr lang="en-US" altLang="zh-CN" sz="2200" dirty="0" smtClean="0"/>
                  <a:t>DAG</a:t>
                </a:r>
                <a:r>
                  <a:rPr lang="zh-CN" altLang="en-US" sz="2200" dirty="0" smtClean="0"/>
                  <a:t>上所有出度为</a:t>
                </a:r>
                <a:r>
                  <a:rPr lang="en-US" altLang="zh-CN" sz="2200" dirty="0" smtClean="0"/>
                  <a:t>0</a:t>
                </a:r>
                <a:r>
                  <a:rPr lang="zh-CN" altLang="en-US" sz="2200" dirty="0" smtClean="0"/>
                  <a:t>的元素取出，然后将他们作为一个反链，然后删去，更新剩余元素的出度。这种划分方式证明存在一个</a:t>
                </a:r>
                <a:r>
                  <a:rPr lang="zh-CN" altLang="en-US" sz="2200" dirty="0"/>
                  <a:t>最小反链</a:t>
                </a:r>
                <a:r>
                  <a:rPr lang="zh-CN" altLang="en-US" sz="2200" dirty="0" smtClean="0"/>
                  <a:t>划分等于最大</a:t>
                </a:r>
                <a:r>
                  <a:rPr lang="zh-CN" altLang="en-US" sz="2200" dirty="0"/>
                  <a:t>链的</a:t>
                </a:r>
                <a:r>
                  <a:rPr lang="zh-CN" altLang="en-US" sz="2200" dirty="0" smtClean="0"/>
                  <a:t>大小，所以得证。</a:t>
                </a:r>
                <a:endParaRPr lang="en-US" altLang="zh-CN" sz="2200" dirty="0"/>
              </a:p>
              <a:p>
                <a:endParaRPr lang="zh-CN" altLang="en-US" sz="22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07075" y="1721477"/>
                <a:ext cx="8915400" cy="3777622"/>
              </a:xfrm>
              <a:blipFill rotWithShape="true">
                <a:blip r:embed="rId1"/>
                <a:stretch>
                  <a:fillRect l="-5" t="-286" r="5" b="1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normAutofit/>
          </a:bodyPr>
          <a:lstStyle/>
          <a:p>
            <a:r>
              <a:rPr lang="en-US" altLang="zh-CN" sz="4000" dirty="0" smtClean="0"/>
              <a:t>Dilworth</a:t>
            </a:r>
            <a:r>
              <a:rPr lang="zh-CN" altLang="en-US" sz="4000" dirty="0" smtClean="0"/>
              <a:t>定理</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07075" y="1721477"/>
                <a:ext cx="8915400" cy="3777622"/>
              </a:xfrm>
            </p:spPr>
            <p:txBody>
              <a:bodyPr>
                <a:normAutofit/>
              </a:bodyPr>
              <a:lstStyle/>
              <a:p>
                <a:r>
                  <a:rPr lang="zh-CN" altLang="en-US" sz="2200" b="1" dirty="0"/>
                  <a:t>最大反链的大小</a:t>
                </a:r>
                <a:r>
                  <a:rPr lang="en-US" altLang="zh-CN" sz="2200" b="1" dirty="0"/>
                  <a:t>=</a:t>
                </a:r>
                <a:r>
                  <a:rPr lang="zh-CN" altLang="en-US" sz="2200" b="1" dirty="0"/>
                  <a:t>最小链划分</a:t>
                </a:r>
                <a:endParaRPr lang="zh-CN" altLang="en-US" sz="2200" b="1" dirty="0"/>
              </a:p>
              <a:p>
                <a:r>
                  <a:rPr lang="zh-CN" altLang="en-US" sz="2200" dirty="0" smtClean="0"/>
                  <a:t>证明：</a:t>
                </a:r>
                <a:endParaRPr lang="en-US" altLang="zh-CN" sz="2200" dirty="0" smtClean="0"/>
              </a:p>
              <a:p>
                <a:r>
                  <a:rPr lang="zh-CN" altLang="en-US" sz="2200" dirty="0"/>
                  <a:t>最大反链的大小</a:t>
                </a:r>
                <a14:m>
                  <m:oMath xmlns:m="http://schemas.openxmlformats.org/officeDocument/2006/math">
                    <m:r>
                      <a:rPr lang="en-US" altLang="zh-CN" sz="2200" b="0" i="1" smtClean="0">
                        <a:latin typeface="Cambria Math" panose="02040503050406030204" pitchFamily="18" charset="0"/>
                      </a:rPr>
                      <m:t>≤</m:t>
                    </m:r>
                  </m:oMath>
                </a14:m>
                <a:r>
                  <a:rPr lang="zh-CN" altLang="en-US" sz="2200" dirty="0"/>
                  <a:t>最小链</a:t>
                </a:r>
                <a:r>
                  <a:rPr lang="zh-CN" altLang="en-US" sz="2200" dirty="0" smtClean="0"/>
                  <a:t>划分：在最大反链中的每一个元素都必须分别属于一个链，不可能出现两个属于同一个链</a:t>
                </a:r>
                <a:endParaRPr lang="en-US" altLang="zh-CN" sz="2200" dirty="0" smtClean="0"/>
              </a:p>
              <a:p>
                <a:r>
                  <a:rPr lang="zh-CN" altLang="en-US" sz="2200" dirty="0" smtClean="0"/>
                  <a:t>最大</a:t>
                </a:r>
                <a:r>
                  <a:rPr lang="zh-CN" altLang="en-US" sz="2200" dirty="0"/>
                  <a:t>反链的大小</a:t>
                </a:r>
                <a14:m>
                  <m:oMath xmlns:m="http://schemas.openxmlformats.org/officeDocument/2006/math">
                    <m:r>
                      <a:rPr lang="en-US" altLang="zh-CN" sz="2200" b="0" i="1" smtClean="0">
                        <a:latin typeface="Cambria Math" panose="02040503050406030204" pitchFamily="18" charset="0"/>
                      </a:rPr>
                      <m:t>≥</m:t>
                    </m:r>
                  </m:oMath>
                </a14:m>
                <a:r>
                  <a:rPr lang="zh-CN" altLang="en-US" sz="2200" dirty="0"/>
                  <a:t>最小链</a:t>
                </a:r>
                <a:r>
                  <a:rPr lang="zh-CN" altLang="en-US" sz="2200" dirty="0" smtClean="0"/>
                  <a:t>划分：考虑归纳证明</a:t>
                </a:r>
                <a:endParaRPr lang="zh-CN" altLang="en-US" sz="22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07075" y="1721477"/>
                <a:ext cx="8915400" cy="3777622"/>
              </a:xfrm>
              <a:blipFill rotWithShape="true">
                <a:blip r:embed="rId1"/>
                <a:stretch>
                  <a:fillRect l="-5" t="-286" r="5" b="1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true"/>
          </p:cNvPicPr>
          <p:nvPr/>
        </p:nvPicPr>
        <p:blipFill>
          <a:blip r:embed="rId1"/>
          <a:stretch>
            <a:fillRect/>
          </a:stretch>
        </p:blipFill>
        <p:spPr>
          <a:xfrm>
            <a:off x="0" y="576933"/>
            <a:ext cx="12192000" cy="6281067"/>
          </a:xfrm>
          <a:prstGeom prst="rect">
            <a:avLst/>
          </a:prstGeom>
        </p:spPr>
      </p:pic>
      <p:sp>
        <p:nvSpPr>
          <p:cNvPr id="9" name="文本框 8"/>
          <p:cNvSpPr txBox="true"/>
          <p:nvPr/>
        </p:nvSpPr>
        <p:spPr>
          <a:xfrm>
            <a:off x="0" y="0"/>
            <a:ext cx="12192000" cy="523220"/>
          </a:xfrm>
          <a:prstGeom prst="rect">
            <a:avLst/>
          </a:prstGeom>
          <a:noFill/>
        </p:spPr>
        <p:txBody>
          <a:bodyPr wrap="square" rtlCol="0">
            <a:spAutoFit/>
          </a:bodyPr>
          <a:lstStyle/>
          <a:p>
            <a:pPr algn="ctr"/>
            <a:r>
              <a:rPr lang="en-US" altLang="zh-CN" sz="2800" dirty="0" smtClean="0"/>
              <a:t> Dilworth</a:t>
            </a:r>
            <a:r>
              <a:rPr lang="zh-CN" altLang="en-US" sz="2800" dirty="0" smtClean="0"/>
              <a:t>定理</a:t>
            </a:r>
            <a:r>
              <a:rPr lang="en-US" altLang="zh-CN" sz="2800" dirty="0" smtClean="0"/>
              <a:t>:</a:t>
            </a:r>
            <a:r>
              <a:rPr lang="zh-CN" altLang="en-US" sz="2800" dirty="0"/>
              <a:t>最大反链的大小≥最小链划分</a:t>
            </a:r>
            <a:endParaRPr lang="zh-CN" altLang="en-US" sz="28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normAutofit/>
          </a:bodyPr>
          <a:lstStyle/>
          <a:p>
            <a:r>
              <a:rPr lang="en-US" altLang="zh-CN" sz="4000" dirty="0" err="1" smtClean="0"/>
              <a:t>Topcoder</a:t>
            </a:r>
            <a:r>
              <a:rPr lang="en-US" altLang="zh-CN" sz="4000" dirty="0" smtClean="0"/>
              <a:t> 557-550</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07075" y="1721477"/>
                <a:ext cx="8915400" cy="3777622"/>
              </a:xfrm>
            </p:spPr>
            <p:txBody>
              <a:bodyPr>
                <a:normAutofit/>
              </a:bodyPr>
              <a:lstStyle/>
              <a:p>
                <a:r>
                  <a:rPr lang="zh-CN" altLang="en-US" sz="2200" dirty="0" smtClean="0"/>
                  <a:t>给定一张 </a:t>
                </a:r>
                <a:r>
                  <a:rPr lang="en-US" altLang="zh-CN" sz="2200" dirty="0" smtClean="0"/>
                  <a:t>n </a:t>
                </a:r>
                <a:r>
                  <a:rPr lang="zh-CN" altLang="en-US" sz="2200" dirty="0"/>
                  <a:t>个点的有向图。没有重边，可能有自环。每次操作可以激活任意一个点，代价是它能直接或间接到达的所有点都会被打上标记。问最多有多少个被激活的且没有被打上标记的点</a:t>
                </a:r>
                <a:r>
                  <a:rPr lang="zh-CN" altLang="en-US" sz="2200" dirty="0" smtClean="0"/>
                  <a:t>。</a:t>
                </a:r>
                <a:endParaRPr lang="en-US" altLang="zh-CN" sz="2200" dirty="0" smtClean="0"/>
              </a:p>
              <a:p>
                <a:endParaRPr lang="en-US" altLang="zh-CN" sz="2200" dirty="0"/>
              </a:p>
              <a:p>
                <a14:m>
                  <m:oMath xmlns:m="http://schemas.openxmlformats.org/officeDocument/2006/math">
                    <m:r>
                      <a:rPr lang="en-US" altLang="zh-CN" sz="2200" b="0" i="1" smtClean="0">
                        <a:latin typeface="Cambria Math" panose="02040503050406030204" pitchFamily="18" charset="0"/>
                      </a:rPr>
                      <m:t>1</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𝑛</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50</m:t>
                    </m:r>
                  </m:oMath>
                </a14:m>
                <a:endParaRPr lang="en-US" altLang="zh-CN" sz="2200" dirty="0" smtClean="0"/>
              </a:p>
              <a:p>
                <a14:m>
                  <m:oMath xmlns:m="http://schemas.openxmlformats.org/officeDocument/2006/math">
                    <m:r>
                      <a:rPr lang="en-US" altLang="zh-CN" sz="2200" b="0" i="1" smtClean="0">
                        <a:latin typeface="Cambria Math" panose="02040503050406030204" pitchFamily="18" charset="0"/>
                      </a:rPr>
                      <m:t>1</m:t>
                    </m:r>
                    <m:r>
                      <a:rPr lang="en-US" altLang="zh-CN" sz="2200" b="0" i="1" smtClean="0">
                        <a:latin typeface="Cambria Math" panose="02040503050406030204" pitchFamily="18" charset="0"/>
                      </a:rPr>
                      <m:t>𝑠</m:t>
                    </m:r>
                  </m:oMath>
                </a14:m>
                <a:endParaRPr lang="zh-CN" altLang="en-US" sz="22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07075" y="1721477"/>
                <a:ext cx="8915400" cy="3777622"/>
              </a:xfrm>
              <a:blipFill rotWithShape="true">
                <a:blip r:embed="rId1"/>
                <a:stretch>
                  <a:fillRect l="-5" t="-286" r="5" b="1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normAutofit/>
          </a:bodyPr>
          <a:lstStyle/>
          <a:p>
            <a:r>
              <a:rPr lang="en-US" altLang="zh-CN" sz="4000" dirty="0" err="1" smtClean="0"/>
              <a:t>Topcoder</a:t>
            </a:r>
            <a:r>
              <a:rPr lang="en-US" altLang="zh-CN" sz="4000" dirty="0" smtClean="0"/>
              <a:t> 557-550</a:t>
            </a:r>
            <a:endParaRPr lang="zh-CN" altLang="en-US" sz="4000" dirty="0"/>
          </a:p>
        </p:txBody>
      </p:sp>
      <p:sp>
        <p:nvSpPr>
          <p:cNvPr id="3" name="内容占位符 2"/>
          <p:cNvSpPr>
            <a:spLocks noGrp="true"/>
          </p:cNvSpPr>
          <p:nvPr>
            <p:ph idx="1"/>
          </p:nvPr>
        </p:nvSpPr>
        <p:spPr>
          <a:xfrm>
            <a:off x="2207075" y="1721477"/>
            <a:ext cx="8915400" cy="3777622"/>
          </a:xfrm>
        </p:spPr>
        <p:txBody>
          <a:bodyPr>
            <a:normAutofit/>
          </a:bodyPr>
          <a:lstStyle/>
          <a:p>
            <a:r>
              <a:rPr lang="zh-CN" altLang="en-US" sz="2200" dirty="0" smtClean="0"/>
              <a:t>我们发现如果一个点被打了标记激活了就没有意义，所以求的是一个最大反链。</a:t>
            </a:r>
            <a:endParaRPr lang="en-US" altLang="zh-CN" sz="2200" dirty="0" smtClean="0"/>
          </a:p>
          <a:p>
            <a:r>
              <a:rPr lang="zh-CN" altLang="en-US" sz="2200" dirty="0" smtClean="0"/>
              <a:t>但是这道题是存在环的，环上的点不能选择，但对于偏序集上，如果有环，是看做一个点且可以选择的。所以我们不能仅仅缩环，而是要将所有的环删去，并将环的每一个前驱连向每一个后继节点。</a:t>
            </a:r>
            <a:endParaRPr lang="en-US" altLang="zh-CN" sz="2200" dirty="0" smtClean="0"/>
          </a:p>
          <a:p>
            <a:r>
              <a:rPr lang="zh-CN" altLang="en-US" sz="2200" dirty="0" smtClean="0"/>
              <a:t>在完成这个操作之后，图就变为了一个</a:t>
            </a:r>
            <a:r>
              <a:rPr lang="en-US" altLang="zh-CN" sz="2200" dirty="0" smtClean="0"/>
              <a:t>DAG</a:t>
            </a:r>
            <a:r>
              <a:rPr lang="zh-CN" altLang="en-US" sz="2200" dirty="0" smtClean="0"/>
              <a:t>，而答案就是其中的最大反链了，我们通过最大反链</a:t>
            </a:r>
            <a:r>
              <a:rPr lang="en-US" altLang="zh-CN" sz="2200" dirty="0" smtClean="0"/>
              <a:t>=</a:t>
            </a:r>
            <a:r>
              <a:rPr lang="zh-CN" altLang="en-US" sz="2200" dirty="0" smtClean="0"/>
              <a:t>最少链覆盖来求解。</a:t>
            </a:r>
            <a:endParaRPr lang="en-US" altLang="zh-CN" sz="2200" dirty="0" smtClean="0"/>
          </a:p>
          <a:p>
            <a:r>
              <a:rPr lang="zh-CN" altLang="en-US" sz="2200" dirty="0" smtClean="0"/>
              <a:t>怎么做最少链覆盖呢？</a:t>
            </a:r>
            <a:endParaRPr lang="zh-CN" altLang="en-US" sz="22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normAutofit/>
          </a:bodyPr>
          <a:lstStyle/>
          <a:p>
            <a:r>
              <a:rPr lang="en-US" altLang="zh-CN" sz="4000" dirty="0" err="1" smtClean="0"/>
              <a:t>Topcoder</a:t>
            </a:r>
            <a:r>
              <a:rPr lang="en-US" altLang="zh-CN" sz="4000" dirty="0" smtClean="0"/>
              <a:t> 557-550</a:t>
            </a:r>
            <a:endParaRPr lang="zh-CN" altLang="en-US" sz="4000" dirty="0"/>
          </a:p>
        </p:txBody>
      </p:sp>
      <p:sp>
        <p:nvSpPr>
          <p:cNvPr id="3" name="内容占位符 2"/>
          <p:cNvSpPr>
            <a:spLocks noGrp="true"/>
          </p:cNvSpPr>
          <p:nvPr>
            <p:ph idx="1"/>
          </p:nvPr>
        </p:nvSpPr>
        <p:spPr>
          <a:xfrm>
            <a:off x="2210788" y="1594477"/>
            <a:ext cx="8915400" cy="3777622"/>
          </a:xfrm>
        </p:spPr>
        <p:txBody>
          <a:bodyPr>
            <a:normAutofit/>
          </a:bodyPr>
          <a:lstStyle/>
          <a:p>
            <a:r>
              <a:rPr lang="zh-CN" altLang="en-US" sz="2200" dirty="0" smtClean="0"/>
              <a:t>我们之前的二分图部分的知识点中讲了计算</a:t>
            </a:r>
            <a:r>
              <a:rPr lang="en-US" altLang="zh-CN" sz="2200" dirty="0" smtClean="0"/>
              <a:t>DAG</a:t>
            </a:r>
            <a:r>
              <a:rPr lang="zh-CN" altLang="en-US" sz="2200" dirty="0" smtClean="0"/>
              <a:t>最小路径覆盖的算法。</a:t>
            </a:r>
            <a:endParaRPr lang="en-US" altLang="zh-CN" sz="2200" dirty="0" smtClean="0"/>
          </a:p>
          <a:p>
            <a:r>
              <a:rPr lang="zh-CN" altLang="en-US" sz="2200" dirty="0" smtClean="0"/>
              <a:t>链是不连续的，路径是连续的</a:t>
            </a:r>
            <a:endParaRPr lang="en-US" altLang="zh-CN" sz="2200" dirty="0" smtClean="0"/>
          </a:p>
          <a:p>
            <a:r>
              <a:rPr lang="zh-CN" altLang="en-US" sz="2200" dirty="0" smtClean="0"/>
              <a:t>所以我们将每个点和它能到达的所有点之间连一条有向边，就可以将链转为路径。</a:t>
            </a:r>
            <a:endParaRPr lang="en-US" altLang="zh-CN" sz="2200" dirty="0" smtClean="0"/>
          </a:p>
          <a:p>
            <a:r>
              <a:rPr lang="zh-CN" altLang="en-US" sz="2200" dirty="0" smtClean="0"/>
              <a:t>所以我们要求出每个点能到达那些点，即求出传递闭包。</a:t>
            </a:r>
            <a:endParaRPr lang="en-US" altLang="zh-CN" sz="2200" dirty="0" smtClean="0"/>
          </a:p>
          <a:p>
            <a:r>
              <a:rPr lang="zh-CN" altLang="en-US" sz="2200" dirty="0" smtClean="0"/>
              <a:t>可以使用类似</a:t>
            </a:r>
            <a:r>
              <a:rPr lang="en-US" altLang="zh-CN" sz="2200" dirty="0" err="1" smtClean="0"/>
              <a:t>floyd</a:t>
            </a:r>
            <a:r>
              <a:rPr lang="zh-CN" altLang="en-US" sz="2200" dirty="0" smtClean="0"/>
              <a:t>的方法</a:t>
            </a:r>
            <a:endParaRPr lang="en-US" altLang="zh-CN" sz="2200" dirty="0" smtClean="0"/>
          </a:p>
        </p:txBody>
      </p:sp>
      <p:sp>
        <p:nvSpPr>
          <p:cNvPr id="5" name="文本框 4"/>
          <p:cNvSpPr txBox="true"/>
          <p:nvPr/>
        </p:nvSpPr>
        <p:spPr>
          <a:xfrm>
            <a:off x="4450291" y="4795897"/>
            <a:ext cx="4428967" cy="2062103"/>
          </a:xfrm>
          <a:prstGeom prst="rect">
            <a:avLst/>
          </a:prstGeom>
          <a:solidFill>
            <a:schemeClr val="bg1"/>
          </a:solidFill>
        </p:spPr>
        <p:txBody>
          <a:bodyPr wrap="square" rtlCol="0">
            <a:spAutoFit/>
          </a:bodyPr>
          <a:lstStyle/>
          <a:p>
            <a:r>
              <a:rPr lang="zh-CN" altLang="en-US" sz="2000" dirty="0" smtClean="0">
                <a:latin typeface="楷体" panose="02010609060101010101" pitchFamily="49" charset="-122"/>
                <a:ea typeface="楷体" panose="02010609060101010101" pitchFamily="49" charset="-122"/>
              </a:rPr>
              <a:t>初始化：</a:t>
            </a:r>
            <a:r>
              <a:rPr lang="en-US" altLang="zh-CN" sz="2000" dirty="0" smtClean="0">
                <a:latin typeface="Chaparral Pro Light" panose="02060403030505090203" pitchFamily="18" charset="0"/>
              </a:rPr>
              <a:t>to[</a:t>
            </a:r>
            <a:r>
              <a:rPr lang="en-US" altLang="zh-CN" sz="2000" dirty="0" err="1" smtClean="0">
                <a:latin typeface="Chaparral Pro Light" panose="02060403030505090203" pitchFamily="18" charset="0"/>
              </a:rPr>
              <a:t>i</a:t>
            </a:r>
            <a:r>
              <a:rPr lang="en-US" altLang="zh-CN" sz="2000" dirty="0">
                <a:latin typeface="Chaparral Pro Light" panose="02060403030505090203" pitchFamily="18" charset="0"/>
              </a:rPr>
              <a:t>][j]=1 |</a:t>
            </a:r>
            <a:r>
              <a:rPr lang="zh-CN" altLang="en-US" sz="2000" dirty="0">
                <a:latin typeface="Chaparral Pro Light" panose="02060403030505090203" pitchFamily="18" charset="0"/>
              </a:rPr>
              <a:t> </a:t>
            </a:r>
            <a:r>
              <a:rPr lang="zh-CN" altLang="en-US" sz="2000" dirty="0">
                <a:latin typeface="楷体" panose="02010609060101010101" pitchFamily="49" charset="-122"/>
                <a:ea typeface="楷体" panose="02010609060101010101" pitchFamily="49" charset="-122"/>
              </a:rPr>
              <a:t>原图中</a:t>
            </a:r>
            <a:r>
              <a:rPr lang="en-US" altLang="zh-CN" sz="2000" dirty="0" err="1">
                <a:latin typeface="Chaparral Pro Light" panose="02060403030505090203" pitchFamily="18" charset="0"/>
              </a:rPr>
              <a:t>i</a:t>
            </a:r>
            <a:r>
              <a:rPr lang="zh-CN" altLang="en-US" sz="2000" dirty="0">
                <a:latin typeface="楷体" panose="02010609060101010101" pitchFamily="49" charset="-122"/>
                <a:ea typeface="楷体" panose="02010609060101010101" pitchFamily="49" charset="-122"/>
              </a:rPr>
              <a:t>到</a:t>
            </a:r>
            <a:r>
              <a:rPr lang="en-US" altLang="zh-CN" sz="2000" dirty="0">
                <a:latin typeface="Chaparral Pro Light" panose="02060403030505090203" pitchFamily="18" charset="0"/>
              </a:rPr>
              <a:t>j</a:t>
            </a:r>
            <a:r>
              <a:rPr lang="zh-CN" altLang="en-US" sz="2000" dirty="0">
                <a:latin typeface="楷体" panose="02010609060101010101" pitchFamily="49" charset="-122"/>
                <a:ea typeface="楷体" panose="02010609060101010101" pitchFamily="49" charset="-122"/>
              </a:rPr>
              <a:t>有边</a:t>
            </a:r>
            <a:endParaRPr lang="en-US" altLang="zh-CN" dirty="0">
              <a:latin typeface="楷体" panose="02010609060101010101" pitchFamily="49" charset="-122"/>
              <a:ea typeface="楷体" panose="02010609060101010101" pitchFamily="49" charset="-122"/>
            </a:endParaRPr>
          </a:p>
          <a:p>
            <a:r>
              <a:rPr lang="en-US" altLang="zh-CN" dirty="0">
                <a:latin typeface="Chaparral Pro Light" panose="02060403030505090203" pitchFamily="18" charset="0"/>
              </a:rPr>
              <a:t>for k=1~n</a:t>
            </a:r>
            <a:endParaRPr lang="en-US" altLang="zh-CN" dirty="0">
              <a:latin typeface="Chaparral Pro Light" panose="02060403030505090203" pitchFamily="18" charset="0"/>
            </a:endParaRPr>
          </a:p>
          <a:p>
            <a:r>
              <a:rPr lang="en-US" altLang="zh-CN" dirty="0">
                <a:latin typeface="Chaparral Pro Light" panose="02060403030505090203" pitchFamily="18" charset="0"/>
              </a:rPr>
              <a:t> </a:t>
            </a:r>
            <a:r>
              <a:rPr lang="en-US" altLang="zh-CN" dirty="0" smtClean="0">
                <a:latin typeface="Chaparral Pro Light" panose="02060403030505090203" pitchFamily="18" charset="0"/>
              </a:rPr>
              <a:t>   for </a:t>
            </a:r>
            <a:r>
              <a:rPr lang="en-US" altLang="zh-CN" dirty="0" err="1">
                <a:latin typeface="Chaparral Pro Light" panose="02060403030505090203" pitchFamily="18" charset="0"/>
              </a:rPr>
              <a:t>i</a:t>
            </a:r>
            <a:r>
              <a:rPr lang="en-US" altLang="zh-CN" dirty="0">
                <a:latin typeface="Chaparral Pro Light" panose="02060403030505090203" pitchFamily="18" charset="0"/>
              </a:rPr>
              <a:t>=1~n</a:t>
            </a:r>
            <a:endParaRPr lang="en-US" altLang="zh-CN" dirty="0">
              <a:latin typeface="Chaparral Pro Light" panose="02060403030505090203" pitchFamily="18" charset="0"/>
            </a:endParaRPr>
          </a:p>
          <a:p>
            <a:r>
              <a:rPr lang="en-US" altLang="zh-CN" dirty="0" smtClean="0">
                <a:latin typeface="Chaparral Pro Light" panose="02060403030505090203" pitchFamily="18" charset="0"/>
              </a:rPr>
              <a:t>        for </a:t>
            </a:r>
            <a:r>
              <a:rPr lang="en-US" altLang="zh-CN" dirty="0">
                <a:latin typeface="Chaparral Pro Light" panose="02060403030505090203" pitchFamily="18" charset="0"/>
              </a:rPr>
              <a:t>j=1~n</a:t>
            </a:r>
            <a:endParaRPr lang="en-US" altLang="zh-CN" dirty="0">
              <a:latin typeface="Chaparral Pro Light" panose="02060403030505090203" pitchFamily="18" charset="0"/>
            </a:endParaRPr>
          </a:p>
          <a:p>
            <a:r>
              <a:rPr lang="en-US" altLang="zh-CN" dirty="0" smtClean="0">
                <a:latin typeface="Chaparral Pro Light" panose="02060403030505090203" pitchFamily="18" charset="0"/>
              </a:rPr>
              <a:t>	if </a:t>
            </a:r>
            <a:r>
              <a:rPr lang="en-US" altLang="zh-CN" dirty="0">
                <a:latin typeface="Chaparral Pro Light" panose="02060403030505090203" pitchFamily="18" charset="0"/>
              </a:rPr>
              <a:t>(to[</a:t>
            </a:r>
            <a:r>
              <a:rPr lang="en-US" altLang="zh-CN" dirty="0" err="1">
                <a:latin typeface="Chaparral Pro Light" panose="02060403030505090203" pitchFamily="18" charset="0"/>
              </a:rPr>
              <a:t>i</a:t>
            </a:r>
            <a:r>
              <a:rPr lang="en-US" altLang="zh-CN" dirty="0">
                <a:latin typeface="Chaparral Pro Light" panose="02060403030505090203" pitchFamily="18" charset="0"/>
              </a:rPr>
              <a:t>][k] AND to[k][j])</a:t>
            </a:r>
            <a:endParaRPr lang="en-US" altLang="zh-CN" dirty="0">
              <a:latin typeface="Chaparral Pro Light" panose="02060403030505090203" pitchFamily="18" charset="0"/>
            </a:endParaRPr>
          </a:p>
          <a:p>
            <a:r>
              <a:rPr lang="en-US" altLang="zh-CN" dirty="0" smtClean="0">
                <a:latin typeface="Chaparral Pro Light" panose="02060403030505090203" pitchFamily="18" charset="0"/>
              </a:rPr>
              <a:t>	</a:t>
            </a:r>
            <a:r>
              <a:rPr lang="en-US" altLang="zh-CN" dirty="0">
                <a:latin typeface="Chaparral Pro Light" panose="02060403030505090203" pitchFamily="18" charset="0"/>
              </a:rPr>
              <a:t> </a:t>
            </a:r>
            <a:r>
              <a:rPr lang="en-US" altLang="zh-CN" dirty="0" smtClean="0">
                <a:latin typeface="Chaparral Pro Light" panose="02060403030505090203" pitchFamily="18" charset="0"/>
              </a:rPr>
              <a:t>   to[</a:t>
            </a:r>
            <a:r>
              <a:rPr lang="en-US" altLang="zh-CN" dirty="0" err="1" smtClean="0">
                <a:latin typeface="Chaparral Pro Light" panose="02060403030505090203" pitchFamily="18" charset="0"/>
              </a:rPr>
              <a:t>i</a:t>
            </a:r>
            <a:r>
              <a:rPr lang="en-US" altLang="zh-CN" dirty="0">
                <a:latin typeface="Chaparral Pro Light" panose="02060403030505090203" pitchFamily="18" charset="0"/>
              </a:rPr>
              <a:t>][j]=</a:t>
            </a:r>
            <a:r>
              <a:rPr lang="en-US" altLang="zh-CN" dirty="0" smtClean="0">
                <a:latin typeface="Chaparral Pro Light" panose="02060403030505090203" pitchFamily="18" charset="0"/>
              </a:rPr>
              <a:t>1</a:t>
            </a:r>
            <a:endParaRPr lang="en-US" altLang="zh-CN" sz="2000" dirty="0">
              <a:latin typeface="Chaparral Pro Light" panose="02060403030505090203" pitchFamily="18" charset="0"/>
            </a:endParaRPr>
          </a:p>
          <a:p>
            <a:endParaRPr lang="zh-CN" altLang="en-US" dirty="0">
              <a:latin typeface="Chaparral Pro Light" panose="02060403030505090203"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true"/>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normAutofit/>
          </a:bodyPr>
          <a:lstStyle/>
          <a:p>
            <a:r>
              <a:rPr lang="en-US" altLang="zh-CN" sz="4000" dirty="0" smtClean="0"/>
              <a:t>TJOI2015 </a:t>
            </a:r>
            <a:r>
              <a:rPr lang="zh-CN" altLang="en-US" sz="4000" dirty="0" smtClean="0"/>
              <a:t>组合数学</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07075" y="1721477"/>
                <a:ext cx="8915400" cy="3777622"/>
              </a:xfrm>
            </p:spPr>
            <p:txBody>
              <a:bodyPr>
                <a:normAutofit/>
              </a:bodyPr>
              <a:lstStyle/>
              <a:p>
                <a:r>
                  <a:rPr lang="zh-CN" altLang="en-US" sz="2200" dirty="0" smtClean="0"/>
                  <a:t>给出一个</a:t>
                </a:r>
                <a14:m>
                  <m:oMath xmlns:m="http://schemas.openxmlformats.org/officeDocument/2006/math">
                    <m:r>
                      <a:rPr lang="en-US" altLang="zh-CN" sz="2200" b="0" i="1" smtClean="0">
                        <a:latin typeface="Cambria Math" panose="02040503050406030204" pitchFamily="18" charset="0"/>
                      </a:rPr>
                      <m:t>𝑛</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𝑚</m:t>
                    </m:r>
                  </m:oMath>
                </a14:m>
                <a:r>
                  <a:rPr lang="zh-CN" altLang="en-US" sz="2200" dirty="0" smtClean="0"/>
                  <a:t>的网格，每个格子上有一个数字，现在从左上出发，只能向下或向右走，每次走过的格子如果上面的数字大于</a:t>
                </a:r>
                <a:r>
                  <a:rPr lang="en-US" altLang="zh-CN" sz="2200" dirty="0" smtClean="0"/>
                  <a:t>0</a:t>
                </a:r>
                <a:r>
                  <a:rPr lang="zh-CN" altLang="en-US" sz="2200" dirty="0" smtClean="0"/>
                  <a:t>则会减一，否则什么都不会发生。如果要使这个网格上每一个格子的数字</a:t>
                </a:r>
                <a:r>
                  <a:rPr lang="en-US" altLang="zh-CN" sz="2200" dirty="0" smtClean="0"/>
                  <a:t>0</a:t>
                </a:r>
                <a:r>
                  <a:rPr lang="zh-CN" altLang="en-US" sz="2200" dirty="0" smtClean="0"/>
                  <a:t>，最少需要从左上的格子出发走多少次。</a:t>
                </a:r>
                <a:endParaRPr lang="en-US" altLang="zh-CN" sz="2200" dirty="0" smtClean="0"/>
              </a:p>
              <a:p>
                <a:endParaRPr lang="en-US" altLang="zh-CN" sz="2200" dirty="0"/>
              </a:p>
              <a:p>
                <a14:m>
                  <m:oMath xmlns:m="http://schemas.openxmlformats.org/officeDocument/2006/math">
                    <m:r>
                      <a:rPr lang="en-US" altLang="zh-CN" sz="2200" b="0" i="1" smtClean="0">
                        <a:latin typeface="Cambria Math" panose="02040503050406030204" pitchFamily="18" charset="0"/>
                      </a:rPr>
                      <m:t>𝑛</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𝑚</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1000</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𝑛𝑢𝑚</m:t>
                    </m:r>
                    <m:d>
                      <m:dPr>
                        <m:begChr m:val="["/>
                        <m:endChr m:val="]"/>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𝑛</m:t>
                        </m:r>
                      </m:e>
                    </m:d>
                    <m:d>
                      <m:dPr>
                        <m:begChr m:val="["/>
                        <m:endChr m:val="]"/>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𝑚</m:t>
                        </m:r>
                      </m:e>
                    </m:d>
                    <m:r>
                      <a:rPr lang="en-US" altLang="zh-CN" sz="2200" b="0" i="1" smtClean="0">
                        <a:latin typeface="Cambria Math" panose="02040503050406030204" pitchFamily="18" charset="0"/>
                      </a:rPr>
                      <m:t>≤</m:t>
                    </m:r>
                    <m:sSup>
                      <m:sSupPr>
                        <m:ctrlPr>
                          <a:rPr lang="en-US" altLang="zh-CN" sz="2200" b="0" i="1" smtClean="0">
                            <a:latin typeface="Cambria Math" panose="02040503050406030204" pitchFamily="18" charset="0"/>
                          </a:rPr>
                        </m:ctrlPr>
                      </m:sSupPr>
                      <m:e>
                        <m:r>
                          <a:rPr lang="en-US" altLang="zh-CN" sz="2200" b="0" i="1" smtClean="0">
                            <a:latin typeface="Cambria Math" panose="02040503050406030204" pitchFamily="18" charset="0"/>
                          </a:rPr>
                          <m:t>10</m:t>
                        </m:r>
                      </m:e>
                      <m:sup>
                        <m:r>
                          <a:rPr lang="en-US" altLang="zh-CN" sz="2200" b="0" i="1" smtClean="0">
                            <a:latin typeface="Cambria Math" panose="02040503050406030204" pitchFamily="18" charset="0"/>
                          </a:rPr>
                          <m:t>6</m:t>
                        </m:r>
                      </m:sup>
                    </m:sSup>
                  </m:oMath>
                </a14:m>
                <a:endParaRPr lang="zh-CN" altLang="en-US" sz="22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07075" y="1721477"/>
                <a:ext cx="8915400" cy="3777622"/>
              </a:xfrm>
              <a:blipFill rotWithShape="true">
                <a:blip r:embed="rId1"/>
                <a:stretch>
                  <a:fillRect l="-5" t="-17" r="-764" b="1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1896889" y="528576"/>
            <a:ext cx="8911687" cy="1280890"/>
          </a:xfrm>
        </p:spPr>
        <p:txBody>
          <a:bodyPr>
            <a:normAutofit fontScale="90000"/>
          </a:bodyPr>
          <a:lstStyle/>
          <a:p>
            <a:r>
              <a:rPr lang="en-US" altLang="zh-CN" sz="5300" dirty="0" err="1"/>
              <a:t>Tarjan</a:t>
            </a:r>
            <a:r>
              <a:rPr lang="zh-CN" altLang="en-US" sz="5300" dirty="0"/>
              <a:t>算法</a:t>
            </a:r>
            <a:br>
              <a:rPr lang="zh-CN" altLang="en-US" dirty="0"/>
            </a:br>
            <a:br>
              <a:rPr lang="zh-CN" altLang="en-US" dirty="0"/>
            </a:br>
            <a:endParaRPr lang="zh-CN" altLang="en-US" dirty="0"/>
          </a:p>
        </p:txBody>
      </p:sp>
      <p:sp>
        <p:nvSpPr>
          <p:cNvPr id="3" name="内容占位符 2"/>
          <p:cNvSpPr>
            <a:spLocks noGrp="true"/>
          </p:cNvSpPr>
          <p:nvPr>
            <p:ph idx="1"/>
          </p:nvPr>
        </p:nvSpPr>
        <p:spPr>
          <a:xfrm>
            <a:off x="1702107" y="2147248"/>
            <a:ext cx="9789307" cy="3777622"/>
          </a:xfrm>
        </p:spPr>
        <p:txBody>
          <a:bodyPr>
            <a:normAutofit/>
          </a:bodyPr>
          <a:lstStyle/>
          <a:p>
            <a:r>
              <a:rPr lang="en-US" altLang="zh-CN" sz="2400" dirty="0" err="1"/>
              <a:t>Tarjan</a:t>
            </a:r>
            <a:r>
              <a:rPr lang="zh-CN" altLang="en-US" sz="2400" dirty="0"/>
              <a:t>基于对图的深度优先搜索，并对每个节点引入两个值：</a:t>
            </a:r>
            <a:endParaRPr lang="zh-CN" altLang="en-US" sz="2400" dirty="0"/>
          </a:p>
          <a:p>
            <a:r>
              <a:rPr lang="en-US" altLang="zh-CN" sz="2400" dirty="0" err="1" smtClean="0"/>
              <a:t>dfn</a:t>
            </a:r>
            <a:r>
              <a:rPr lang="en-US" altLang="zh-CN" sz="2400" dirty="0" smtClean="0"/>
              <a:t>[u</a:t>
            </a:r>
            <a:r>
              <a:rPr lang="en-US" altLang="zh-CN" sz="2400" dirty="0"/>
              <a:t>]</a:t>
            </a:r>
            <a:r>
              <a:rPr lang="zh-CN" altLang="en-US" sz="2400" dirty="0"/>
              <a:t>：节点</a:t>
            </a:r>
            <a:r>
              <a:rPr lang="en-US" altLang="zh-CN" sz="2400" dirty="0"/>
              <a:t>u</a:t>
            </a:r>
            <a:r>
              <a:rPr lang="zh-CN" altLang="en-US" sz="2400" dirty="0"/>
              <a:t>的时间戳，记录点</a:t>
            </a:r>
            <a:r>
              <a:rPr lang="en-US" altLang="zh-CN" sz="2400" dirty="0"/>
              <a:t>u</a:t>
            </a:r>
            <a:r>
              <a:rPr lang="zh-CN" altLang="en-US" sz="2400" dirty="0"/>
              <a:t>是</a:t>
            </a:r>
            <a:r>
              <a:rPr lang="en-US" altLang="zh-CN" sz="2400" dirty="0"/>
              <a:t>DFS</a:t>
            </a:r>
            <a:r>
              <a:rPr lang="zh-CN" altLang="en-US" sz="2400" dirty="0"/>
              <a:t>过程中第几个访问的节点。</a:t>
            </a:r>
            <a:endParaRPr lang="zh-CN" altLang="en-US" sz="2400" dirty="0"/>
          </a:p>
          <a:p>
            <a:r>
              <a:rPr lang="en-US" altLang="zh-CN" sz="2400" dirty="0" smtClean="0"/>
              <a:t>low[u</a:t>
            </a:r>
            <a:r>
              <a:rPr lang="en-US" altLang="zh-CN" sz="2400" dirty="0"/>
              <a:t>]</a:t>
            </a:r>
            <a:r>
              <a:rPr lang="zh-CN" altLang="en-US" sz="2400" dirty="0"/>
              <a:t>：记录节点</a:t>
            </a:r>
            <a:r>
              <a:rPr lang="en-US" altLang="zh-CN" sz="2400" dirty="0"/>
              <a:t>u</a:t>
            </a:r>
            <a:r>
              <a:rPr lang="zh-CN" altLang="en-US" sz="2400" dirty="0"/>
              <a:t>或</a:t>
            </a:r>
            <a:r>
              <a:rPr lang="en-US" altLang="zh-CN" sz="2400" dirty="0"/>
              <a:t>u</a:t>
            </a:r>
            <a:r>
              <a:rPr lang="zh-CN" altLang="en-US" sz="2400" dirty="0"/>
              <a:t>的子树不经过搜索树上的边能够到达的时间戳最小的节点。</a:t>
            </a:r>
            <a:endParaRPr lang="zh-CN" altLang="en-US" sz="2400" dirty="0"/>
          </a:p>
          <a:p>
            <a:r>
              <a:rPr lang="zh-CN" altLang="en-US" sz="2400" dirty="0" smtClean="0"/>
              <a:t>对于</a:t>
            </a:r>
            <a:r>
              <a:rPr lang="zh-CN" altLang="en-US" sz="2400" dirty="0"/>
              <a:t>每一条与</a:t>
            </a:r>
            <a:r>
              <a:rPr lang="en-US" altLang="zh-CN" sz="2400" dirty="0"/>
              <a:t>u</a:t>
            </a:r>
            <a:r>
              <a:rPr lang="zh-CN" altLang="en-US" sz="2400" dirty="0"/>
              <a:t>相连的边</a:t>
            </a:r>
            <a:r>
              <a:rPr lang="en-US" altLang="zh-CN" sz="2400" dirty="0"/>
              <a:t>(</a:t>
            </a:r>
            <a:r>
              <a:rPr lang="en-US" altLang="zh-CN" sz="2400" dirty="0" err="1"/>
              <a:t>u,v</a:t>
            </a:r>
            <a:r>
              <a:rPr lang="en-US" altLang="zh-CN" sz="2400" dirty="0"/>
              <a:t>)</a:t>
            </a:r>
            <a:r>
              <a:rPr lang="zh-CN" altLang="en-US" sz="2400" dirty="0"/>
              <a:t>：</a:t>
            </a:r>
            <a:endParaRPr lang="zh-CN" altLang="en-US" sz="2400" dirty="0"/>
          </a:p>
          <a:p>
            <a:r>
              <a:rPr lang="zh-CN" altLang="en-US" sz="2400" dirty="0" smtClean="0"/>
              <a:t>若</a:t>
            </a:r>
            <a:r>
              <a:rPr lang="zh-CN" altLang="en-US" sz="2400" dirty="0"/>
              <a:t>在搜索树上</a:t>
            </a:r>
            <a:r>
              <a:rPr lang="en-US" altLang="zh-CN" sz="2400" dirty="0"/>
              <a:t>v</a:t>
            </a:r>
            <a:r>
              <a:rPr lang="zh-CN" altLang="en-US" sz="2400" dirty="0"/>
              <a:t>是</a:t>
            </a:r>
            <a:r>
              <a:rPr lang="en-US" altLang="zh-CN" sz="2400" dirty="0"/>
              <a:t>u</a:t>
            </a:r>
            <a:r>
              <a:rPr lang="zh-CN" altLang="en-US" sz="2400" dirty="0"/>
              <a:t>的子节点，则更新</a:t>
            </a:r>
            <a:r>
              <a:rPr lang="en-US" altLang="zh-CN" sz="2400" dirty="0"/>
              <a:t>low[u]= min(low[u], low[v])</a:t>
            </a:r>
            <a:r>
              <a:rPr lang="zh-CN" altLang="en-US" sz="2400" dirty="0"/>
              <a:t>；</a:t>
            </a:r>
            <a:endParaRPr lang="zh-CN" altLang="en-US" sz="2400" dirty="0"/>
          </a:p>
          <a:p>
            <a:r>
              <a:rPr lang="zh-CN" altLang="en-US" sz="2400" dirty="0" smtClean="0"/>
              <a:t>若</a:t>
            </a:r>
            <a:r>
              <a:rPr lang="en-US" altLang="zh-CN" sz="2400" dirty="0"/>
              <a:t>(</a:t>
            </a:r>
            <a:r>
              <a:rPr lang="en-US" altLang="zh-CN" sz="2400" dirty="0" err="1"/>
              <a:t>u,v</a:t>
            </a:r>
            <a:r>
              <a:rPr lang="en-US" altLang="zh-CN" sz="2400" dirty="0"/>
              <a:t>)</a:t>
            </a:r>
            <a:r>
              <a:rPr lang="zh-CN" altLang="en-US" sz="2400" dirty="0"/>
              <a:t>不是搜索树上的边，则更新</a:t>
            </a:r>
            <a:r>
              <a:rPr lang="en-US" altLang="zh-CN" sz="2400" dirty="0"/>
              <a:t>low[u]= min(low[u], </a:t>
            </a:r>
            <a:r>
              <a:rPr lang="en-US" altLang="zh-CN" sz="2400" dirty="0" err="1"/>
              <a:t>dfn</a:t>
            </a:r>
            <a:r>
              <a:rPr lang="en-US" altLang="zh-CN" sz="2400" dirty="0"/>
              <a:t>[v])</a:t>
            </a:r>
            <a:r>
              <a:rPr lang="zh-CN" altLang="en-US" sz="2400" dirty="0"/>
              <a:t>；</a:t>
            </a:r>
            <a:endParaRPr lang="zh-CN" altLang="en-US" sz="24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normAutofit/>
          </a:bodyPr>
          <a:lstStyle/>
          <a:p>
            <a:r>
              <a:rPr lang="en-US" altLang="zh-CN" sz="4000" dirty="0" smtClean="0"/>
              <a:t>TJOI2015 </a:t>
            </a:r>
            <a:r>
              <a:rPr lang="zh-CN" altLang="en-US" sz="4000" dirty="0" smtClean="0"/>
              <a:t>组合数学</a:t>
            </a:r>
            <a:endParaRPr lang="zh-CN" altLang="en-US" sz="4000" dirty="0"/>
          </a:p>
        </p:txBody>
      </p:sp>
      <p:sp>
        <p:nvSpPr>
          <p:cNvPr id="3" name="内容占位符 2"/>
          <p:cNvSpPr>
            <a:spLocks noGrp="true"/>
          </p:cNvSpPr>
          <p:nvPr>
            <p:ph idx="1"/>
          </p:nvPr>
        </p:nvSpPr>
        <p:spPr>
          <a:xfrm>
            <a:off x="2207075" y="1721477"/>
            <a:ext cx="8915400" cy="4593382"/>
          </a:xfrm>
        </p:spPr>
        <p:txBody>
          <a:bodyPr>
            <a:normAutofit/>
          </a:bodyPr>
          <a:lstStyle/>
          <a:p>
            <a:r>
              <a:rPr lang="zh-CN" altLang="en-US" sz="2200" dirty="0" smtClean="0"/>
              <a:t>将每个格子看做上面的数字个数的点</a:t>
            </a:r>
            <a:r>
              <a:rPr lang="en-US" altLang="zh-CN" sz="2200" dirty="0" smtClean="0"/>
              <a:t>(</a:t>
            </a:r>
            <a:r>
              <a:rPr lang="zh-CN" altLang="en-US" sz="2200" dirty="0" smtClean="0"/>
              <a:t>如果是</a:t>
            </a:r>
            <a:r>
              <a:rPr lang="en-US" altLang="zh-CN" sz="2200" dirty="0" smtClean="0"/>
              <a:t>0</a:t>
            </a:r>
            <a:r>
              <a:rPr lang="zh-CN" altLang="en-US" sz="2200" dirty="0" smtClean="0"/>
              <a:t>则是一个点</a:t>
            </a:r>
            <a:r>
              <a:rPr lang="en-US" altLang="zh-CN" sz="2200" dirty="0" smtClean="0"/>
              <a:t>)</a:t>
            </a:r>
            <a:r>
              <a:rPr lang="zh-CN" altLang="en-US" sz="2200" dirty="0" smtClean="0"/>
              <a:t>，并向下面和右边的格子的每一个点连边，答案即为最小路径覆盖。</a:t>
            </a:r>
            <a:endParaRPr lang="en-US" altLang="zh-CN" sz="2200" dirty="0" smtClean="0"/>
          </a:p>
          <a:p>
            <a:r>
              <a:rPr lang="zh-CN" altLang="en-US" sz="2200" dirty="0" smtClean="0"/>
              <a:t>但是显然算法的复杂度太高。</a:t>
            </a:r>
            <a:endParaRPr lang="en-US" altLang="zh-CN" sz="2200" dirty="0" smtClean="0"/>
          </a:p>
          <a:p>
            <a:r>
              <a:rPr lang="zh-CN" altLang="en-US" sz="2200" dirty="0" smtClean="0"/>
              <a:t>但是我们发现这样的网格图，反链是很好求的</a:t>
            </a:r>
            <a:endParaRPr lang="en-US" altLang="zh-CN" sz="2200" dirty="0" smtClean="0"/>
          </a:p>
          <a:p>
            <a:r>
              <a:rPr lang="zh-CN" altLang="en-US" sz="2200" dirty="0" smtClean="0"/>
              <a:t>对于一个反链，每一列只能选择一个格子，且随着列数</a:t>
            </a:r>
            <a:endParaRPr lang="en-US" altLang="zh-CN" sz="2200" dirty="0" smtClean="0"/>
          </a:p>
          <a:p>
            <a:pPr marL="0" indent="0">
              <a:buNone/>
            </a:pPr>
            <a:r>
              <a:rPr lang="zh-CN" altLang="en-US" sz="2200" dirty="0" smtClean="0"/>
              <a:t>的增加，行数严格递减</a:t>
            </a:r>
            <a:endParaRPr lang="en-US" altLang="zh-CN" sz="2200" dirty="0" smtClean="0"/>
          </a:p>
          <a:p>
            <a:r>
              <a:rPr lang="zh-CN" altLang="en-US" sz="2200" dirty="0" smtClean="0"/>
              <a:t>所以使用</a:t>
            </a:r>
            <a:r>
              <a:rPr lang="en-US" altLang="zh-CN" sz="2200" dirty="0" err="1" smtClean="0"/>
              <a:t>Dp</a:t>
            </a:r>
            <a:r>
              <a:rPr lang="zh-CN" altLang="en-US" sz="2200" dirty="0" smtClean="0"/>
              <a:t>：</a:t>
            </a:r>
            <a:r>
              <a:rPr lang="en-US" altLang="zh-CN" sz="2200" dirty="0" smtClean="0"/>
              <a:t>f[</a:t>
            </a:r>
            <a:r>
              <a:rPr lang="en-US" altLang="zh-CN" sz="2200" dirty="0" err="1" smtClean="0"/>
              <a:t>i</a:t>
            </a:r>
            <a:r>
              <a:rPr lang="en-US" altLang="zh-CN" sz="2200" dirty="0" smtClean="0"/>
              <a:t>][j]</a:t>
            </a:r>
            <a:r>
              <a:rPr lang="zh-CN" altLang="en-US" sz="2200" dirty="0" smtClean="0"/>
              <a:t>表示选择了前</a:t>
            </a:r>
            <a:r>
              <a:rPr lang="en-US" altLang="zh-CN" sz="2200" dirty="0" err="1" smtClean="0"/>
              <a:t>i</a:t>
            </a:r>
            <a:r>
              <a:rPr lang="zh-CN" altLang="en-US" sz="2200" dirty="0" smtClean="0"/>
              <a:t>列，这一列</a:t>
            </a:r>
            <a:endParaRPr lang="en-US" altLang="zh-CN" sz="2200" dirty="0" smtClean="0"/>
          </a:p>
          <a:p>
            <a:pPr marL="0" indent="0">
              <a:buNone/>
            </a:pPr>
            <a:r>
              <a:rPr lang="zh-CN" altLang="en-US" sz="2200" dirty="0" smtClean="0"/>
              <a:t>选择第</a:t>
            </a:r>
            <a:r>
              <a:rPr lang="en-US" altLang="zh-CN" sz="2200" dirty="0" err="1"/>
              <a:t>j</a:t>
            </a:r>
            <a:r>
              <a:rPr lang="zh-CN" altLang="en-US" sz="2200" dirty="0" smtClean="0"/>
              <a:t>行的格子的最大的格子数字之和</a:t>
            </a:r>
            <a:endParaRPr lang="en-US" altLang="zh-CN" sz="2200" dirty="0" smtClean="0"/>
          </a:p>
          <a:p>
            <a:r>
              <a:rPr lang="zh-CN" altLang="en-US" sz="2200" dirty="0" smtClean="0"/>
              <a:t>求出了最大反链，也就得到了答案。</a:t>
            </a:r>
            <a:endParaRPr lang="en-US" altLang="zh-CN" sz="2200" dirty="0" smtClean="0"/>
          </a:p>
        </p:txBody>
      </p:sp>
      <p:grpSp>
        <p:nvGrpSpPr>
          <p:cNvPr id="11" name="组合 10"/>
          <p:cNvGrpSpPr/>
          <p:nvPr/>
        </p:nvGrpSpPr>
        <p:grpSpPr>
          <a:xfrm>
            <a:off x="7883975" y="3397250"/>
            <a:ext cx="3238500" cy="2917608"/>
            <a:chOff x="7883975" y="3397250"/>
            <a:chExt cx="3238500" cy="2917608"/>
          </a:xfrm>
        </p:grpSpPr>
        <p:pic>
          <p:nvPicPr>
            <p:cNvPr id="4" name="图片 3"/>
            <p:cNvPicPr>
              <a:picLocks noChangeAspect="true"/>
            </p:cNvPicPr>
            <p:nvPr/>
          </p:nvPicPr>
          <p:blipFill>
            <a:blip r:embed="rId1">
              <a:clrChange>
                <a:clrFrom>
                  <a:srgbClr val="FFFFFF"/>
                </a:clrFrom>
                <a:clrTo>
                  <a:srgbClr val="FFFFFF">
                    <a:alpha val="0"/>
                  </a:srgbClr>
                </a:clrTo>
              </a:clrChange>
            </a:blip>
            <a:stretch>
              <a:fillRect/>
            </a:stretch>
          </p:blipFill>
          <p:spPr>
            <a:xfrm>
              <a:off x="7941125" y="3584888"/>
              <a:ext cx="3055937" cy="2729970"/>
            </a:xfrm>
            <a:prstGeom prst="rect">
              <a:avLst/>
            </a:prstGeom>
          </p:spPr>
        </p:pic>
        <p:sp>
          <p:nvSpPr>
            <p:cNvPr id="5" name="矩形 4"/>
            <p:cNvSpPr/>
            <p:nvPr/>
          </p:nvSpPr>
          <p:spPr>
            <a:xfrm>
              <a:off x="9617525" y="3397250"/>
              <a:ext cx="1504950" cy="1200150"/>
            </a:xfrm>
            <a:prstGeom prst="rect">
              <a:avLst/>
            </a:prstGeom>
            <a:solidFill>
              <a:srgbClr val="00B0F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883975" y="4826001"/>
              <a:ext cx="1504950" cy="1200150"/>
            </a:xfrm>
            <a:prstGeom prst="rect">
              <a:avLst/>
            </a:prstGeom>
            <a:solidFill>
              <a:srgbClr val="00B0F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1692172" y="2425615"/>
            <a:ext cx="9171446" cy="1280890"/>
          </a:xfrm>
        </p:spPr>
        <p:txBody>
          <a:bodyPr>
            <a:normAutofit/>
          </a:bodyPr>
          <a:lstStyle/>
          <a:p>
            <a:r>
              <a:rPr lang="zh-CN" altLang="en-US" sz="6600" dirty="0" smtClean="0"/>
              <a:t>平面图</a:t>
            </a:r>
            <a:endParaRPr lang="zh-CN" altLang="en-US" sz="6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normAutofit/>
          </a:bodyPr>
          <a:lstStyle/>
          <a:p>
            <a:r>
              <a:rPr lang="zh-CN" altLang="en-US" sz="4000" dirty="0" smtClean="0"/>
              <a:t>平面图</a:t>
            </a:r>
            <a:endParaRPr lang="zh-CN" altLang="en-US" sz="4000" dirty="0"/>
          </a:p>
        </p:txBody>
      </p:sp>
      <p:sp>
        <p:nvSpPr>
          <p:cNvPr id="3" name="内容占位符 2"/>
          <p:cNvSpPr>
            <a:spLocks noGrp="true"/>
          </p:cNvSpPr>
          <p:nvPr>
            <p:ph idx="1"/>
          </p:nvPr>
        </p:nvSpPr>
        <p:spPr>
          <a:xfrm>
            <a:off x="2207075" y="1721476"/>
            <a:ext cx="8915400" cy="4408867"/>
          </a:xfrm>
        </p:spPr>
        <p:txBody>
          <a:bodyPr>
            <a:normAutofit/>
          </a:bodyPr>
          <a:lstStyle/>
          <a:p>
            <a:r>
              <a:rPr lang="zh-CN" altLang="en-US" sz="2200" dirty="0" smtClean="0"/>
              <a:t>一个无向图</a:t>
            </a:r>
            <a:r>
              <a:rPr lang="en-US" altLang="zh-CN" sz="2200" dirty="0" smtClean="0"/>
              <a:t>G=(V,E)</a:t>
            </a:r>
            <a:r>
              <a:rPr lang="zh-CN" altLang="en-US" sz="2200" dirty="0" smtClean="0"/>
              <a:t>，如果能把</a:t>
            </a:r>
            <a:r>
              <a:rPr lang="en-US" altLang="zh-CN" sz="2200" dirty="0" smtClean="0"/>
              <a:t>G</a:t>
            </a:r>
            <a:r>
              <a:rPr lang="zh-CN" altLang="en-US" sz="2200" dirty="0" smtClean="0"/>
              <a:t>画在一个平面上，且除了在节点处外，边两两不相交，则图</a:t>
            </a:r>
            <a:r>
              <a:rPr lang="en-US" altLang="zh-CN" sz="2200" dirty="0" smtClean="0"/>
              <a:t>G</a:t>
            </a:r>
            <a:r>
              <a:rPr lang="zh-CN" altLang="en-US" sz="2200" dirty="0" smtClean="0"/>
              <a:t>是平面图</a:t>
            </a:r>
            <a:endParaRPr lang="en-US" altLang="zh-CN" sz="2200" dirty="0" smtClean="0"/>
          </a:p>
          <a:p>
            <a:endParaRPr lang="en-US" altLang="zh-CN" sz="2200" dirty="0" smtClean="0"/>
          </a:p>
          <a:p>
            <a:endParaRPr lang="en-US" altLang="zh-CN" sz="2200" dirty="0"/>
          </a:p>
          <a:p>
            <a:endParaRPr lang="en-US" altLang="zh-CN" sz="2200" dirty="0" smtClean="0"/>
          </a:p>
          <a:p>
            <a:endParaRPr lang="en-US" altLang="zh-CN" sz="2200" dirty="0"/>
          </a:p>
          <a:p>
            <a:endParaRPr lang="en-US" altLang="zh-CN" sz="2200" dirty="0" smtClean="0"/>
          </a:p>
          <a:p>
            <a:endParaRPr lang="en-US" altLang="zh-CN" sz="2200" dirty="0"/>
          </a:p>
          <a:p>
            <a:r>
              <a:rPr lang="en-US" altLang="zh-CN" sz="2200" dirty="0" smtClean="0"/>
              <a:t>(a)(b)</a:t>
            </a:r>
            <a:r>
              <a:rPr lang="zh-CN" altLang="en-US" sz="2200" dirty="0" smtClean="0"/>
              <a:t>是平面图，因为</a:t>
            </a:r>
            <a:r>
              <a:rPr lang="en-US" altLang="zh-CN" sz="2200" dirty="0" smtClean="0"/>
              <a:t>(a)</a:t>
            </a:r>
            <a:r>
              <a:rPr lang="zh-CN" altLang="en-US" sz="2200" dirty="0" smtClean="0"/>
              <a:t>能化为</a:t>
            </a:r>
            <a:r>
              <a:rPr lang="en-US" altLang="zh-CN" sz="2200" dirty="0" smtClean="0"/>
              <a:t>(b)</a:t>
            </a:r>
            <a:r>
              <a:rPr lang="zh-CN" altLang="en-US" sz="2200" dirty="0" smtClean="0"/>
              <a:t>的形式，而</a:t>
            </a:r>
            <a:r>
              <a:rPr lang="en-US" altLang="zh-CN" sz="2200" dirty="0" smtClean="0"/>
              <a:t>(c)</a:t>
            </a:r>
            <a:r>
              <a:rPr lang="zh-CN" altLang="en-US" sz="2200" dirty="0" smtClean="0"/>
              <a:t>无论如何变化都不能保证没有边相交，所以不是平面图</a:t>
            </a:r>
            <a:endParaRPr lang="zh-CN" altLang="en-US" sz="2200" dirty="0"/>
          </a:p>
        </p:txBody>
      </p:sp>
      <p:pic>
        <p:nvPicPr>
          <p:cNvPr id="5" name="图片 4"/>
          <p:cNvPicPr>
            <a:picLocks noChangeAspect="true"/>
          </p:cNvPicPr>
          <p:nvPr/>
        </p:nvPicPr>
        <p:blipFill>
          <a:blip r:embed="rId1">
            <a:extLst>
              <a:ext uri="{28A0092B-C50C-407E-A947-70E740481C1C}">
                <a14:useLocalDpi xmlns:a14="http://schemas.microsoft.com/office/drawing/2010/main" val="false"/>
              </a:ext>
            </a:extLst>
          </a:blip>
          <a:stretch>
            <a:fillRect/>
          </a:stretch>
        </p:blipFill>
        <p:spPr>
          <a:xfrm>
            <a:off x="3146355" y="2860699"/>
            <a:ext cx="6705983" cy="228189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normAutofit/>
          </a:bodyPr>
          <a:lstStyle/>
          <a:p>
            <a:r>
              <a:rPr lang="zh-CN" altLang="en-US" sz="4000" dirty="0" smtClean="0"/>
              <a:t>面</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07075" y="1721476"/>
                <a:ext cx="8915400" cy="4408867"/>
              </a:xfrm>
            </p:spPr>
            <p:txBody>
              <a:bodyPr>
                <a:normAutofit/>
              </a:bodyPr>
              <a:lstStyle/>
              <a:p>
                <a:r>
                  <a:rPr lang="zh-CN" altLang="en-US" sz="2600" dirty="0" smtClean="0"/>
                  <a:t>面是平面图在一般图的点和边之外多出的概念</a:t>
                </a:r>
                <a:endParaRPr lang="en-US" altLang="zh-CN" sz="2600" dirty="0" smtClean="0"/>
              </a:p>
              <a:p>
                <a:r>
                  <a:rPr lang="zh-CN" altLang="en-US" sz="2600" dirty="0" smtClean="0"/>
                  <a:t>在平面图中，如果有一条或多条边界定成的区域，区域中不包含其他的边，那么这个区域被称为平面图的一个面，用</a:t>
                </a:r>
                <a14:m>
                  <m:oMath xmlns:m="http://schemas.openxmlformats.org/officeDocument/2006/math">
                    <m:r>
                      <a:rPr lang="en-US" altLang="zh-CN" sz="2600" b="0" i="1" smtClean="0">
                        <a:latin typeface="Cambria Math" panose="02040503050406030204" pitchFamily="18" charset="0"/>
                      </a:rPr>
                      <m:t>𝑓</m:t>
                    </m:r>
                  </m:oMath>
                </a14:m>
                <a:r>
                  <a:rPr lang="zh-CN" altLang="en-US" sz="2600" dirty="0" smtClean="0"/>
                  <a:t>表示这些边被称为面的边界，边界上边的数量被称为面的度</a:t>
                </a:r>
                <a14:m>
                  <m:oMath xmlns:m="http://schemas.openxmlformats.org/officeDocument/2006/math">
                    <m:r>
                      <a:rPr lang="en-US" altLang="zh-CN" sz="2600" b="0" i="1" smtClean="0">
                        <a:latin typeface="Cambria Math" panose="02040503050406030204" pitchFamily="18" charset="0"/>
                      </a:rPr>
                      <m:t>𝑑</m:t>
                    </m:r>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𝑓</m:t>
                    </m:r>
                    <m:r>
                      <a:rPr lang="en-US" altLang="zh-CN" sz="2600" b="0" i="1" smtClean="0">
                        <a:latin typeface="Cambria Math" panose="02040503050406030204" pitchFamily="18" charset="0"/>
                      </a:rPr>
                      <m:t>)</m:t>
                    </m:r>
                    <m:r>
                      <a:rPr lang="zh-CN" altLang="en-US" sz="2600" i="1">
                        <a:latin typeface="Cambria Math" panose="02040503050406030204" pitchFamily="18" charset="0"/>
                      </a:rPr>
                      <m:t>，</m:t>
                    </m:r>
                  </m:oMath>
                </a14:m>
                <a:r>
                  <a:rPr lang="zh-CN" altLang="en-US" sz="2600" dirty="0" smtClean="0"/>
                  <a:t>所以平面图也可以表示为</a:t>
                </a:r>
                <a14:m>
                  <m:oMath xmlns:m="http://schemas.openxmlformats.org/officeDocument/2006/math">
                    <m:r>
                      <a:rPr lang="en-US" altLang="zh-CN" sz="2600" b="0" i="1" smtClean="0">
                        <a:latin typeface="Cambria Math" panose="02040503050406030204" pitchFamily="18" charset="0"/>
                      </a:rPr>
                      <m:t>𝐺</m:t>
                    </m:r>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𝑉</m:t>
                    </m:r>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𝐸</m:t>
                    </m:r>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𝐹</m:t>
                    </m:r>
                    <m:r>
                      <a:rPr lang="en-US" altLang="zh-CN" sz="2600" b="0" i="1" smtClean="0">
                        <a:latin typeface="Cambria Math" panose="02040503050406030204" pitchFamily="18" charset="0"/>
                      </a:rPr>
                      <m:t>)</m:t>
                    </m:r>
                  </m:oMath>
                </a14:m>
                <a:r>
                  <a:rPr lang="zh-CN" altLang="en-US" sz="2600" dirty="0" smtClean="0"/>
                  <a:t>，</a:t>
                </a:r>
                <a14:m>
                  <m:oMath xmlns:m="http://schemas.openxmlformats.org/officeDocument/2006/math">
                    <m:r>
                      <a:rPr lang="en-US" altLang="zh-CN" sz="2600" b="0" i="1" dirty="0" smtClean="0">
                        <a:latin typeface="Cambria Math" panose="02040503050406030204" pitchFamily="18" charset="0"/>
                      </a:rPr>
                      <m:t>𝐹</m:t>
                    </m:r>
                  </m:oMath>
                </a14:m>
                <a:r>
                  <a:rPr lang="zh-CN" altLang="en-US" sz="2600" dirty="0" smtClean="0"/>
                  <a:t>为平面图上所有面的集合</a:t>
                </a:r>
                <a:endParaRPr lang="en-US" altLang="zh-CN" sz="2600" dirty="0" smtClean="0"/>
              </a:p>
              <a:p>
                <a:r>
                  <a:rPr lang="zh-CN" altLang="en-US" sz="2600" dirty="0"/>
                  <a:t>最</a:t>
                </a:r>
                <a:r>
                  <a:rPr lang="zh-CN" altLang="en-US" sz="2600" dirty="0" smtClean="0"/>
                  <a:t>外面的无穷大的区域也算一个面</a:t>
                </a:r>
                <a:endParaRPr lang="zh-CN" altLang="en-US" sz="26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07075" y="1721476"/>
                <a:ext cx="8915400" cy="4408867"/>
              </a:xfrm>
              <a:blipFill rotWithShape="true">
                <a:blip r:embed="rId1"/>
                <a:stretch>
                  <a:fillRect l="-5" t="-14" r="5" b="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normAutofit/>
          </a:bodyPr>
          <a:lstStyle/>
          <a:p>
            <a:r>
              <a:rPr lang="zh-CN" altLang="en-US" sz="4000" dirty="0" smtClean="0"/>
              <a:t>平面图</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07075" y="1721476"/>
                <a:ext cx="8915400" cy="4408867"/>
              </a:xfrm>
            </p:spPr>
            <p:txBody>
              <a:bodyPr>
                <a:normAutofit/>
              </a:bodyPr>
              <a:lstStyle/>
              <a:p>
                <a:r>
                  <a:rPr lang="zh-CN" altLang="en-US" sz="2200" dirty="0" smtClean="0"/>
                  <a:t>定理一：对于连通平面图</a:t>
                </a:r>
                <a:r>
                  <a:rPr lang="en-US" altLang="zh-CN" sz="2200" dirty="0" smtClean="0"/>
                  <a:t>G=&lt;V,E,F&gt;</a:t>
                </a:r>
                <a:r>
                  <a:rPr lang="zh-CN" altLang="en-US" sz="2200" dirty="0" smtClean="0"/>
                  <a:t>，有</a:t>
                </a:r>
                <a14:m>
                  <m:oMath xmlns:m="http://schemas.openxmlformats.org/officeDocument/2006/math">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𝑑</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𝑓</m:t>
                        </m:r>
                      </m:e>
                    </m:d>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2</m:t>
                    </m:r>
                    <m:d>
                      <m:dPr>
                        <m:begChr m:val="|"/>
                        <m:endChr m:val="|"/>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𝐸</m:t>
                        </m:r>
                      </m:e>
                    </m:d>
                  </m:oMath>
                </a14:m>
                <a:endParaRPr lang="en-US" altLang="zh-CN" sz="2200" b="0" dirty="0" smtClean="0"/>
              </a:p>
              <a:p>
                <a:pPr lvl="1"/>
                <a:r>
                  <a:rPr lang="zh-CN" altLang="en-US" sz="2000" b="0" dirty="0" smtClean="0"/>
                  <a:t>每条边恰好被两个面计算</a:t>
                </a:r>
                <a:endParaRPr lang="en-US" altLang="zh-CN" sz="2000" b="0" dirty="0" smtClean="0"/>
              </a:p>
              <a:p>
                <a:r>
                  <a:rPr lang="zh-CN" altLang="en-US" sz="2200" dirty="0" smtClean="0"/>
                  <a:t>定理二：对于连通平面图</a:t>
                </a:r>
                <a:r>
                  <a:rPr lang="en-US" altLang="zh-CN" sz="2200" dirty="0"/>
                  <a:t>G=&lt;V,E,F&gt;</a:t>
                </a:r>
                <a:r>
                  <a:rPr lang="zh-CN" altLang="en-US" sz="2200" dirty="0" smtClean="0"/>
                  <a:t>，</a:t>
                </a:r>
                <a14:m>
                  <m:oMath xmlns:m="http://schemas.openxmlformats.org/officeDocument/2006/math">
                    <m:d>
                      <m:dPr>
                        <m:begChr m:val="|"/>
                        <m:endChr m:val="|"/>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𝑉</m:t>
                        </m:r>
                      </m:e>
                    </m:d>
                    <m:r>
                      <a:rPr lang="en-US" altLang="zh-CN" sz="2200" b="0" i="1" smtClean="0">
                        <a:latin typeface="Cambria Math" panose="02040503050406030204" pitchFamily="18" charset="0"/>
                      </a:rPr>
                      <m:t>−</m:t>
                    </m:r>
                    <m:d>
                      <m:dPr>
                        <m:begChr m:val="|"/>
                        <m:endChr m:val="|"/>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𝐸</m:t>
                        </m:r>
                      </m:e>
                    </m:d>
                    <m:r>
                      <a:rPr lang="en-US" altLang="zh-CN" sz="2200" b="0" i="1" smtClean="0">
                        <a:latin typeface="Cambria Math" panose="02040503050406030204" pitchFamily="18" charset="0"/>
                      </a:rPr>
                      <m:t>+</m:t>
                    </m:r>
                    <m:d>
                      <m:dPr>
                        <m:begChr m:val="|"/>
                        <m:endChr m:val="|"/>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𝐹</m:t>
                        </m:r>
                      </m:e>
                    </m:d>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2</m:t>
                    </m:r>
                  </m:oMath>
                </a14:m>
                <a:endParaRPr lang="en-US" altLang="zh-CN" sz="2200" b="0" dirty="0" smtClean="0"/>
              </a:p>
              <a:p>
                <a:pPr lvl="1"/>
                <a:r>
                  <a:rPr lang="zh-CN" altLang="en-US" sz="2000" b="0" dirty="0" smtClean="0"/>
                  <a:t>考虑归纳证明，因外要连通，从树开始归纳，树有一个面，显然成立。</a:t>
                </a:r>
                <a:endParaRPr lang="en-US" altLang="zh-CN" sz="2000" b="0" dirty="0" smtClean="0"/>
              </a:p>
              <a:p>
                <a:pPr lvl="1"/>
                <a:r>
                  <a:rPr lang="zh-CN" altLang="en-US" sz="2000" b="0" dirty="0" smtClean="0"/>
                  <a:t>考虑一个</a:t>
                </a:r>
                <a14:m>
                  <m:oMath xmlns:m="http://schemas.openxmlformats.org/officeDocument/2006/math">
                    <m:r>
                      <a:rPr lang="en-US" altLang="zh-CN" sz="2000" b="0" i="0" smtClean="0">
                        <a:latin typeface="Cambria Math" panose="02040503050406030204" pitchFamily="18" charset="0"/>
                      </a:rPr>
                      <m:t>|</m:t>
                    </m:r>
                    <m:r>
                      <a:rPr lang="en-US" altLang="zh-CN" sz="2000" b="0" i="1" smtClean="0">
                        <a:latin typeface="Cambria Math" panose="02040503050406030204" pitchFamily="18" charset="0"/>
                      </a:rPr>
                      <m:t>𝐸</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𝑉</m:t>
                    </m:r>
                    <m:r>
                      <a:rPr lang="en-US" altLang="zh-CN" sz="2000" b="0" i="1" smtClean="0">
                        <a:latin typeface="Cambria Math" panose="02040503050406030204" pitchFamily="18" charset="0"/>
                      </a:rPr>
                      <m:t>|</m:t>
                    </m:r>
                  </m:oMath>
                </a14:m>
                <a:r>
                  <a:rPr lang="zh-CN" altLang="en-US" sz="2000" b="0" dirty="0" smtClean="0"/>
                  <a:t>的平面图，此时至少有一个有限面，如果我们在这个有限面的边界上任意删去一条边，则这个面会与另一个面合并，</a:t>
                </a:r>
                <a:r>
                  <a:rPr lang="en-US" altLang="zh-CN" sz="2000" b="0" dirty="0" smtClean="0"/>
                  <a:t>|E|</a:t>
                </a:r>
                <a:r>
                  <a:rPr lang="zh-CN" altLang="en-US" sz="2000" b="0" dirty="0" smtClean="0"/>
                  <a:t>减少</a:t>
                </a:r>
                <a:r>
                  <a:rPr lang="en-US" altLang="zh-CN" sz="2000" b="0" dirty="0" smtClean="0"/>
                  <a:t>1</a:t>
                </a:r>
                <a:r>
                  <a:rPr lang="zh-CN" altLang="en-US" sz="2000" b="0" dirty="0" smtClean="0"/>
                  <a:t>，</a:t>
                </a:r>
                <a:r>
                  <a:rPr lang="en-US" altLang="zh-CN" sz="2000" b="0" dirty="0" smtClean="0"/>
                  <a:t>|F|</a:t>
                </a:r>
                <a:r>
                  <a:rPr lang="zh-CN" altLang="en-US" sz="2000" b="0" dirty="0" smtClean="0"/>
                  <a:t>减少一，所以等式依然成立。</a:t>
                </a:r>
                <a:endParaRPr lang="zh-CN" altLang="en-US" sz="22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07075" y="1721476"/>
                <a:ext cx="8915400" cy="4408867"/>
              </a:xfrm>
              <a:blipFill rotWithShape="true">
                <a:blip r:embed="rId1"/>
                <a:stretch>
                  <a:fillRect l="-5" t="-43" r="5" b="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normAutofit/>
          </a:bodyPr>
          <a:lstStyle/>
          <a:p>
            <a:r>
              <a:rPr lang="zh-CN" altLang="en-US" sz="4000" dirty="0" smtClean="0"/>
              <a:t>平面图</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19954" y="1721476"/>
                <a:ext cx="8915400" cy="4408867"/>
              </a:xfrm>
            </p:spPr>
            <p:txBody>
              <a:bodyPr>
                <a:normAutofit/>
              </a:bodyPr>
              <a:lstStyle/>
              <a:p>
                <a:r>
                  <a:rPr lang="zh-CN" altLang="en-US" sz="2200" b="1" dirty="0" smtClean="0"/>
                  <a:t>推论一</a:t>
                </a:r>
                <a:r>
                  <a:rPr lang="zh-CN" altLang="en-US" sz="2200" dirty="0" smtClean="0"/>
                  <a:t>：对于连通平面图</a:t>
                </a:r>
                <a:r>
                  <a:rPr lang="en-US" altLang="zh-CN" sz="2200" dirty="0" smtClean="0"/>
                  <a:t>G=&lt;V,E,F&gt;</a:t>
                </a:r>
                <a:r>
                  <a:rPr lang="zh-CN" altLang="en-US" sz="2200" dirty="0" smtClean="0"/>
                  <a:t>，当</a:t>
                </a:r>
                <a14:m>
                  <m:oMath xmlns:m="http://schemas.openxmlformats.org/officeDocument/2006/math">
                    <m:d>
                      <m:dPr>
                        <m:begChr m:val="|"/>
                        <m:endChr m:val="|"/>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𝑉</m:t>
                        </m:r>
                      </m:e>
                    </m:d>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3</m:t>
                    </m:r>
                    <m:r>
                      <a:rPr lang="zh-CN" altLang="en-US" sz="2200" i="1">
                        <a:latin typeface="Cambria Math" panose="02040503050406030204" pitchFamily="18" charset="0"/>
                      </a:rPr>
                      <m:t>时</m:t>
                    </m:r>
                  </m:oMath>
                </a14:m>
                <a:r>
                  <a:rPr lang="zh-CN" altLang="en-US" sz="2200" dirty="0" smtClean="0"/>
                  <a:t>有</a:t>
                </a:r>
                <a14:m>
                  <m:oMath xmlns:m="http://schemas.openxmlformats.org/officeDocument/2006/math">
                    <m:d>
                      <m:dPr>
                        <m:begChr m:val="|"/>
                        <m:endChr m:val="|"/>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𝐸</m:t>
                        </m:r>
                      </m:e>
                    </m:d>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3</m:t>
                    </m:r>
                    <m:d>
                      <m:dPr>
                        <m:begChr m:val="|"/>
                        <m:endChr m:val="|"/>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𝑉</m:t>
                        </m:r>
                      </m:e>
                    </m:d>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6</m:t>
                    </m:r>
                  </m:oMath>
                </a14:m>
                <a:r>
                  <a:rPr lang="zh-CN" altLang="en-US" sz="2200" dirty="0" smtClean="0"/>
                  <a:t>且</a:t>
                </a:r>
                <a14:m>
                  <m:oMath xmlns:m="http://schemas.openxmlformats.org/officeDocument/2006/math">
                    <m:r>
                      <a:rPr lang="en-US" altLang="zh-CN" sz="2200" b="0" i="1" dirty="0" smtClean="0">
                        <a:latin typeface="Cambria Math" panose="02040503050406030204" pitchFamily="18" charset="0"/>
                      </a:rPr>
                      <m:t>𝐹</m:t>
                    </m:r>
                    <m:r>
                      <a:rPr lang="en-US" altLang="zh-CN" sz="2200" b="0" i="1" dirty="0" smtClean="0">
                        <a:latin typeface="Cambria Math" panose="02040503050406030204" pitchFamily="18" charset="0"/>
                      </a:rPr>
                      <m:t>≤</m:t>
                    </m:r>
                    <m:r>
                      <a:rPr lang="en-US" altLang="zh-CN" sz="2200" b="0" i="1" dirty="0" smtClean="0">
                        <a:latin typeface="Cambria Math" panose="02040503050406030204" pitchFamily="18" charset="0"/>
                      </a:rPr>
                      <m:t>2</m:t>
                    </m:r>
                    <m:d>
                      <m:dPr>
                        <m:begChr m:val="|"/>
                        <m:endChr m:val="|"/>
                        <m:ctrlPr>
                          <a:rPr lang="en-US" altLang="zh-CN" sz="2200" b="0" i="1" dirty="0" smtClean="0">
                            <a:latin typeface="Cambria Math" panose="02040503050406030204" pitchFamily="18" charset="0"/>
                          </a:rPr>
                        </m:ctrlPr>
                      </m:dPr>
                      <m:e>
                        <m:r>
                          <a:rPr lang="en-US" altLang="zh-CN" sz="2200" b="0" i="1" dirty="0" smtClean="0">
                            <a:latin typeface="Cambria Math" panose="02040503050406030204" pitchFamily="18" charset="0"/>
                          </a:rPr>
                          <m:t>𝑉</m:t>
                        </m:r>
                      </m:e>
                    </m:d>
                    <m:r>
                      <a:rPr lang="en-US" altLang="zh-CN" sz="2200" b="0" i="1" dirty="0" smtClean="0">
                        <a:latin typeface="Cambria Math" panose="02040503050406030204" pitchFamily="18" charset="0"/>
                      </a:rPr>
                      <m:t>−</m:t>
                    </m:r>
                    <m:r>
                      <a:rPr lang="en-US" altLang="zh-CN" sz="2200" b="0" i="1" dirty="0" smtClean="0">
                        <a:latin typeface="Cambria Math" panose="02040503050406030204" pitchFamily="18" charset="0"/>
                      </a:rPr>
                      <m:t>4</m:t>
                    </m:r>
                  </m:oMath>
                </a14:m>
                <a:endParaRPr lang="en-US" altLang="zh-CN" sz="2200" dirty="0" smtClean="0"/>
              </a:p>
              <a:p>
                <a:pPr lvl="1"/>
                <a:r>
                  <a:rPr lang="zh-CN" altLang="en-US" sz="2000" dirty="0"/>
                  <a:t>一</a:t>
                </a:r>
                <a:r>
                  <a:rPr lang="zh-CN" altLang="en-US" sz="2000" dirty="0" smtClean="0"/>
                  <a:t>个面至少度为</a:t>
                </a:r>
                <a:r>
                  <a:rPr lang="en-US" altLang="zh-CN" sz="2000" dirty="0" smtClean="0"/>
                  <a:t>3</a:t>
                </a:r>
                <a:r>
                  <a:rPr lang="zh-CN" altLang="en-US" sz="2000" dirty="0" smtClean="0"/>
                  <a:t>，所以</a:t>
                </a:r>
                <a14:m>
                  <m:oMath xmlns:m="http://schemas.openxmlformats.org/officeDocument/2006/math">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𝐹</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2</m:t>
                        </m:r>
                      </m:num>
                      <m:den>
                        <m:r>
                          <a:rPr lang="en-US" altLang="zh-CN" sz="2000" b="0" i="1" smtClean="0">
                            <a:latin typeface="Cambria Math" panose="02040503050406030204" pitchFamily="18" charset="0"/>
                          </a:rPr>
                          <m:t>3</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𝐸</m:t>
                    </m:r>
                    <m:r>
                      <a:rPr lang="en-US" altLang="zh-CN" sz="2000" b="0" i="1" smtClean="0">
                        <a:latin typeface="Cambria Math" panose="02040503050406030204" pitchFamily="18" charset="0"/>
                      </a:rPr>
                      <m:t>|</m:t>
                    </m:r>
                  </m:oMath>
                </a14:m>
                <a:r>
                  <a:rPr lang="zh-CN" altLang="en-US" sz="2000" dirty="0" smtClean="0"/>
                  <a:t>，带入</a:t>
                </a:r>
                <a:r>
                  <a:rPr lang="en-US" altLang="zh-CN" sz="2000" dirty="0"/>
                  <a:t>|</a:t>
                </a:r>
                <a:r>
                  <a:rPr lang="zh-CN" altLang="en-US" sz="2000" dirty="0"/>
                  <a:t>𝑉</a:t>
                </a:r>
                <a:r>
                  <a:rPr lang="en-US" altLang="zh-CN" sz="2000" dirty="0"/>
                  <a:t>|−|</a:t>
                </a:r>
                <a:r>
                  <a:rPr lang="zh-CN" altLang="en-US" sz="2000" dirty="0"/>
                  <a:t>𝐸</a:t>
                </a:r>
                <a:r>
                  <a:rPr lang="en-US" altLang="zh-CN" sz="2000" dirty="0"/>
                  <a:t>|+|</a:t>
                </a:r>
                <a:r>
                  <a:rPr lang="zh-CN" altLang="en-US" sz="2000" dirty="0"/>
                  <a:t>𝐹</a:t>
                </a:r>
                <a:r>
                  <a:rPr lang="en-US" altLang="zh-CN" sz="2000" dirty="0"/>
                  <a:t>|=</a:t>
                </a:r>
                <a:r>
                  <a:rPr lang="en-US" altLang="zh-CN" sz="2000" dirty="0" smtClean="0"/>
                  <a:t>2</a:t>
                </a:r>
                <a:r>
                  <a:rPr lang="zh-CN" altLang="en-US" sz="2000" dirty="0"/>
                  <a:t>可</a:t>
                </a:r>
                <a:r>
                  <a:rPr lang="zh-CN" altLang="en-US" sz="2000" dirty="0" smtClean="0"/>
                  <a:t>证</a:t>
                </a:r>
                <a:endParaRPr lang="en-US" altLang="zh-CN" sz="2000" dirty="0" smtClean="0"/>
              </a:p>
              <a:p>
                <a:pPr lvl="1"/>
                <a:endParaRPr lang="en-US" altLang="zh-CN" sz="2000" dirty="0" smtClean="0"/>
              </a:p>
              <a:p>
                <a:r>
                  <a:rPr lang="zh-CN" altLang="en-US" sz="2200" b="1" dirty="0" smtClean="0"/>
                  <a:t>推论二</a:t>
                </a:r>
                <a:r>
                  <a:rPr lang="zh-CN" altLang="en-US" sz="2200" dirty="0" smtClean="0"/>
                  <a:t>：对于连通平面图</a:t>
                </a:r>
                <a:r>
                  <a:rPr lang="en-US" altLang="zh-CN" sz="2200" dirty="0"/>
                  <a:t>G=&lt;V,E,F&gt;</a:t>
                </a:r>
                <a:r>
                  <a:rPr lang="zh-CN" altLang="en-US" sz="2200" dirty="0"/>
                  <a:t>，当</a:t>
                </a:r>
                <a14:m>
                  <m:oMath xmlns:m="http://schemas.openxmlformats.org/officeDocument/2006/math">
                    <m:d>
                      <m:dPr>
                        <m:begChr m:val="|"/>
                        <m:endChr m:val="|"/>
                        <m:ctrlPr>
                          <a:rPr lang="en-US" altLang="zh-CN" sz="2200" i="1">
                            <a:latin typeface="Cambria Math" panose="02040503050406030204" pitchFamily="18" charset="0"/>
                          </a:rPr>
                        </m:ctrlPr>
                      </m:dPr>
                      <m:e>
                        <m:r>
                          <a:rPr lang="en-US" altLang="zh-CN" sz="2200" i="1">
                            <a:latin typeface="Cambria Math" panose="02040503050406030204" pitchFamily="18" charset="0"/>
                          </a:rPr>
                          <m:t>𝑉</m:t>
                        </m:r>
                      </m:e>
                    </m:d>
                    <m:r>
                      <a:rPr lang="en-US" altLang="zh-CN" sz="2200" i="1">
                        <a:latin typeface="Cambria Math" panose="02040503050406030204" pitchFamily="18" charset="0"/>
                      </a:rPr>
                      <m:t>≥</m:t>
                    </m:r>
                    <m:r>
                      <a:rPr lang="en-US" altLang="zh-CN" sz="2200" i="1">
                        <a:latin typeface="Cambria Math" panose="02040503050406030204" pitchFamily="18" charset="0"/>
                      </a:rPr>
                      <m:t>3</m:t>
                    </m:r>
                    <m:r>
                      <a:rPr lang="zh-CN" altLang="en-US" sz="2200" i="1">
                        <a:latin typeface="Cambria Math" panose="02040503050406030204" pitchFamily="18" charset="0"/>
                      </a:rPr>
                      <m:t>时存在</m:t>
                    </m:r>
                  </m:oMath>
                </a14:m>
                <a:r>
                  <a:rPr lang="zh-CN" altLang="en-US" sz="2200" dirty="0" smtClean="0"/>
                  <a:t>一个点，使得这个点的度数</a:t>
                </a:r>
                <a14:m>
                  <m:oMath xmlns:m="http://schemas.openxmlformats.org/officeDocument/2006/math">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5</m:t>
                    </m:r>
                  </m:oMath>
                </a14:m>
                <a:endParaRPr lang="en-US" altLang="zh-CN" sz="2200" dirty="0"/>
              </a:p>
              <a:p>
                <a:pPr lvl="1"/>
                <a:r>
                  <a:rPr lang="zh-CN" altLang="en-US" sz="2000" dirty="0" smtClean="0"/>
                  <a:t>如果每一个点的度数都</a:t>
                </a:r>
                <a14:m>
                  <m:oMath xmlns:m="http://schemas.openxmlformats.org/officeDocument/2006/math">
                    <m:r>
                      <a:rPr lang="en-US" altLang="zh-CN" sz="2000" b="0" i="1" smtClean="0">
                        <a:latin typeface="Cambria Math" panose="02040503050406030204" pitchFamily="18" charset="0"/>
                      </a:rPr>
                      <m:t>&gt;</m:t>
                    </m:r>
                    <m:r>
                      <a:rPr lang="en-US" altLang="zh-CN" sz="2000" b="0" i="1" smtClean="0">
                        <a:latin typeface="Cambria Math" panose="02040503050406030204" pitchFamily="18" charset="0"/>
                      </a:rPr>
                      <m:t>5</m:t>
                    </m:r>
                    <m:r>
                      <a:rPr lang="zh-CN" altLang="en-US" sz="2000" i="1">
                        <a:latin typeface="Cambria Math" panose="02040503050406030204" pitchFamily="18" charset="0"/>
                      </a:rPr>
                      <m:t>，</m:t>
                    </m:r>
                  </m:oMath>
                </a14:m>
                <a:r>
                  <a:rPr lang="zh-CN" altLang="en-US" sz="2000" dirty="0" smtClean="0"/>
                  <a:t>则不满足</a:t>
                </a:r>
                <a14:m>
                  <m:oMath xmlns:m="http://schemas.openxmlformats.org/officeDocument/2006/math">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𝐸</m:t>
                        </m:r>
                      </m:e>
                    </m:d>
                    <m:r>
                      <a:rPr lang="en-US" altLang="zh-CN" sz="2000" i="1">
                        <a:latin typeface="Cambria Math" panose="02040503050406030204" pitchFamily="18" charset="0"/>
                      </a:rPr>
                      <m:t>≤</m:t>
                    </m:r>
                    <m:r>
                      <a:rPr lang="en-US" altLang="zh-CN" sz="2000" i="1">
                        <a:latin typeface="Cambria Math" panose="02040503050406030204" pitchFamily="18" charset="0"/>
                      </a:rPr>
                      <m:t>3</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𝑉</m:t>
                        </m:r>
                      </m:e>
                    </m:d>
                    <m:r>
                      <a:rPr lang="en-US" altLang="zh-CN" sz="2000" i="1">
                        <a:latin typeface="Cambria Math" panose="02040503050406030204" pitchFamily="18" charset="0"/>
                      </a:rPr>
                      <m:t>−</m:t>
                    </m:r>
                    <m:r>
                      <a:rPr lang="en-US" altLang="zh-CN" sz="2000" i="1">
                        <a:latin typeface="Cambria Math" panose="02040503050406030204" pitchFamily="18" charset="0"/>
                      </a:rPr>
                      <m:t>6</m:t>
                    </m:r>
                  </m:oMath>
                </a14:m>
                <a:endParaRPr lang="en-US" altLang="zh-CN" sz="20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19954" y="1721476"/>
                <a:ext cx="8915400" cy="4408867"/>
              </a:xfrm>
              <a:blipFill rotWithShape="true">
                <a:blip r:embed="rId1"/>
                <a:stretch>
                  <a:fillRect l="-7" t="-173" r="7" b="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normAutofit/>
          </a:bodyPr>
          <a:lstStyle/>
          <a:p>
            <a:r>
              <a:rPr lang="zh-CN" altLang="en-US" sz="4000" dirty="0" smtClean="0"/>
              <a:t>数三角形</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19953" y="1721476"/>
                <a:ext cx="9268001" cy="4408867"/>
              </a:xfrm>
            </p:spPr>
            <p:txBody>
              <a:bodyPr>
                <a:normAutofit/>
              </a:bodyPr>
              <a:lstStyle/>
              <a:p>
                <a:r>
                  <a:rPr lang="zh-CN" altLang="en-US" sz="2400" dirty="0" smtClean="0"/>
                  <a:t>给出一张</a:t>
                </a:r>
                <a:r>
                  <a:rPr lang="en-US" altLang="zh-CN" sz="2400" dirty="0" smtClean="0"/>
                  <a:t>n</a:t>
                </a:r>
                <a:r>
                  <a:rPr lang="zh-CN" altLang="en-US" sz="2400" dirty="0" smtClean="0"/>
                  <a:t>个点，</a:t>
                </a:r>
                <a:r>
                  <a:rPr lang="en-US" altLang="zh-CN" sz="2400" dirty="0" smtClean="0"/>
                  <a:t>m</a:t>
                </a:r>
                <a:r>
                  <a:rPr lang="zh-CN" altLang="en-US" sz="2400" dirty="0" smtClean="0"/>
                  <a:t>条边的平面图，求平面图中有多少个三角形？</a:t>
                </a:r>
                <a:endParaRPr lang="en-US" altLang="zh-CN" sz="2400" dirty="0" smtClean="0"/>
              </a:p>
              <a:p>
                <a:endParaRPr lang="en-US" altLang="zh-CN" sz="2400" dirty="0"/>
              </a:p>
              <a:p>
                <a:endParaRPr lang="en-US" altLang="zh-CN" sz="2400" dirty="0" smtClean="0"/>
              </a:p>
              <a:p>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5</m:t>
                        </m:r>
                      </m:sup>
                    </m:sSup>
                  </m:oMath>
                </a14:m>
                <a:endParaRPr lang="en-US" altLang="zh-CN" sz="2400" b="0" dirty="0" smtClean="0"/>
              </a:p>
              <a:p>
                <a:r>
                  <a:rPr lang="en-US" altLang="zh-CN" sz="2400" dirty="0" smtClean="0"/>
                  <a:t>1s</a:t>
                </a:r>
                <a:r>
                  <a:rPr lang="zh-CN" altLang="en-US" sz="2400" dirty="0" smtClean="0"/>
                  <a:t>，</a:t>
                </a:r>
                <a:r>
                  <a:rPr lang="en-US" altLang="zh-CN" sz="2400" dirty="0" smtClean="0"/>
                  <a:t>128Mb</a:t>
                </a:r>
                <a:endParaRPr lang="en-US" altLang="zh-CN" sz="2400" dirty="0" smtClean="0"/>
              </a:p>
              <a:p>
                <a:pPr marL="0" indent="0">
                  <a:buNone/>
                </a:pPr>
                <a:endParaRPr lang="en-US" altLang="zh-CN" sz="24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19953" y="1721476"/>
                <a:ext cx="9268001" cy="4408867"/>
              </a:xfrm>
              <a:blipFill rotWithShape="true">
                <a:blip r:embed="rId1"/>
                <a:stretch>
                  <a:fillRect l="-7" t="-14" r="2" b="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normAutofit/>
          </a:bodyPr>
          <a:lstStyle/>
          <a:p>
            <a:r>
              <a:rPr lang="zh-CN" altLang="en-US" sz="4000" dirty="0"/>
              <a:t>数三角形</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19953" y="1721476"/>
                <a:ext cx="9268001" cy="4408867"/>
              </a:xfrm>
            </p:spPr>
            <p:txBody>
              <a:bodyPr>
                <a:normAutofit/>
              </a:bodyPr>
              <a:lstStyle/>
              <a:p>
                <a:r>
                  <a:rPr lang="zh-CN" altLang="en-US" sz="2400" dirty="0" smtClean="0"/>
                  <a:t>算法</a:t>
                </a:r>
                <a:r>
                  <a:rPr lang="en-US" altLang="zh-CN" sz="2400" dirty="0" smtClean="0"/>
                  <a:t>1</a:t>
                </a:r>
                <a:r>
                  <a:rPr lang="zh-CN" altLang="en-US" sz="2400" dirty="0" smtClean="0"/>
                  <a:t>：暴力枚举</a:t>
                </a:r>
                <a:r>
                  <a:rPr lang="en-US" altLang="zh-CN" sz="2400" dirty="0" smtClean="0"/>
                  <a:t>3</a:t>
                </a:r>
                <a:r>
                  <a:rPr lang="zh-CN" altLang="en-US" sz="2400" dirty="0" smtClean="0"/>
                  <a:t>个点，判断是否形成三角形，时间复杂度</a:t>
                </a:r>
                <a14:m>
                  <m:oMath xmlns:m="http://schemas.openxmlformats.org/officeDocument/2006/math">
                    <m:r>
                      <a:rPr lang="en-US" altLang="zh-CN" sz="2400" b="0" i="1" smtClean="0">
                        <a:latin typeface="Cambria Math" panose="02040503050406030204" pitchFamily="18" charset="0"/>
                      </a:rPr>
                      <m:t>𝑂</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3</m:t>
                            </m:r>
                          </m:sup>
                        </m:sSup>
                      </m:e>
                    </m:d>
                  </m:oMath>
                </a14:m>
                <a:endParaRPr lang="en-US" altLang="zh-CN" sz="2400" b="0" dirty="0" smtClean="0"/>
              </a:p>
              <a:p>
                <a:r>
                  <a:rPr lang="zh-CN" altLang="en-US" sz="2400" dirty="0" smtClean="0"/>
                  <a:t>算法</a:t>
                </a:r>
                <a:r>
                  <a:rPr lang="en-US" altLang="zh-CN" sz="2400" dirty="0" smtClean="0"/>
                  <a:t>2</a:t>
                </a:r>
                <a:r>
                  <a:rPr lang="zh-CN" altLang="en-US" sz="2400" dirty="0" smtClean="0"/>
                  <a:t>：因为我们知道</a:t>
                </a:r>
                <a:r>
                  <a:rPr lang="en-US" altLang="zh-CN" sz="2400" dirty="0" smtClean="0"/>
                  <a:t>m</a:t>
                </a:r>
                <a:r>
                  <a:rPr lang="zh-CN" altLang="en-US" sz="2400" dirty="0" smtClean="0"/>
                  <a:t>也是</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a14:m>
                <a:r>
                  <a:rPr lang="zh-CN" altLang="en-US" sz="2400" dirty="0" smtClean="0"/>
                  <a:t>级别的，所以暴力枚举一条边和一个点，然后判断这条边的两端是否和这个点相连，时间复杂度</a:t>
                </a:r>
                <a14:m>
                  <m:oMath xmlns:m="http://schemas.openxmlformats.org/officeDocument/2006/math">
                    <m:r>
                      <a:rPr lang="en-US" altLang="zh-CN" sz="2400" b="0" i="1" smtClean="0">
                        <a:latin typeface="Cambria Math" panose="02040503050406030204" pitchFamily="18" charset="0"/>
                      </a:rPr>
                      <m:t>𝑂</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e>
                    </m:d>
                  </m:oMath>
                </a14:m>
                <a:endParaRPr lang="en-US" altLang="zh-CN" sz="2400" b="0" dirty="0" smtClean="0"/>
              </a:p>
              <a:p>
                <a:r>
                  <a:rPr lang="zh-CN" altLang="en-US" sz="2400" dirty="0" smtClean="0"/>
                  <a:t>算法</a:t>
                </a:r>
                <a:r>
                  <a:rPr lang="en-US" altLang="zh-CN" sz="2400" dirty="0" smtClean="0"/>
                  <a:t>3</a:t>
                </a:r>
                <a:r>
                  <a:rPr lang="zh-CN" altLang="en-US" sz="2400" dirty="0" smtClean="0"/>
                  <a:t>：注意到存在一个点度数</a:t>
                </a:r>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5</m:t>
                    </m:r>
                  </m:oMath>
                </a14:m>
                <a:r>
                  <a:rPr lang="zh-CN" altLang="en-US" sz="2400" dirty="0" smtClean="0"/>
                  <a:t>，所以如果我们每次找到这个点，只用花费常数时间计算包含这个点的三角形，然后删去这个点。如果我们使用一个堆来维护点的度数，则时间复杂度</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𝑛𝑙𝑜𝑔𝑛</m:t>
                    </m:r>
                    <m:r>
                      <a:rPr lang="en-US" altLang="zh-CN" sz="2400" b="0" i="1" smtClean="0">
                        <a:latin typeface="Cambria Math" panose="02040503050406030204" pitchFamily="18" charset="0"/>
                      </a:rPr>
                      <m:t>)</m:t>
                    </m:r>
                  </m:oMath>
                </a14:m>
                <a:endParaRPr lang="en-US" altLang="zh-CN" sz="24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19953" y="1721476"/>
                <a:ext cx="9268001" cy="4408867"/>
              </a:xfrm>
              <a:blipFill rotWithShape="true">
                <a:blip r:embed="rId1"/>
                <a:stretch>
                  <a:fillRect l="-7" t="-360" r="2" b="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1280890"/>
          </a:xfrm>
        </p:spPr>
        <p:txBody>
          <a:bodyPr>
            <a:normAutofit/>
          </a:bodyPr>
          <a:lstStyle/>
          <a:p>
            <a:r>
              <a:rPr lang="en-US" altLang="zh-CN" sz="4000" dirty="0" smtClean="0"/>
              <a:t>5</a:t>
            </a:r>
            <a:r>
              <a:rPr lang="zh-CN" altLang="en-US" sz="4000" dirty="0" smtClean="0"/>
              <a:t>染色问题</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19953" y="1721476"/>
                <a:ext cx="9268001" cy="4408867"/>
              </a:xfrm>
            </p:spPr>
            <p:txBody>
              <a:bodyPr>
                <a:normAutofit/>
              </a:bodyPr>
              <a:lstStyle/>
              <a:p>
                <a:r>
                  <a:rPr lang="zh-CN" altLang="en-US" sz="2400" dirty="0" smtClean="0"/>
                  <a:t>给出有</a:t>
                </a:r>
                <a:r>
                  <a:rPr lang="en-US" altLang="zh-CN" sz="2400" dirty="0" smtClean="0"/>
                  <a:t>n</a:t>
                </a:r>
                <a:r>
                  <a:rPr lang="zh-CN" altLang="en-US" sz="2400" dirty="0" smtClean="0"/>
                  <a:t>个点，</a:t>
                </a:r>
                <a:r>
                  <a:rPr lang="en-US" altLang="zh-CN" sz="2400" dirty="0" smtClean="0"/>
                  <a:t>m</a:t>
                </a:r>
                <a:r>
                  <a:rPr lang="zh-CN" altLang="en-US" sz="2400" dirty="0" smtClean="0"/>
                  <a:t>条边的平面图，要求使用不超过</a:t>
                </a:r>
                <a:r>
                  <a:rPr lang="en-US" altLang="zh-CN" sz="2400" dirty="0" smtClean="0"/>
                  <a:t>5</a:t>
                </a:r>
                <a:r>
                  <a:rPr lang="zh-CN" altLang="en-US" sz="2400" dirty="0" smtClean="0"/>
                  <a:t>中颜色染色，使得每条边的两端颜色不同，是否存在一种染色方案，如果存在求出任何一种染色方案。</a:t>
                </a:r>
                <a:endParaRPr lang="en-US" altLang="zh-CN" sz="2400" dirty="0" smtClean="0"/>
              </a:p>
              <a:p>
                <a:pPr marL="0" indent="0">
                  <a:buNone/>
                </a:pPr>
                <a:endParaRPr lang="en-US" altLang="zh-CN" sz="2400" dirty="0" smtClean="0"/>
              </a:p>
              <a:p>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5000</m:t>
                    </m:r>
                  </m:oMath>
                </a14:m>
                <a:endParaRPr lang="en-US" altLang="zh-CN" sz="2400" dirty="0" smtClean="0"/>
              </a:p>
              <a:p>
                <a:r>
                  <a:rPr lang="en-US" altLang="zh-CN" sz="2400" dirty="0" smtClean="0"/>
                  <a:t>1s</a:t>
                </a:r>
                <a:r>
                  <a:rPr lang="zh-CN" altLang="en-US" sz="2400" dirty="0" smtClean="0"/>
                  <a:t>，</a:t>
                </a:r>
                <a:r>
                  <a:rPr lang="en-US" altLang="zh-CN" sz="2400" dirty="0" smtClean="0"/>
                  <a:t>128M</a:t>
                </a:r>
                <a:endParaRPr lang="en-US" altLang="zh-CN" sz="2400" dirty="0" smtClean="0"/>
              </a:p>
              <a:p>
                <a:r>
                  <a:rPr lang="en-US" altLang="zh-CN" sz="2400" dirty="0" smtClean="0"/>
                  <a:t>ACM Shanghai2000</a:t>
                </a:r>
                <a:endParaRPr lang="en-US" altLang="zh-CN" sz="24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19953" y="1721476"/>
                <a:ext cx="9268001" cy="4408867"/>
              </a:xfrm>
              <a:blipFill rotWithShape="true">
                <a:blip r:embed="rId1"/>
                <a:stretch>
                  <a:fillRect l="-7" t="-360" r="2" b="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40838" y="324119"/>
            <a:ext cx="8911687" cy="1280890"/>
          </a:xfrm>
        </p:spPr>
        <p:txBody>
          <a:bodyPr>
            <a:normAutofit/>
          </a:bodyPr>
          <a:lstStyle/>
          <a:p>
            <a:r>
              <a:rPr lang="en-US" altLang="zh-CN" sz="4000" dirty="0"/>
              <a:t>5</a:t>
            </a:r>
            <a:r>
              <a:rPr lang="zh-CN" altLang="en-US" sz="4000" dirty="0"/>
              <a:t>染色问题</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10788" y="1386626"/>
                <a:ext cx="9268001" cy="4408867"/>
              </a:xfrm>
            </p:spPr>
            <p:txBody>
              <a:bodyPr>
                <a:normAutofit/>
              </a:bodyPr>
              <a:lstStyle/>
              <a:p>
                <a:r>
                  <a:rPr lang="zh-CN" altLang="en-US" sz="2400" dirty="0" smtClean="0"/>
                  <a:t>是否任何平面图都能使用不超过</a:t>
                </a:r>
                <a:r>
                  <a:rPr lang="en-US" altLang="zh-CN" sz="2400" dirty="0" smtClean="0"/>
                  <a:t>5</a:t>
                </a:r>
                <a:r>
                  <a:rPr lang="zh-CN" altLang="en-US" sz="2400" dirty="0" smtClean="0"/>
                  <a:t>种颜色染色？</a:t>
                </a:r>
                <a:endParaRPr lang="en-US" altLang="zh-CN" sz="2400" dirty="0" smtClean="0"/>
              </a:p>
              <a:p>
                <a:r>
                  <a:rPr lang="zh-CN" altLang="en-US" sz="2400" dirty="0" smtClean="0"/>
                  <a:t>定理：对于任何平面图都能使用不超过</a:t>
                </a:r>
                <a:r>
                  <a:rPr lang="en-US" altLang="zh-CN" sz="2400" dirty="0" smtClean="0"/>
                  <a:t>5</a:t>
                </a:r>
                <a:r>
                  <a:rPr lang="zh-CN" altLang="en-US" sz="2400" dirty="0" smtClean="0"/>
                  <a:t>种颜色染色</a:t>
                </a:r>
                <a:endParaRPr lang="en-US" altLang="zh-CN" sz="2400" dirty="0" smtClean="0"/>
              </a:p>
              <a:p>
                <a:pPr lvl="1"/>
                <a:r>
                  <a:rPr lang="zh-CN" altLang="en-US" sz="2200" dirty="0" smtClean="0"/>
                  <a:t>归纳证明：先考虑连通情况，如果不连通则分开处理，当</a:t>
                </a:r>
                <a14:m>
                  <m:oMath xmlns:m="http://schemas.openxmlformats.org/officeDocument/2006/math">
                    <m:d>
                      <m:dPr>
                        <m:begChr m:val="|"/>
                        <m:endChr m:val="|"/>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𝑉</m:t>
                        </m:r>
                      </m:e>
                    </m:d>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5</m:t>
                    </m:r>
                  </m:oMath>
                </a14:m>
                <a:r>
                  <a:rPr lang="zh-CN" altLang="en-US" sz="2200" dirty="0" smtClean="0"/>
                  <a:t>时显然成立，考虑对于一个更大的平面图，找到</a:t>
                </a:r>
                <a:r>
                  <a:rPr lang="en-US" altLang="zh-CN" sz="2200" dirty="0" smtClean="0"/>
                  <a:t>v0</a:t>
                </a:r>
                <a:r>
                  <a:rPr lang="zh-CN" altLang="en-US" sz="2200" dirty="0" smtClean="0"/>
                  <a:t>，使得</a:t>
                </a:r>
                <a14:m>
                  <m:oMath xmlns:m="http://schemas.openxmlformats.org/officeDocument/2006/math">
                    <m:r>
                      <a:rPr lang="en-US" altLang="zh-CN" sz="2200" b="0" i="1" smtClean="0">
                        <a:latin typeface="Cambria Math" panose="02040503050406030204" pitchFamily="18" charset="0"/>
                      </a:rPr>
                      <m:t>𝑑</m:t>
                    </m:r>
                    <m:d>
                      <m:dPr>
                        <m:ctrlPr>
                          <a:rPr lang="en-US" altLang="zh-CN" sz="2200" b="0" i="1" smtClean="0">
                            <a:latin typeface="Cambria Math" panose="02040503050406030204" pitchFamily="18" charset="0"/>
                          </a:rPr>
                        </m:ctrlPr>
                      </m:dPr>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𝑣</m:t>
                            </m:r>
                          </m:e>
                          <m:sub>
                            <m:r>
                              <a:rPr lang="en-US" altLang="zh-CN" sz="2200" b="0" i="1" smtClean="0">
                                <a:latin typeface="Cambria Math" panose="02040503050406030204" pitchFamily="18" charset="0"/>
                              </a:rPr>
                              <m:t>0</m:t>
                            </m:r>
                          </m:sub>
                        </m:sSub>
                      </m:e>
                    </m:d>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5</m:t>
                    </m:r>
                  </m:oMath>
                </a14:m>
                <a:r>
                  <a:rPr lang="zh-CN" altLang="en-US" sz="2200" dirty="0" smtClean="0"/>
                  <a:t>，如果将</a:t>
                </a:r>
                <a:r>
                  <a:rPr lang="en-US" altLang="zh-CN" sz="2200" dirty="0" smtClean="0"/>
                  <a:t>v0</a:t>
                </a:r>
                <a:r>
                  <a:rPr lang="zh-CN" altLang="en-US" sz="2200" dirty="0" smtClean="0"/>
                  <a:t>以及它所连的边从图中删去，由于是归纳证明，得到的更小的图可以</a:t>
                </a:r>
                <a:r>
                  <a:rPr lang="en-US" altLang="zh-CN" sz="2200" dirty="0" smtClean="0"/>
                  <a:t>5</a:t>
                </a:r>
                <a:r>
                  <a:rPr lang="zh-CN" altLang="en-US" sz="2200" dirty="0" smtClean="0"/>
                  <a:t>染色。如果</a:t>
                </a:r>
                <a:r>
                  <a:rPr lang="en-US" altLang="zh-CN" sz="2200" dirty="0" smtClean="0"/>
                  <a:t>v0</a:t>
                </a:r>
                <a:r>
                  <a:rPr lang="zh-CN" altLang="en-US" sz="2200" dirty="0" smtClean="0"/>
                  <a:t>周围的点只用了小于</a:t>
                </a:r>
                <a:r>
                  <a:rPr lang="en-US" altLang="zh-CN" sz="2200" dirty="0" smtClean="0"/>
                  <a:t>5</a:t>
                </a:r>
                <a:r>
                  <a:rPr lang="zh-CN" altLang="en-US" sz="2200" dirty="0" smtClean="0"/>
                  <a:t>种则</a:t>
                </a:r>
                <a:r>
                  <a:rPr lang="en-US" altLang="zh-CN" sz="2200" dirty="0" smtClean="0"/>
                  <a:t>v0</a:t>
                </a:r>
                <a:r>
                  <a:rPr lang="zh-CN" altLang="en-US" sz="2200" dirty="0" smtClean="0"/>
                  <a:t>可以被染成第</a:t>
                </a:r>
                <a:r>
                  <a:rPr lang="en-US" altLang="zh-CN" sz="2200" dirty="0" smtClean="0"/>
                  <a:t>5</a:t>
                </a:r>
                <a:r>
                  <a:rPr lang="zh-CN" altLang="en-US" sz="2200" dirty="0" smtClean="0"/>
                  <a:t>种颜色，否则考虑</a:t>
                </a:r>
                <a:r>
                  <a:rPr lang="en-US" altLang="zh-CN" sz="2200" dirty="0" smtClean="0"/>
                  <a:t>v0</a:t>
                </a:r>
                <a:r>
                  <a:rPr lang="zh-CN" altLang="en-US" sz="2200" dirty="0" smtClean="0"/>
                  <a:t>周围的</a:t>
                </a:r>
                <a:r>
                  <a:rPr lang="en-US" altLang="zh-CN" sz="2200" dirty="0" smtClean="0"/>
                  <a:t>5</a:t>
                </a:r>
                <a:r>
                  <a:rPr lang="zh-CN" altLang="en-US" sz="2200" dirty="0" smtClean="0"/>
                  <a:t>个点，顺时针标记为</a:t>
                </a:r>
                <a:r>
                  <a:rPr lang="en-US" altLang="zh-CN" sz="2200" dirty="0" smtClean="0"/>
                  <a:t>v1~v5</a:t>
                </a:r>
                <a:r>
                  <a:rPr lang="zh-CN" altLang="en-US" sz="2200" dirty="0" smtClean="0"/>
                  <a:t>，他们的颜色标记为</a:t>
                </a:r>
                <a:r>
                  <a:rPr lang="en-US" altLang="zh-CN" sz="2200" dirty="0" smtClean="0"/>
                  <a:t>c1~c5</a:t>
                </a:r>
                <a:endParaRPr lang="en-US" altLang="zh-CN" sz="22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10788" y="1386626"/>
                <a:ext cx="9268001" cy="4408867"/>
              </a:xfrm>
              <a:blipFill rotWithShape="true">
                <a:blip r:embed="rId1"/>
                <a:stretch>
                  <a:fillRect l="-4" t="-355" r="6" b="11"/>
                </a:stretch>
              </a:blipFill>
            </p:spPr>
            <p:txBody>
              <a:bodyPr/>
              <a:lstStyle/>
              <a:p>
                <a:r>
                  <a:rPr lang="zh-CN" altLang="en-US">
                    <a:noFill/>
                  </a:rPr>
                  <a:t> </a:t>
                </a:r>
              </a:p>
            </p:txBody>
          </p:sp>
        </mc:Fallback>
      </mc:AlternateContent>
      <p:pic>
        <p:nvPicPr>
          <p:cNvPr id="5" name="图片 4"/>
          <p:cNvPicPr>
            <a:picLocks noChangeAspect="true"/>
          </p:cNvPicPr>
          <p:nvPr/>
        </p:nvPicPr>
        <p:blipFill>
          <a:blip r:embed="rId2">
            <a:extLst>
              <a:ext uri="{28A0092B-C50C-407E-A947-70E740481C1C}">
                <a14:useLocalDpi xmlns:a14="http://schemas.microsoft.com/office/drawing/2010/main" val="false"/>
              </a:ext>
            </a:extLst>
          </a:blip>
          <a:stretch>
            <a:fillRect/>
          </a:stretch>
        </p:blipFill>
        <p:spPr>
          <a:xfrm>
            <a:off x="5056582" y="3945257"/>
            <a:ext cx="3280197" cy="291274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true"/>
          </p:cNvSpPr>
          <p:nvPr>
            <p:ph idx="1"/>
          </p:nvPr>
        </p:nvSpPr>
        <p:spPr>
          <a:xfrm>
            <a:off x="1429152" y="1856095"/>
            <a:ext cx="10348866" cy="4230805"/>
          </a:xfrm>
        </p:spPr>
        <p:txBody>
          <a:bodyPr>
            <a:normAutofit lnSpcReduction="10000"/>
          </a:bodyPr>
          <a:lstStyle/>
          <a:p>
            <a:r>
              <a:rPr lang="zh-CN" altLang="en-US" sz="2000" dirty="0" smtClean="0"/>
              <a:t>求割点：对于</a:t>
            </a:r>
            <a:r>
              <a:rPr lang="zh-CN" altLang="en-US" sz="2000" dirty="0"/>
              <a:t>一条搜索树上的边</a:t>
            </a:r>
            <a:r>
              <a:rPr lang="en-US" altLang="zh-CN" sz="2000" dirty="0"/>
              <a:t>(</a:t>
            </a:r>
            <a:r>
              <a:rPr lang="en-US" altLang="zh-CN" sz="2000" dirty="0" err="1"/>
              <a:t>u,v</a:t>
            </a:r>
            <a:r>
              <a:rPr lang="en-US" altLang="zh-CN" sz="2000" dirty="0"/>
              <a:t>)</a:t>
            </a:r>
            <a:r>
              <a:rPr lang="zh-CN" altLang="en-US" sz="2000" dirty="0"/>
              <a:t>，其中</a:t>
            </a:r>
            <a:r>
              <a:rPr lang="en-US" altLang="zh-CN" sz="2000" dirty="0"/>
              <a:t>u</a:t>
            </a:r>
            <a:r>
              <a:rPr lang="zh-CN" altLang="en-US" sz="2000" dirty="0"/>
              <a:t>是</a:t>
            </a:r>
            <a:r>
              <a:rPr lang="en-US" altLang="zh-CN" sz="2000" dirty="0"/>
              <a:t>v</a:t>
            </a:r>
            <a:r>
              <a:rPr lang="zh-CN" altLang="en-US" sz="2000" dirty="0"/>
              <a:t>的父节点，若</a:t>
            </a:r>
            <a:r>
              <a:rPr lang="en-US" altLang="zh-CN" sz="2000" dirty="0"/>
              <a:t>low[v]&gt;=</a:t>
            </a:r>
            <a:r>
              <a:rPr lang="en-US" altLang="zh-CN" sz="2000" dirty="0" err="1"/>
              <a:t>dfn</a:t>
            </a:r>
            <a:r>
              <a:rPr lang="en-US" altLang="zh-CN" sz="2000" dirty="0"/>
              <a:t>[u]</a:t>
            </a:r>
            <a:r>
              <a:rPr lang="zh-CN" altLang="en-US" sz="2000" dirty="0"/>
              <a:t>，则</a:t>
            </a:r>
            <a:r>
              <a:rPr lang="en-US" altLang="zh-CN" sz="2000" dirty="0"/>
              <a:t>u</a:t>
            </a:r>
            <a:r>
              <a:rPr lang="zh-CN" altLang="en-US" sz="2000" dirty="0"/>
              <a:t>为</a:t>
            </a:r>
            <a:r>
              <a:rPr lang="zh-CN" altLang="en-US" sz="2000" dirty="0" smtClean="0"/>
              <a:t>割点，</a:t>
            </a:r>
            <a:r>
              <a:rPr lang="en-US" altLang="zh-CN" sz="2000" dirty="0" err="1" smtClean="0"/>
              <a:t>Dfs</a:t>
            </a:r>
            <a:r>
              <a:rPr lang="zh-CN" altLang="en-US" sz="2000" dirty="0" smtClean="0"/>
              <a:t>的根节点度数大于</a:t>
            </a:r>
            <a:r>
              <a:rPr lang="en-US" altLang="zh-CN" sz="2000" dirty="0" smtClean="0"/>
              <a:t>1</a:t>
            </a:r>
            <a:r>
              <a:rPr lang="zh-CN" altLang="en-US" sz="2000" dirty="0" smtClean="0"/>
              <a:t>则也是。</a:t>
            </a:r>
            <a:endParaRPr lang="en-US" altLang="zh-CN" sz="2000" dirty="0" smtClean="0"/>
          </a:p>
          <a:p>
            <a:r>
              <a:rPr lang="zh-CN" altLang="en-US" sz="2000" dirty="0"/>
              <a:t>求桥：对于一条搜索树上的边</a:t>
            </a:r>
            <a:r>
              <a:rPr lang="en-US" altLang="zh-CN" sz="2000" dirty="0"/>
              <a:t>(</a:t>
            </a:r>
            <a:r>
              <a:rPr lang="en-US" altLang="zh-CN" sz="2000" dirty="0" err="1"/>
              <a:t>u,v</a:t>
            </a:r>
            <a:r>
              <a:rPr lang="en-US" altLang="zh-CN" sz="2000" dirty="0"/>
              <a:t>)</a:t>
            </a:r>
            <a:r>
              <a:rPr lang="zh-CN" altLang="en-US" sz="2000" dirty="0"/>
              <a:t>，其中</a:t>
            </a:r>
            <a:r>
              <a:rPr lang="en-US" altLang="zh-CN" sz="2000" dirty="0"/>
              <a:t>u</a:t>
            </a:r>
            <a:r>
              <a:rPr lang="zh-CN" altLang="en-US" sz="2000" dirty="0"/>
              <a:t>是</a:t>
            </a:r>
            <a:r>
              <a:rPr lang="en-US" altLang="zh-CN" sz="2000" dirty="0"/>
              <a:t>v</a:t>
            </a:r>
            <a:r>
              <a:rPr lang="zh-CN" altLang="en-US" sz="2000" dirty="0"/>
              <a:t>的父节点，若</a:t>
            </a:r>
            <a:r>
              <a:rPr lang="en-US" altLang="zh-CN" sz="2000" dirty="0"/>
              <a:t>low[v]&gt;</a:t>
            </a:r>
            <a:r>
              <a:rPr lang="en-US" altLang="zh-CN" sz="2000" dirty="0" err="1"/>
              <a:t>dfn</a:t>
            </a:r>
            <a:r>
              <a:rPr lang="en-US" altLang="zh-CN" sz="2000" dirty="0"/>
              <a:t>[u]</a:t>
            </a:r>
            <a:r>
              <a:rPr lang="zh-CN" altLang="en-US" sz="2000" dirty="0"/>
              <a:t>，则</a:t>
            </a:r>
            <a:r>
              <a:rPr lang="en-US" altLang="zh-CN" sz="2000" dirty="0"/>
              <a:t>(</a:t>
            </a:r>
            <a:r>
              <a:rPr lang="en-US" altLang="zh-CN" sz="2000" dirty="0" err="1"/>
              <a:t>u,v</a:t>
            </a:r>
            <a:r>
              <a:rPr lang="en-US" altLang="zh-CN" sz="2000" dirty="0"/>
              <a:t>)</a:t>
            </a:r>
            <a:r>
              <a:rPr lang="zh-CN" altLang="en-US" sz="2000" dirty="0"/>
              <a:t>是桥</a:t>
            </a:r>
            <a:r>
              <a:rPr lang="zh-CN" altLang="en-US" sz="2000" dirty="0" smtClean="0"/>
              <a:t>。</a:t>
            </a:r>
            <a:endParaRPr lang="en-US" altLang="zh-CN" sz="2000" dirty="0"/>
          </a:p>
          <a:p>
            <a:r>
              <a:rPr lang="zh-CN" altLang="en-US" sz="2000" dirty="0" smtClean="0"/>
              <a:t>求边双连通分量：把</a:t>
            </a:r>
            <a:r>
              <a:rPr lang="zh-CN" altLang="en-US" sz="2000" dirty="0"/>
              <a:t>桥边</a:t>
            </a:r>
            <a:r>
              <a:rPr lang="zh-CN" altLang="en-US" sz="2000" dirty="0" smtClean="0"/>
              <a:t>删除</a:t>
            </a:r>
            <a:r>
              <a:rPr lang="zh-CN" altLang="en-US" sz="2000" dirty="0"/>
              <a:t>，</a:t>
            </a:r>
            <a:r>
              <a:rPr lang="zh-CN" altLang="en-US" sz="2000" dirty="0" smtClean="0"/>
              <a:t>此时原图</a:t>
            </a:r>
            <a:r>
              <a:rPr lang="zh-CN" altLang="en-US" sz="2000" dirty="0"/>
              <a:t>的</a:t>
            </a:r>
            <a:r>
              <a:rPr lang="zh-CN" altLang="en-US" sz="2000" dirty="0" smtClean="0"/>
              <a:t>每个</a:t>
            </a:r>
            <a:r>
              <a:rPr lang="zh-CN" altLang="en-US" sz="2000" dirty="0"/>
              <a:t>连通块就是一个边双连通分量</a:t>
            </a:r>
            <a:r>
              <a:rPr lang="zh-CN" altLang="en-US" sz="2000" dirty="0" smtClean="0"/>
              <a:t>。</a:t>
            </a:r>
            <a:endParaRPr lang="en-US" altLang="zh-CN" sz="2000" dirty="0" smtClean="0"/>
          </a:p>
          <a:p>
            <a:r>
              <a:rPr lang="zh-CN" altLang="en-US" sz="2000" dirty="0" smtClean="0"/>
              <a:t>求点双连通分量：</a:t>
            </a:r>
            <a:r>
              <a:rPr lang="en-US" altLang="zh-CN" sz="2000" dirty="0" err="1" smtClean="0"/>
              <a:t>Dfs</a:t>
            </a:r>
            <a:r>
              <a:rPr lang="zh-CN" altLang="en-US" sz="2000" dirty="0" smtClean="0"/>
              <a:t>时在初次访问到一个节点是将其入栈，在访问</a:t>
            </a:r>
            <a:r>
              <a:rPr lang="en-US" altLang="zh-CN" sz="2000" dirty="0" smtClean="0"/>
              <a:t>(</a:t>
            </a:r>
            <a:r>
              <a:rPr lang="en-US" altLang="zh-CN" sz="2000" dirty="0" err="1" smtClean="0"/>
              <a:t>u,v</a:t>
            </a:r>
            <a:r>
              <a:rPr lang="en-US" altLang="zh-CN" sz="2000" dirty="0" smtClean="0"/>
              <a:t>)</a:t>
            </a:r>
            <a:r>
              <a:rPr lang="zh-CN" altLang="en-US" sz="2000" dirty="0" smtClean="0"/>
              <a:t>是如果发现满足</a:t>
            </a:r>
            <a:r>
              <a:rPr lang="en-US" altLang="zh-CN" sz="2000" dirty="0"/>
              <a:t>low[v]&gt;=</a:t>
            </a:r>
            <a:r>
              <a:rPr lang="en-US" altLang="zh-CN" sz="2000" dirty="0" err="1"/>
              <a:t>dfn</a:t>
            </a:r>
            <a:r>
              <a:rPr lang="en-US" altLang="zh-CN" sz="2000" dirty="0"/>
              <a:t>[u</a:t>
            </a:r>
            <a:r>
              <a:rPr lang="en-US" altLang="zh-CN" sz="2000" dirty="0" smtClean="0"/>
              <a:t>]</a:t>
            </a:r>
            <a:r>
              <a:rPr lang="zh-CN" altLang="en-US" sz="2000" dirty="0" smtClean="0"/>
              <a:t>，则将栈中直到</a:t>
            </a:r>
            <a:r>
              <a:rPr lang="en-US" altLang="zh-CN" sz="2000" dirty="0" smtClean="0"/>
              <a:t>v</a:t>
            </a:r>
            <a:r>
              <a:rPr lang="zh-CN" altLang="en-US" sz="2000" dirty="0" smtClean="0"/>
              <a:t>的节点弹出，外加</a:t>
            </a:r>
            <a:r>
              <a:rPr lang="en-US" altLang="zh-CN" sz="2000" dirty="0" smtClean="0"/>
              <a:t>u</a:t>
            </a:r>
            <a:r>
              <a:rPr lang="zh-CN" altLang="en-US" sz="2000" dirty="0" smtClean="0"/>
              <a:t>点形成一个</a:t>
            </a:r>
            <a:r>
              <a:rPr lang="zh-CN" altLang="en-US" sz="2000" dirty="0"/>
              <a:t>点双连通</a:t>
            </a:r>
            <a:r>
              <a:rPr lang="zh-CN" altLang="en-US" sz="2000" dirty="0" smtClean="0"/>
              <a:t>分量</a:t>
            </a:r>
            <a:r>
              <a:rPr lang="en-US" altLang="zh-CN" sz="2000" dirty="0" smtClean="0"/>
              <a:t>(</a:t>
            </a:r>
            <a:r>
              <a:rPr lang="zh-CN" altLang="en-US" sz="2000" dirty="0" smtClean="0"/>
              <a:t>未将</a:t>
            </a:r>
            <a:r>
              <a:rPr lang="en-US" altLang="zh-CN" sz="2000" dirty="0" smtClean="0"/>
              <a:t>u</a:t>
            </a:r>
            <a:r>
              <a:rPr lang="zh-CN" altLang="en-US" sz="2000" dirty="0" smtClean="0"/>
              <a:t>节点弹出</a:t>
            </a:r>
            <a:r>
              <a:rPr lang="en-US" altLang="zh-CN" sz="2000" dirty="0" smtClean="0"/>
              <a:t>)</a:t>
            </a:r>
            <a:r>
              <a:rPr lang="zh-CN" altLang="en-US" sz="2000" dirty="0" smtClean="0"/>
              <a:t>，</a:t>
            </a:r>
            <a:r>
              <a:rPr lang="en-US" altLang="zh-CN" sz="2000" dirty="0" err="1" smtClean="0"/>
              <a:t>Dfs</a:t>
            </a:r>
            <a:r>
              <a:rPr lang="zh-CN" altLang="en-US" sz="2000" dirty="0" smtClean="0"/>
              <a:t>结束时栈中剩余的元素为一</a:t>
            </a:r>
            <a:r>
              <a:rPr lang="zh-CN" altLang="en-US" sz="2000" dirty="0"/>
              <a:t>个点双连通</a:t>
            </a:r>
            <a:r>
              <a:rPr lang="zh-CN" altLang="en-US" sz="2000" dirty="0" smtClean="0"/>
              <a:t>分量</a:t>
            </a:r>
            <a:endParaRPr lang="en-US" altLang="zh-CN" sz="2000" dirty="0" smtClean="0"/>
          </a:p>
          <a:p>
            <a:r>
              <a:rPr lang="zh-CN" altLang="en-US" sz="2000" dirty="0"/>
              <a:t>求强连通分量：从每一个未访问的点</a:t>
            </a:r>
            <a:r>
              <a:rPr lang="zh-CN" altLang="en-US" sz="2000" dirty="0" smtClean="0"/>
              <a:t>开始，将</a:t>
            </a:r>
            <a:r>
              <a:rPr lang="en-US" altLang="zh-CN" sz="2000" dirty="0" err="1"/>
              <a:t>Dfs</a:t>
            </a:r>
            <a:r>
              <a:rPr lang="zh-CN" altLang="en-US" sz="2000" dirty="0"/>
              <a:t>过程中访问到的点加入栈中</a:t>
            </a:r>
            <a:r>
              <a:rPr lang="zh-CN" altLang="en-US" sz="2000" dirty="0" smtClean="0"/>
              <a:t>，在结束对节点的访问时，如果</a:t>
            </a:r>
            <a:r>
              <a:rPr lang="zh-CN" altLang="en-US" sz="2000" dirty="0"/>
              <a:t>发现</a:t>
            </a:r>
            <a:r>
              <a:rPr lang="en-US" altLang="zh-CN" sz="2000" dirty="0"/>
              <a:t>low[u]=</a:t>
            </a:r>
            <a:r>
              <a:rPr lang="en-US" altLang="zh-CN" sz="2000" dirty="0" err="1"/>
              <a:t>dfn</a:t>
            </a:r>
            <a:r>
              <a:rPr lang="en-US" altLang="zh-CN" sz="2000" dirty="0"/>
              <a:t>[u]</a:t>
            </a:r>
            <a:r>
              <a:rPr lang="zh-CN" altLang="en-US" sz="2000" dirty="0"/>
              <a:t>，则在栈中将</a:t>
            </a:r>
            <a:r>
              <a:rPr lang="en-US" altLang="zh-CN" sz="2000" dirty="0"/>
              <a:t>u</a:t>
            </a:r>
            <a:r>
              <a:rPr lang="zh-CN" altLang="en-US" sz="2000" dirty="0"/>
              <a:t>以及</a:t>
            </a:r>
            <a:r>
              <a:rPr lang="en-US" altLang="zh-CN" sz="2000" dirty="0"/>
              <a:t>u</a:t>
            </a:r>
            <a:r>
              <a:rPr lang="zh-CN" altLang="en-US" sz="2000" dirty="0"/>
              <a:t>以后的元素弹出，作为一个新的强连通分量。因为点与点之间的强连通具有传递性，所以</a:t>
            </a:r>
            <a:r>
              <a:rPr lang="en-US" altLang="zh-CN" sz="2000" dirty="0"/>
              <a:t>low[u]</a:t>
            </a:r>
            <a:r>
              <a:rPr lang="zh-CN" altLang="en-US" sz="2000" dirty="0"/>
              <a:t>表示与</a:t>
            </a:r>
            <a:r>
              <a:rPr lang="en-US" altLang="zh-CN" sz="2000" dirty="0"/>
              <a:t>u</a:t>
            </a:r>
            <a:r>
              <a:rPr lang="zh-CN" altLang="en-US" sz="2000" dirty="0"/>
              <a:t>强连通的</a:t>
            </a:r>
            <a:r>
              <a:rPr lang="en-US" altLang="zh-CN" sz="2000" dirty="0" err="1"/>
              <a:t>dfn</a:t>
            </a:r>
            <a:r>
              <a:rPr lang="zh-CN" altLang="en-US" sz="2000" dirty="0"/>
              <a:t>最小的点，所以当</a:t>
            </a:r>
            <a:r>
              <a:rPr lang="en-US" altLang="zh-CN" sz="2000" dirty="0"/>
              <a:t>low[u]=</a:t>
            </a:r>
            <a:r>
              <a:rPr lang="en-US" altLang="zh-CN" sz="2000" dirty="0" err="1"/>
              <a:t>dfn</a:t>
            </a:r>
            <a:r>
              <a:rPr lang="en-US" altLang="zh-CN" sz="2000" dirty="0"/>
              <a:t>[u]</a:t>
            </a:r>
            <a:r>
              <a:rPr lang="zh-CN" altLang="en-US" sz="2000" dirty="0"/>
              <a:t>时说明之前已经没有与其属于一个强连通分量的点了。</a:t>
            </a:r>
            <a:endParaRPr lang="en-US" altLang="zh-CN" sz="2000" dirty="0"/>
          </a:p>
          <a:p>
            <a:endParaRPr lang="zh-CN" altLang="en-US" sz="2000" dirty="0"/>
          </a:p>
          <a:p>
            <a:endParaRPr lang="en-US" altLang="zh-CN" sz="2000" dirty="0" smtClean="0"/>
          </a:p>
        </p:txBody>
      </p:sp>
      <p:sp>
        <p:nvSpPr>
          <p:cNvPr id="4" name="标题 1"/>
          <p:cNvSpPr>
            <a:spLocks noGrp="true"/>
          </p:cNvSpPr>
          <p:nvPr>
            <p:ph type="title"/>
          </p:nvPr>
        </p:nvSpPr>
        <p:spPr>
          <a:xfrm>
            <a:off x="1896889" y="528576"/>
            <a:ext cx="8911687" cy="1280890"/>
          </a:xfrm>
        </p:spPr>
        <p:txBody>
          <a:bodyPr>
            <a:normAutofit fontScale="90000"/>
          </a:bodyPr>
          <a:lstStyle/>
          <a:p>
            <a:r>
              <a:rPr lang="en-US" altLang="zh-CN" sz="5300" dirty="0" err="1"/>
              <a:t>Tarjan</a:t>
            </a:r>
            <a:r>
              <a:rPr lang="zh-CN" altLang="en-US" sz="5300" dirty="0" smtClean="0"/>
              <a:t>算法的应用</a:t>
            </a:r>
            <a:br>
              <a:rPr lang="zh-CN" altLang="en-US" dirty="0"/>
            </a:br>
            <a:br>
              <a:rPr lang="zh-CN" altLang="en-US" dirty="0"/>
            </a:b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40838" y="324119"/>
            <a:ext cx="8911687" cy="1280890"/>
          </a:xfrm>
        </p:spPr>
        <p:txBody>
          <a:bodyPr>
            <a:normAutofit/>
          </a:bodyPr>
          <a:lstStyle/>
          <a:p>
            <a:r>
              <a:rPr lang="en-US" altLang="zh-CN" sz="4000" dirty="0"/>
              <a:t>5</a:t>
            </a:r>
            <a:r>
              <a:rPr lang="zh-CN" altLang="en-US" sz="4000" dirty="0"/>
              <a:t>染色问题</a:t>
            </a:r>
            <a:endParaRPr lang="zh-CN" altLang="en-US" sz="4000" dirty="0"/>
          </a:p>
        </p:txBody>
      </p:sp>
      <p:sp>
        <p:nvSpPr>
          <p:cNvPr id="3" name="内容占位符 2"/>
          <p:cNvSpPr>
            <a:spLocks noGrp="true"/>
          </p:cNvSpPr>
          <p:nvPr>
            <p:ph idx="1"/>
          </p:nvPr>
        </p:nvSpPr>
        <p:spPr>
          <a:xfrm>
            <a:off x="2210788" y="1386626"/>
            <a:ext cx="9268001" cy="4408867"/>
          </a:xfrm>
        </p:spPr>
        <p:txBody>
          <a:bodyPr>
            <a:normAutofit/>
          </a:bodyPr>
          <a:lstStyle/>
          <a:p>
            <a:r>
              <a:rPr lang="zh-CN" altLang="en-US" sz="2200" dirty="0" smtClean="0"/>
              <a:t>考虑只由被染成</a:t>
            </a:r>
            <a:r>
              <a:rPr lang="en-US" altLang="zh-CN" sz="2200" dirty="0" smtClean="0"/>
              <a:t>c1</a:t>
            </a:r>
            <a:r>
              <a:rPr lang="zh-CN" altLang="en-US" sz="2200" dirty="0" smtClean="0"/>
              <a:t>或</a:t>
            </a:r>
            <a:r>
              <a:rPr lang="en-US" altLang="zh-CN" sz="2200" dirty="0" smtClean="0"/>
              <a:t>c3</a:t>
            </a:r>
            <a:r>
              <a:rPr lang="zh-CN" altLang="en-US" sz="2200" dirty="0" smtClean="0"/>
              <a:t>的颜色的点的诱导子图，如果</a:t>
            </a:r>
            <a:r>
              <a:rPr lang="en-US" altLang="zh-CN" sz="2200" dirty="0" smtClean="0"/>
              <a:t>v1</a:t>
            </a:r>
            <a:r>
              <a:rPr lang="zh-CN" altLang="en-US" sz="2200" dirty="0" smtClean="0"/>
              <a:t>和</a:t>
            </a:r>
            <a:r>
              <a:rPr lang="en-US" altLang="zh-CN" sz="2200" dirty="0" smtClean="0"/>
              <a:t>v3</a:t>
            </a:r>
            <a:r>
              <a:rPr lang="zh-CN" altLang="en-US" sz="2200" dirty="0" smtClean="0"/>
              <a:t>不连通，则直接将</a:t>
            </a:r>
            <a:r>
              <a:rPr lang="en-US" altLang="zh-CN" sz="2200" dirty="0" smtClean="0"/>
              <a:t>v1</a:t>
            </a:r>
            <a:r>
              <a:rPr lang="zh-CN" altLang="en-US" sz="2200" dirty="0" smtClean="0"/>
              <a:t>所在连通块的</a:t>
            </a:r>
            <a:r>
              <a:rPr lang="en-US" altLang="zh-CN" sz="2200" dirty="0" smtClean="0"/>
              <a:t>c1</a:t>
            </a:r>
            <a:r>
              <a:rPr lang="zh-CN" altLang="en-US" sz="2200" dirty="0" smtClean="0"/>
              <a:t>变为</a:t>
            </a:r>
            <a:r>
              <a:rPr lang="en-US" altLang="zh-CN" sz="2200" dirty="0" smtClean="0"/>
              <a:t>c3</a:t>
            </a:r>
            <a:r>
              <a:rPr lang="zh-CN" altLang="en-US" sz="2200" dirty="0" smtClean="0"/>
              <a:t>，</a:t>
            </a:r>
            <a:r>
              <a:rPr lang="en-US" altLang="zh-CN" sz="2200" dirty="0" smtClean="0"/>
              <a:t>c3</a:t>
            </a:r>
            <a:r>
              <a:rPr lang="zh-CN" altLang="en-US" sz="2200" dirty="0" smtClean="0"/>
              <a:t>变为</a:t>
            </a:r>
            <a:r>
              <a:rPr lang="en-US" altLang="zh-CN" sz="2200" dirty="0" smtClean="0"/>
              <a:t>c1</a:t>
            </a:r>
            <a:r>
              <a:rPr lang="zh-CN" altLang="en-US" sz="2200" dirty="0" smtClean="0"/>
              <a:t>，则此时</a:t>
            </a:r>
            <a:r>
              <a:rPr lang="en-US" altLang="zh-CN" sz="2200" dirty="0" smtClean="0"/>
              <a:t>v1</a:t>
            </a:r>
            <a:r>
              <a:rPr lang="zh-CN" altLang="en-US" sz="2200" dirty="0" smtClean="0"/>
              <a:t>的颜色和</a:t>
            </a:r>
            <a:r>
              <a:rPr lang="en-US" altLang="zh-CN" sz="2200" dirty="0" smtClean="0"/>
              <a:t>v3</a:t>
            </a:r>
            <a:r>
              <a:rPr lang="zh-CN" altLang="en-US" sz="2200" dirty="0" smtClean="0"/>
              <a:t>的一样都是</a:t>
            </a:r>
            <a:r>
              <a:rPr lang="en-US" altLang="zh-CN" sz="2200" dirty="0" smtClean="0"/>
              <a:t>c3</a:t>
            </a:r>
            <a:r>
              <a:rPr lang="zh-CN" altLang="en-US" sz="2200" dirty="0" smtClean="0"/>
              <a:t>，所以将</a:t>
            </a:r>
            <a:r>
              <a:rPr lang="en-US" altLang="zh-CN" sz="2200" dirty="0" smtClean="0"/>
              <a:t>v0</a:t>
            </a:r>
            <a:r>
              <a:rPr lang="zh-CN" altLang="en-US" sz="2200" dirty="0" smtClean="0"/>
              <a:t>染上</a:t>
            </a:r>
            <a:r>
              <a:rPr lang="en-US" altLang="zh-CN" sz="2200" dirty="0" smtClean="0"/>
              <a:t>c1</a:t>
            </a:r>
            <a:r>
              <a:rPr lang="zh-CN" altLang="en-US" sz="2200" dirty="0" smtClean="0"/>
              <a:t>即可</a:t>
            </a:r>
            <a:endParaRPr lang="en-US" altLang="zh-CN" sz="2200" dirty="0" smtClean="0"/>
          </a:p>
        </p:txBody>
      </p:sp>
      <p:pic>
        <p:nvPicPr>
          <p:cNvPr id="5" name="图片 4"/>
          <p:cNvPicPr>
            <a:picLocks noChangeAspect="true"/>
          </p:cNvPicPr>
          <p:nvPr/>
        </p:nvPicPr>
        <p:blipFill>
          <a:blip r:embed="rId1">
            <a:extLst>
              <a:ext uri="{28A0092B-C50C-407E-A947-70E740481C1C}">
                <a14:useLocalDpi xmlns:a14="http://schemas.microsoft.com/office/drawing/2010/main" val="false"/>
              </a:ext>
            </a:extLst>
          </a:blip>
          <a:stretch>
            <a:fillRect/>
          </a:stretch>
        </p:blipFill>
        <p:spPr>
          <a:xfrm>
            <a:off x="2210788" y="2770548"/>
            <a:ext cx="3631360" cy="3224568"/>
          </a:xfrm>
          <a:prstGeom prst="rect">
            <a:avLst/>
          </a:prstGeom>
        </p:spPr>
      </p:pic>
      <p:pic>
        <p:nvPicPr>
          <p:cNvPr id="4" name="图片 3"/>
          <p:cNvPicPr>
            <a:picLocks noChangeAspect="true"/>
          </p:cNvPicPr>
          <p:nvPr/>
        </p:nvPicPr>
        <p:blipFill>
          <a:blip r:embed="rId2">
            <a:extLst>
              <a:ext uri="{28A0092B-C50C-407E-A947-70E740481C1C}">
                <a14:useLocalDpi xmlns:a14="http://schemas.microsoft.com/office/drawing/2010/main" val="false"/>
              </a:ext>
            </a:extLst>
          </a:blip>
          <a:stretch>
            <a:fillRect/>
          </a:stretch>
        </p:blipFill>
        <p:spPr>
          <a:xfrm>
            <a:off x="7307826" y="2899059"/>
            <a:ext cx="3486637" cy="3096057"/>
          </a:xfrm>
          <a:prstGeom prst="rect">
            <a:avLst/>
          </a:prstGeom>
        </p:spPr>
      </p:pic>
      <p:sp>
        <p:nvSpPr>
          <p:cNvPr id="8" name="右箭头 7"/>
          <p:cNvSpPr/>
          <p:nvPr/>
        </p:nvSpPr>
        <p:spPr>
          <a:xfrm>
            <a:off x="6305186" y="4051531"/>
            <a:ext cx="539602" cy="791112"/>
          </a:xfrm>
          <a:prstGeom prst="rightArrow">
            <a:avLst>
              <a:gd name="adj1" fmla="val 50000"/>
              <a:gd name="adj2" fmla="val 576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40838" y="324119"/>
            <a:ext cx="8911687" cy="1280890"/>
          </a:xfrm>
        </p:spPr>
        <p:txBody>
          <a:bodyPr>
            <a:normAutofit/>
          </a:bodyPr>
          <a:lstStyle/>
          <a:p>
            <a:r>
              <a:rPr lang="en-US" altLang="zh-CN" sz="4000" dirty="0"/>
              <a:t>5</a:t>
            </a:r>
            <a:r>
              <a:rPr lang="zh-CN" altLang="en-US" sz="4000" dirty="0"/>
              <a:t>染色问题</a:t>
            </a:r>
            <a:endParaRPr lang="zh-CN" altLang="en-US" sz="4000" dirty="0"/>
          </a:p>
        </p:txBody>
      </p:sp>
      <p:sp>
        <p:nvSpPr>
          <p:cNvPr id="3" name="内容占位符 2"/>
          <p:cNvSpPr>
            <a:spLocks noGrp="true"/>
          </p:cNvSpPr>
          <p:nvPr>
            <p:ph idx="1"/>
          </p:nvPr>
        </p:nvSpPr>
        <p:spPr>
          <a:xfrm>
            <a:off x="2210788" y="1386626"/>
            <a:ext cx="9268001" cy="4408867"/>
          </a:xfrm>
        </p:spPr>
        <p:txBody>
          <a:bodyPr>
            <a:normAutofit/>
          </a:bodyPr>
          <a:lstStyle/>
          <a:p>
            <a:r>
              <a:rPr lang="zh-CN" altLang="en-US" sz="2200" dirty="0" smtClean="0"/>
              <a:t>而如果此时在被</a:t>
            </a:r>
            <a:r>
              <a:rPr lang="zh-CN" altLang="en-US" sz="2200" dirty="0"/>
              <a:t>染成</a:t>
            </a:r>
            <a:r>
              <a:rPr lang="en-US" altLang="zh-CN" sz="2200" dirty="0"/>
              <a:t>c1</a:t>
            </a:r>
            <a:r>
              <a:rPr lang="zh-CN" altLang="en-US" sz="2200" dirty="0"/>
              <a:t>或</a:t>
            </a:r>
            <a:r>
              <a:rPr lang="en-US" altLang="zh-CN" sz="2200" dirty="0"/>
              <a:t>c3</a:t>
            </a:r>
            <a:r>
              <a:rPr lang="zh-CN" altLang="en-US" sz="2200" dirty="0"/>
              <a:t>的颜色的点的</a:t>
            </a:r>
            <a:r>
              <a:rPr lang="zh-CN" altLang="en-US" sz="2200" dirty="0" smtClean="0"/>
              <a:t>诱导子图</a:t>
            </a:r>
            <a:r>
              <a:rPr lang="en-US" altLang="zh-CN" sz="2200" dirty="0" smtClean="0"/>
              <a:t>v1</a:t>
            </a:r>
            <a:r>
              <a:rPr lang="zh-CN" altLang="en-US" sz="2200" dirty="0" smtClean="0"/>
              <a:t>和</a:t>
            </a:r>
            <a:r>
              <a:rPr lang="en-US" altLang="zh-CN" sz="2200" dirty="0" smtClean="0"/>
              <a:t>v3</a:t>
            </a:r>
            <a:r>
              <a:rPr lang="zh-CN" altLang="en-US" sz="2200" dirty="0" smtClean="0"/>
              <a:t>在一个连通块中，则</a:t>
            </a:r>
            <a:r>
              <a:rPr lang="en-US" altLang="zh-CN" sz="2200" dirty="0"/>
              <a:t>c</a:t>
            </a:r>
            <a:r>
              <a:rPr lang="en-US" altLang="zh-CN" sz="2200" dirty="0" smtClean="0"/>
              <a:t>2</a:t>
            </a:r>
            <a:r>
              <a:rPr lang="zh-CN" altLang="en-US" sz="2200" dirty="0" smtClean="0"/>
              <a:t>和</a:t>
            </a:r>
            <a:r>
              <a:rPr lang="en-US" altLang="zh-CN" sz="2200" dirty="0" smtClean="0"/>
              <a:t>c4,c5</a:t>
            </a:r>
            <a:r>
              <a:rPr lang="zh-CN" altLang="en-US" sz="2200" dirty="0" smtClean="0"/>
              <a:t>的诱导子图中</a:t>
            </a:r>
            <a:r>
              <a:rPr lang="en-US" altLang="zh-CN" sz="2200" dirty="0" smtClean="0"/>
              <a:t>v2</a:t>
            </a:r>
            <a:r>
              <a:rPr lang="zh-CN" altLang="en-US" sz="2200" dirty="0" smtClean="0"/>
              <a:t>和</a:t>
            </a:r>
            <a:r>
              <a:rPr lang="en-US" altLang="zh-CN" sz="2200" dirty="0" smtClean="0"/>
              <a:t>v4</a:t>
            </a:r>
            <a:r>
              <a:rPr lang="zh-CN" altLang="en-US" sz="2200" dirty="0" smtClean="0"/>
              <a:t>一定不连通，因为平面图被</a:t>
            </a:r>
            <a:r>
              <a:rPr lang="en-US" altLang="zh-CN" sz="2200" dirty="0" smtClean="0"/>
              <a:t>c1</a:t>
            </a:r>
            <a:r>
              <a:rPr lang="zh-CN" altLang="en-US" sz="2200" dirty="0" smtClean="0"/>
              <a:t>和</a:t>
            </a:r>
            <a:r>
              <a:rPr lang="en-US" altLang="zh-CN" sz="2200" dirty="0" smtClean="0"/>
              <a:t>c3</a:t>
            </a:r>
            <a:r>
              <a:rPr lang="zh-CN" altLang="en-US" sz="2200" dirty="0" smtClean="0"/>
              <a:t>的诱导子图分割开了，所以将</a:t>
            </a:r>
            <a:r>
              <a:rPr lang="en-US" altLang="zh-CN" sz="2200" dirty="0" smtClean="0"/>
              <a:t>v2</a:t>
            </a:r>
            <a:r>
              <a:rPr lang="zh-CN" altLang="en-US" sz="2200" dirty="0" smtClean="0"/>
              <a:t>所在的连通块的</a:t>
            </a:r>
            <a:r>
              <a:rPr lang="en-US" altLang="zh-CN" sz="2200" dirty="0" smtClean="0"/>
              <a:t>c2</a:t>
            </a:r>
            <a:r>
              <a:rPr lang="zh-CN" altLang="en-US" sz="2200" dirty="0" smtClean="0"/>
              <a:t>和</a:t>
            </a:r>
            <a:r>
              <a:rPr lang="en-US" altLang="zh-CN" sz="2200" dirty="0" smtClean="0"/>
              <a:t>c4</a:t>
            </a:r>
            <a:r>
              <a:rPr lang="zh-CN" altLang="en-US" sz="2200" dirty="0" smtClean="0"/>
              <a:t>互换颜色，将</a:t>
            </a:r>
            <a:r>
              <a:rPr lang="en-US" altLang="zh-CN" sz="2200" dirty="0" smtClean="0"/>
              <a:t>v0</a:t>
            </a:r>
            <a:r>
              <a:rPr lang="zh-CN" altLang="en-US" sz="2200" dirty="0" smtClean="0"/>
              <a:t>染为</a:t>
            </a:r>
            <a:r>
              <a:rPr lang="en-US" altLang="zh-CN" sz="2200" dirty="0" smtClean="0"/>
              <a:t>c2</a:t>
            </a:r>
            <a:r>
              <a:rPr lang="zh-CN" altLang="en-US" sz="2200" dirty="0" smtClean="0"/>
              <a:t>即可</a:t>
            </a:r>
            <a:endParaRPr lang="en-US" altLang="zh-CN" sz="2200" dirty="0" smtClean="0"/>
          </a:p>
        </p:txBody>
      </p:sp>
      <p:sp>
        <p:nvSpPr>
          <p:cNvPr id="8" name="右箭头 7"/>
          <p:cNvSpPr/>
          <p:nvPr/>
        </p:nvSpPr>
        <p:spPr>
          <a:xfrm>
            <a:off x="6305186" y="4051530"/>
            <a:ext cx="539602" cy="791112"/>
          </a:xfrm>
          <a:prstGeom prst="rightArrow">
            <a:avLst>
              <a:gd name="adj1" fmla="val 50000"/>
              <a:gd name="adj2" fmla="val 576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true"/>
          </p:cNvPicPr>
          <p:nvPr/>
        </p:nvPicPr>
        <p:blipFill>
          <a:blip r:embed="rId1">
            <a:extLst>
              <a:ext uri="{28A0092B-C50C-407E-A947-70E740481C1C}">
                <a14:useLocalDpi xmlns:a14="http://schemas.microsoft.com/office/drawing/2010/main" val="false"/>
              </a:ext>
            </a:extLst>
          </a:blip>
          <a:stretch>
            <a:fillRect/>
          </a:stretch>
        </p:blipFill>
        <p:spPr>
          <a:xfrm>
            <a:off x="2240838" y="2797233"/>
            <a:ext cx="3601310" cy="3197884"/>
          </a:xfrm>
          <a:prstGeom prst="rect">
            <a:avLst/>
          </a:prstGeom>
        </p:spPr>
      </p:pic>
      <p:pic>
        <p:nvPicPr>
          <p:cNvPr id="9" name="图片 8"/>
          <p:cNvPicPr>
            <a:picLocks noChangeAspect="true"/>
          </p:cNvPicPr>
          <p:nvPr/>
        </p:nvPicPr>
        <p:blipFill>
          <a:blip r:embed="rId2">
            <a:extLst>
              <a:ext uri="{28A0092B-C50C-407E-A947-70E740481C1C}">
                <a14:useLocalDpi xmlns:a14="http://schemas.microsoft.com/office/drawing/2010/main" val="false"/>
              </a:ext>
            </a:extLst>
          </a:blip>
          <a:stretch>
            <a:fillRect/>
          </a:stretch>
        </p:blipFill>
        <p:spPr>
          <a:xfrm>
            <a:off x="7665888" y="2899060"/>
            <a:ext cx="3486637" cy="309605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40838" y="324119"/>
            <a:ext cx="8911687" cy="1280890"/>
          </a:xfrm>
        </p:spPr>
        <p:txBody>
          <a:bodyPr>
            <a:normAutofit/>
          </a:bodyPr>
          <a:lstStyle/>
          <a:p>
            <a:r>
              <a:rPr lang="en-US" altLang="zh-CN" sz="4000" dirty="0"/>
              <a:t>5</a:t>
            </a:r>
            <a:r>
              <a:rPr lang="zh-CN" altLang="en-US" sz="4000" dirty="0"/>
              <a:t>染色问题</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10788" y="1386626"/>
                <a:ext cx="9268001" cy="4408867"/>
              </a:xfrm>
            </p:spPr>
            <p:txBody>
              <a:bodyPr>
                <a:normAutofit/>
              </a:bodyPr>
              <a:lstStyle/>
              <a:p>
                <a:r>
                  <a:rPr lang="zh-CN" altLang="en-US" sz="2400" dirty="0" smtClean="0"/>
                  <a:t>所以任何平面图都能使用不超过</a:t>
                </a:r>
                <a:r>
                  <a:rPr lang="en-US" altLang="zh-CN" sz="2400" dirty="0" smtClean="0"/>
                  <a:t>5</a:t>
                </a:r>
                <a:r>
                  <a:rPr lang="zh-CN" altLang="en-US" sz="2400" dirty="0" smtClean="0"/>
                  <a:t>种颜色染色</a:t>
                </a:r>
                <a:endParaRPr lang="en-US" altLang="zh-CN" sz="2400" dirty="0" smtClean="0"/>
              </a:p>
              <a:p>
                <a:r>
                  <a:rPr lang="zh-CN" altLang="en-US" sz="2400" dirty="0" smtClean="0"/>
                  <a:t>每次找出出度最小的点</a:t>
                </a:r>
                <a:r>
                  <a:rPr lang="en-US" altLang="zh-CN" sz="2400" dirty="0" smtClean="0"/>
                  <a:t>v0</a:t>
                </a:r>
                <a:r>
                  <a:rPr lang="zh-CN" altLang="en-US" sz="2400" dirty="0" smtClean="0"/>
                  <a:t>，对</a:t>
                </a:r>
                <a:r>
                  <a:rPr lang="en-US" altLang="zh-CN" sz="2400" dirty="0" smtClean="0"/>
                  <a:t>G-v0</a:t>
                </a:r>
                <a:r>
                  <a:rPr lang="zh-CN" altLang="en-US" sz="2400" dirty="0" smtClean="0"/>
                  <a:t>染色，再按照之前的做法选择</a:t>
                </a:r>
                <a:r>
                  <a:rPr lang="en-US" altLang="zh-CN" sz="2400" dirty="0" smtClean="0"/>
                  <a:t>v1,v3</a:t>
                </a:r>
                <a:r>
                  <a:rPr lang="zh-CN" altLang="en-US" sz="2400" dirty="0" smtClean="0"/>
                  <a:t>或</a:t>
                </a:r>
                <a:r>
                  <a:rPr lang="en-US" altLang="zh-CN" sz="2400" dirty="0" smtClean="0"/>
                  <a:t>v2,v4</a:t>
                </a:r>
                <a:r>
                  <a:rPr lang="zh-CN" altLang="en-US" sz="2400" dirty="0" smtClean="0"/>
                  <a:t>改变颜色</a:t>
                </a:r>
                <a:endParaRPr lang="en-US" altLang="zh-CN" sz="2400" dirty="0" smtClean="0"/>
              </a:p>
              <a:p>
                <a:r>
                  <a:rPr lang="zh-CN" altLang="en-US" sz="2400" dirty="0" smtClean="0"/>
                  <a:t>时间复杂度</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oMath>
                </a14:m>
                <a:endParaRPr lang="en-US" altLang="zh-CN" sz="24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10788" y="1386626"/>
                <a:ext cx="9268001" cy="4408867"/>
              </a:xfrm>
              <a:blipFill rotWithShape="true">
                <a:blip r:embed="rId1"/>
                <a:stretch>
                  <a:fillRect l="-4" t="-355" r="6" b="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40838" y="324119"/>
            <a:ext cx="8911687" cy="1280890"/>
          </a:xfrm>
        </p:spPr>
        <p:txBody>
          <a:bodyPr>
            <a:normAutofit/>
          </a:bodyPr>
          <a:lstStyle/>
          <a:p>
            <a:r>
              <a:rPr lang="zh-CN" altLang="en-US" sz="4000" dirty="0" smtClean="0"/>
              <a:t>平面图与其对偶图</a:t>
            </a:r>
            <a:endParaRPr lang="zh-CN" altLang="en-US" sz="4000" dirty="0"/>
          </a:p>
        </p:txBody>
      </p:sp>
      <p:sp>
        <p:nvSpPr>
          <p:cNvPr id="3" name="内容占位符 2"/>
          <p:cNvSpPr>
            <a:spLocks noGrp="true"/>
          </p:cNvSpPr>
          <p:nvPr>
            <p:ph idx="1"/>
          </p:nvPr>
        </p:nvSpPr>
        <p:spPr>
          <a:xfrm>
            <a:off x="2210788" y="1386626"/>
            <a:ext cx="9268001" cy="4408867"/>
          </a:xfrm>
        </p:spPr>
        <p:txBody>
          <a:bodyPr>
            <a:normAutofit/>
          </a:bodyPr>
          <a:lstStyle/>
          <a:p>
            <a:r>
              <a:rPr lang="zh-CN" altLang="en-US" sz="2400" dirty="0" smtClean="0"/>
              <a:t>对于平面图</a:t>
            </a:r>
            <a:r>
              <a:rPr lang="en-US" altLang="zh-CN" sz="2400" dirty="0" smtClean="0"/>
              <a:t>G</a:t>
            </a:r>
            <a:r>
              <a:rPr lang="zh-CN" altLang="en-US" sz="2400" dirty="0" smtClean="0"/>
              <a:t>，如果将</a:t>
            </a:r>
            <a:r>
              <a:rPr lang="en-US" altLang="zh-CN" sz="2400" dirty="0" smtClean="0"/>
              <a:t>G</a:t>
            </a:r>
            <a:r>
              <a:rPr lang="zh-CN" altLang="en-US" sz="2400" dirty="0" smtClean="0"/>
              <a:t>的每一个面作为一个点，</a:t>
            </a:r>
            <a:r>
              <a:rPr lang="zh-CN" altLang="en-US" sz="2400" dirty="0"/>
              <a:t>每两</a:t>
            </a:r>
            <a:r>
              <a:rPr lang="zh-CN" altLang="en-US" sz="2400" dirty="0" smtClean="0"/>
              <a:t>个有相邻边的面所对应的点之间连一条边，这样产生的图</a:t>
            </a:r>
            <a:r>
              <a:rPr lang="en-US" altLang="zh-CN" sz="2400" dirty="0" smtClean="0"/>
              <a:t>G’</a:t>
            </a:r>
            <a:r>
              <a:rPr lang="zh-CN" altLang="en-US" sz="2400" dirty="0" smtClean="0"/>
              <a:t>被称作平面图</a:t>
            </a:r>
            <a:r>
              <a:rPr lang="en-US" altLang="zh-CN" sz="2400" dirty="0" smtClean="0"/>
              <a:t>G</a:t>
            </a:r>
            <a:r>
              <a:rPr lang="zh-CN" altLang="en-US" sz="2400" dirty="0" smtClean="0"/>
              <a:t>的对偶图。</a:t>
            </a:r>
            <a:endParaRPr lang="en-US" altLang="zh-CN" sz="2400" dirty="0" smtClean="0"/>
          </a:p>
          <a:p>
            <a:endParaRPr lang="en-US" altLang="zh-CN" sz="2400" dirty="0" smtClean="0"/>
          </a:p>
        </p:txBody>
      </p:sp>
      <p:pic>
        <p:nvPicPr>
          <p:cNvPr id="4" name="图片 3"/>
          <p:cNvPicPr>
            <a:picLocks noChangeAspect="true"/>
          </p:cNvPicPr>
          <p:nvPr/>
        </p:nvPicPr>
        <p:blipFill>
          <a:blip r:embed="rId1">
            <a:extLst>
              <a:ext uri="{28A0092B-C50C-407E-A947-70E740481C1C}">
                <a14:useLocalDpi xmlns:a14="http://schemas.microsoft.com/office/drawing/2010/main" val="false"/>
              </a:ext>
            </a:extLst>
          </a:blip>
          <a:stretch>
            <a:fillRect/>
          </a:stretch>
        </p:blipFill>
        <p:spPr>
          <a:xfrm>
            <a:off x="4360173" y="2734801"/>
            <a:ext cx="4673016" cy="29206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40838" y="324119"/>
            <a:ext cx="8911687" cy="1280890"/>
          </a:xfrm>
        </p:spPr>
        <p:txBody>
          <a:bodyPr>
            <a:normAutofit/>
          </a:bodyPr>
          <a:lstStyle/>
          <a:p>
            <a:r>
              <a:rPr lang="en-US" altLang="zh-CN" sz="4000" dirty="0" smtClean="0"/>
              <a:t>BJOI2006 </a:t>
            </a:r>
            <a:r>
              <a:rPr lang="zh-CN" altLang="en-US" sz="4000" dirty="0"/>
              <a:t>狼抓兔子</a:t>
            </a:r>
            <a:endParaRPr lang="en-US" altLang="zh-CN"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10788" y="1386625"/>
                <a:ext cx="9268001" cy="5261309"/>
              </a:xfrm>
            </p:spPr>
            <p:txBody>
              <a:bodyPr>
                <a:normAutofit/>
              </a:bodyPr>
              <a:lstStyle/>
              <a:p>
                <a:r>
                  <a:rPr lang="zh-CN" altLang="en-US" sz="2400" dirty="0" smtClean="0"/>
                  <a:t>给出一个</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oMath>
                </a14:m>
                <a:r>
                  <a:rPr lang="zh-CN" altLang="en-US" sz="2400" dirty="0" smtClean="0"/>
                  <a:t>形如下图的网格，每条边都是双向的，每条边上都有一个权值，请删去一些边使得从左上角不能到达右下角，最小化删去的边的总权值。</a:t>
                </a:r>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1000</m:t>
                    </m:r>
                  </m:oMath>
                </a14:m>
                <a:endParaRPr lang="en-US" altLang="zh-CN" sz="2400" dirty="0" smtClean="0"/>
              </a:p>
              <a:p>
                <a:r>
                  <a:rPr lang="en-US" altLang="zh-CN" sz="2400" dirty="0" smtClean="0"/>
                  <a:t>1s</a:t>
                </a:r>
                <a:endParaRPr lang="en-US" altLang="zh-CN" sz="24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10788" y="1386625"/>
                <a:ext cx="9268001" cy="5261309"/>
              </a:xfrm>
              <a:blipFill rotWithShape="true">
                <a:blip r:embed="rId1"/>
                <a:stretch>
                  <a:fillRect l="-4" t="-8" r="6" b="2"/>
                </a:stretch>
              </a:blipFill>
            </p:spPr>
            <p:txBody>
              <a:bodyPr/>
              <a:lstStyle/>
              <a:p>
                <a:r>
                  <a:rPr lang="zh-CN" altLang="en-US">
                    <a:noFill/>
                  </a:rPr>
                  <a:t> </a:t>
                </a:r>
              </a:p>
            </p:txBody>
          </p:sp>
        </mc:Fallback>
      </mc:AlternateContent>
      <p:pic>
        <p:nvPicPr>
          <p:cNvPr id="1026" name="Picture 2" descr="http://www.lydsy.com/JudgeOnline/images/1001.jpg"/>
          <p:cNvPicPr>
            <a:picLocks noChangeAspect="true" noChangeArrowheads="true"/>
          </p:cNvPicPr>
          <p:nvPr/>
        </p:nvPicPr>
        <p:blipFill>
          <a:blip r:embed="rId2">
            <a:extLst>
              <a:ext uri="{28A0092B-C50C-407E-A947-70E740481C1C}">
                <a14:useLocalDpi xmlns:a14="http://schemas.microsoft.com/office/drawing/2010/main" val="false"/>
              </a:ext>
            </a:extLst>
          </a:blip>
          <a:srcRect/>
          <a:stretch>
            <a:fillRect/>
          </a:stretch>
        </p:blipFill>
        <p:spPr bwMode="auto">
          <a:xfrm>
            <a:off x="4464907" y="2667515"/>
            <a:ext cx="4291913" cy="23275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40838" y="324119"/>
            <a:ext cx="8911687" cy="1280890"/>
          </a:xfrm>
        </p:spPr>
        <p:txBody>
          <a:bodyPr>
            <a:normAutofit/>
          </a:bodyPr>
          <a:lstStyle/>
          <a:p>
            <a:r>
              <a:rPr lang="en-US" altLang="zh-CN" sz="4000" dirty="0"/>
              <a:t>BJOI2006 </a:t>
            </a:r>
            <a:r>
              <a:rPr lang="zh-CN" altLang="en-US" sz="4000" dirty="0"/>
              <a:t>狼抓兔子</a:t>
            </a:r>
            <a:endParaRPr lang="zh-CN" altLang="en-US" sz="4000" dirty="0"/>
          </a:p>
        </p:txBody>
      </p:sp>
      <p:sp>
        <p:nvSpPr>
          <p:cNvPr id="3" name="内容占位符 2"/>
          <p:cNvSpPr>
            <a:spLocks noGrp="true"/>
          </p:cNvSpPr>
          <p:nvPr>
            <p:ph idx="1"/>
          </p:nvPr>
        </p:nvSpPr>
        <p:spPr>
          <a:xfrm>
            <a:off x="2210788" y="1386625"/>
            <a:ext cx="9268001" cy="5261309"/>
          </a:xfrm>
        </p:spPr>
        <p:txBody>
          <a:bodyPr>
            <a:normAutofit/>
          </a:bodyPr>
          <a:lstStyle/>
          <a:p>
            <a:r>
              <a:rPr lang="zh-CN" altLang="en-US" sz="2400" dirty="0" smtClean="0"/>
              <a:t>如果我们先在原图上加入一条直接从</a:t>
            </a:r>
            <a:r>
              <a:rPr lang="en-US" altLang="zh-CN" sz="2400" dirty="0" smtClean="0"/>
              <a:t>START</a:t>
            </a:r>
            <a:r>
              <a:rPr lang="zh-CN" altLang="en-US" sz="2400" dirty="0" smtClean="0"/>
              <a:t>连向</a:t>
            </a:r>
            <a:r>
              <a:rPr lang="en-US" altLang="zh-CN" sz="2400" dirty="0" smtClean="0"/>
              <a:t>END</a:t>
            </a:r>
            <a:r>
              <a:rPr lang="zh-CN" altLang="en-US" sz="2400" dirty="0" smtClean="0"/>
              <a:t>的边，然后在将它的对偶图建立出来，就会发现</a:t>
            </a:r>
            <a:r>
              <a:rPr lang="en-US" altLang="zh-CN" sz="2400" dirty="0" smtClean="0"/>
              <a:t>G’</a:t>
            </a:r>
            <a:r>
              <a:rPr lang="zh-CN" altLang="en-US" sz="2400" dirty="0" smtClean="0"/>
              <a:t>中的每一条</a:t>
            </a:r>
            <a:r>
              <a:rPr lang="en-US" altLang="zh-CN" sz="2400" dirty="0" smtClean="0"/>
              <a:t>S</a:t>
            </a:r>
            <a:r>
              <a:rPr lang="zh-CN" altLang="en-US" sz="2400" dirty="0" smtClean="0"/>
              <a:t>到</a:t>
            </a:r>
            <a:r>
              <a:rPr lang="en-US" altLang="zh-CN" sz="2400" dirty="0" smtClean="0"/>
              <a:t>T</a:t>
            </a:r>
            <a:r>
              <a:rPr lang="zh-CN" altLang="en-US" sz="2400" dirty="0" smtClean="0"/>
              <a:t>的路径都是一种合法的解，且</a:t>
            </a:r>
            <a:r>
              <a:rPr lang="en-US" altLang="zh-CN" sz="2400" dirty="0" smtClean="0"/>
              <a:t>G</a:t>
            </a:r>
            <a:r>
              <a:rPr lang="zh-CN" altLang="en-US" sz="2400" dirty="0" smtClean="0"/>
              <a:t>中每一种合法的解在</a:t>
            </a:r>
            <a:r>
              <a:rPr lang="en-US" altLang="zh-CN" sz="2400" dirty="0" smtClean="0"/>
              <a:t>G’</a:t>
            </a:r>
            <a:r>
              <a:rPr lang="zh-CN" altLang="en-US" sz="2400" dirty="0" smtClean="0"/>
              <a:t>中都对应至少包含了一条路径的边集，所以只需在</a:t>
            </a:r>
            <a:r>
              <a:rPr lang="en-US" altLang="zh-CN" sz="2400" dirty="0" smtClean="0"/>
              <a:t>G’</a:t>
            </a:r>
            <a:r>
              <a:rPr lang="zh-CN" altLang="en-US" sz="2400" dirty="0" smtClean="0"/>
              <a:t>中找到一条最短路，就是原问题的最优解。</a:t>
            </a:r>
            <a:endParaRPr lang="en-US" altLang="zh-CN" sz="2400" dirty="0" smtClean="0"/>
          </a:p>
        </p:txBody>
      </p:sp>
      <p:pic>
        <p:nvPicPr>
          <p:cNvPr id="4" name="图片 3"/>
          <p:cNvPicPr>
            <a:picLocks noChangeAspect="true"/>
          </p:cNvPicPr>
          <p:nvPr/>
        </p:nvPicPr>
        <p:blipFill>
          <a:blip r:embed="rId1">
            <a:extLst>
              <a:ext uri="{28A0092B-C50C-407E-A947-70E740481C1C}">
                <a14:useLocalDpi xmlns:a14="http://schemas.microsoft.com/office/drawing/2010/main" val="false"/>
              </a:ext>
            </a:extLst>
          </a:blip>
          <a:stretch>
            <a:fillRect/>
          </a:stretch>
        </p:blipFill>
        <p:spPr>
          <a:xfrm>
            <a:off x="7214869" y="3226668"/>
            <a:ext cx="4020639" cy="3011506"/>
          </a:xfrm>
          <a:prstGeom prst="rect">
            <a:avLst/>
          </a:prstGeom>
        </p:spPr>
      </p:pic>
      <p:pic>
        <p:nvPicPr>
          <p:cNvPr id="5" name="图片 4"/>
          <p:cNvPicPr>
            <a:picLocks noChangeAspect="true"/>
          </p:cNvPicPr>
          <p:nvPr/>
        </p:nvPicPr>
        <p:blipFill>
          <a:blip r:embed="rId2">
            <a:extLst>
              <a:ext uri="{28A0092B-C50C-407E-A947-70E740481C1C}">
                <a14:useLocalDpi xmlns:a14="http://schemas.microsoft.com/office/drawing/2010/main" val="false"/>
              </a:ext>
            </a:extLst>
          </a:blip>
          <a:stretch>
            <a:fillRect/>
          </a:stretch>
        </p:blipFill>
        <p:spPr>
          <a:xfrm>
            <a:off x="2130804" y="3262166"/>
            <a:ext cx="3863783" cy="29405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40838" y="324119"/>
            <a:ext cx="8911687" cy="1280890"/>
          </a:xfrm>
        </p:spPr>
        <p:txBody>
          <a:bodyPr>
            <a:normAutofit/>
          </a:bodyPr>
          <a:lstStyle/>
          <a:p>
            <a:r>
              <a:rPr lang="en-US" altLang="zh-CN" sz="4000" dirty="0" smtClean="0"/>
              <a:t>ZJOI2016 </a:t>
            </a:r>
            <a:r>
              <a:rPr lang="zh-CN" altLang="en-US" sz="4000" dirty="0" smtClean="0"/>
              <a:t>旅行者</a:t>
            </a:r>
            <a:endParaRPr lang="en-US" altLang="zh-CN" sz="4000" dirty="0"/>
          </a:p>
        </p:txBody>
      </p:sp>
      <p:pic>
        <p:nvPicPr>
          <p:cNvPr id="6" name="图片 5"/>
          <p:cNvPicPr>
            <a:picLocks noChangeAspect="true"/>
          </p:cNvPicPr>
          <p:nvPr/>
        </p:nvPicPr>
        <p:blipFill>
          <a:blip r:embed="rId1">
            <a:clrChange>
              <a:clrFrom>
                <a:srgbClr val="FFFFFF"/>
              </a:clrFrom>
              <a:clrTo>
                <a:srgbClr val="FFFFFF">
                  <a:alpha val="0"/>
                </a:srgbClr>
              </a:clrTo>
            </a:clrChange>
          </a:blip>
          <a:stretch>
            <a:fillRect/>
          </a:stretch>
        </p:blipFill>
        <p:spPr>
          <a:xfrm>
            <a:off x="749300" y="1249171"/>
            <a:ext cx="11022012" cy="4475353"/>
          </a:xfrm>
          <a:prstGeom prst="rect">
            <a:avLst/>
          </a:prstGeom>
        </p:spPr>
      </p:pic>
      <mc:AlternateContent xmlns:mc="http://schemas.openxmlformats.org/markup-compatibility/2006">
        <mc:Choice xmlns:a14="http://schemas.microsoft.com/office/drawing/2010/main" Requires="a14">
          <p:sp>
            <p:nvSpPr>
              <p:cNvPr id="8" name="内容占位符 2"/>
              <p:cNvSpPr>
                <a:spLocks noGrp="true"/>
              </p:cNvSpPr>
              <p:nvPr>
                <p:ph idx="1"/>
              </p:nvPr>
            </p:nvSpPr>
            <p:spPr>
              <a:xfrm>
                <a:off x="1003300" y="5894013"/>
                <a:ext cx="4178300" cy="585748"/>
              </a:xfrm>
            </p:spPr>
            <p:txBody>
              <a:bodyPr>
                <a:normAutofit/>
              </a:bodyPr>
              <a:lstStyle/>
              <a:p>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4</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𝑄</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5</m:t>
                        </m:r>
                      </m:sup>
                    </m:sSup>
                  </m:oMath>
                </a14:m>
                <a:endParaRPr lang="en-US" altLang="zh-CN" sz="2400" dirty="0" smtClean="0"/>
              </a:p>
            </p:txBody>
          </p:sp>
        </mc:Choice>
        <mc:Fallback>
          <p:sp>
            <p:nvSpPr>
              <p:cNvPr id="8" name="内容占位符 2"/>
              <p:cNvSpPr>
                <a:spLocks noRot="true" noChangeAspect="true" noMove="true" noResize="true" noEditPoints="true" noAdjustHandles="true" noChangeArrowheads="true" noChangeShapeType="true" noTextEdit="true"/>
              </p:cNvSpPr>
              <p:nvPr>
                <p:ph idx="1"/>
              </p:nvPr>
            </p:nvSpPr>
            <p:spPr>
              <a:xfrm>
                <a:off x="1003300" y="5894013"/>
                <a:ext cx="4178300" cy="585748"/>
              </a:xfrm>
              <a:blipFill rotWithShape="true">
                <a:blip r:embed="rId2"/>
                <a:stretch>
                  <a:fillRect t="-99" b="-34003"/>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40838" y="324119"/>
            <a:ext cx="8911687" cy="856981"/>
          </a:xfrm>
        </p:spPr>
        <p:txBody>
          <a:bodyPr>
            <a:normAutofit/>
          </a:bodyPr>
          <a:lstStyle/>
          <a:p>
            <a:r>
              <a:rPr lang="en-US" altLang="zh-CN" sz="4000" dirty="0"/>
              <a:t>ZJOI2016 </a:t>
            </a:r>
            <a:r>
              <a:rPr lang="zh-CN" altLang="en-US" sz="4000" dirty="0"/>
              <a:t>旅行者</a:t>
            </a:r>
            <a:endParaRPr lang="en-US" altLang="zh-CN" sz="4000" dirty="0"/>
          </a:p>
        </p:txBody>
      </p:sp>
      <mc:AlternateContent xmlns:mc="http://schemas.openxmlformats.org/markup-compatibility/2006">
        <mc:Choice xmlns:a14="http://schemas.microsoft.com/office/drawing/2010/main" Requires="a14">
          <p:sp>
            <p:nvSpPr>
              <p:cNvPr id="6" name="内容占位符 2"/>
              <p:cNvSpPr>
                <a:spLocks noGrp="true"/>
              </p:cNvSpPr>
              <p:nvPr>
                <p:ph idx="1"/>
              </p:nvPr>
            </p:nvSpPr>
            <p:spPr>
              <a:xfrm>
                <a:off x="2240838" y="1348525"/>
                <a:ext cx="9268001" cy="5331675"/>
              </a:xfrm>
            </p:spPr>
            <p:txBody>
              <a:bodyPr>
                <a:normAutofit/>
              </a:bodyPr>
              <a:lstStyle/>
              <a:p>
                <a:r>
                  <a:rPr lang="zh-CN" altLang="en-US" sz="2400" dirty="0" smtClean="0"/>
                  <a:t>如果对于每个询问直接求最短路是不行的，但是它们都是在同一张图上，所以我们尝试使这些询问共用尽量多的信息。</a:t>
                </a:r>
                <a:endParaRPr lang="en-US" altLang="zh-CN" sz="2400" dirty="0" smtClean="0"/>
              </a:p>
              <a:p>
                <a:r>
                  <a:rPr lang="zh-CN" altLang="en-US" sz="2400" dirty="0" smtClean="0"/>
                  <a:t>因为这是一张网格图，所以我们很容易发现，如果在图上取出一列的所有的点，那么左边到右边必须要经过这一列的点</a:t>
                </a:r>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r>
                  <a:rPr lang="zh-CN" altLang="en-US" sz="2400" dirty="0" smtClean="0"/>
                  <a:t>所以我们如果求出中间一列点到其他的每一个点的最短路，在求</a:t>
                </a:r>
                <a:r>
                  <a:rPr lang="en-US" altLang="zh-CN" sz="2400" dirty="0" smtClean="0"/>
                  <a:t>S</a:t>
                </a:r>
                <a:r>
                  <a:rPr lang="zh-CN" altLang="en-US" sz="2400" dirty="0" smtClean="0"/>
                  <a:t>到</a:t>
                </a:r>
                <a:r>
                  <a:rPr lang="en-US" altLang="zh-CN" sz="2400" dirty="0" smtClean="0"/>
                  <a:t>T</a:t>
                </a:r>
                <a:r>
                  <a:rPr lang="zh-CN" altLang="en-US" sz="2400" dirty="0" smtClean="0"/>
                  <a:t>的最短路时，枚举经过中间哪一个点，</a:t>
                </a:r>
                <a14:m>
                  <m:oMath xmlns:m="http://schemas.openxmlformats.org/officeDocument/2006/math">
                    <m:r>
                      <a:rPr lang="en-US" altLang="zh-CN" sz="2400" i="1" dirty="0" smtClean="0">
                        <a:latin typeface="Cambria Math" panose="02040503050406030204" pitchFamily="18" charset="0"/>
                      </a:rPr>
                      <m:t>𝑑𝑖𝑠𝑡</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𝑆</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𝑇</m:t>
                    </m:r>
                    <m:r>
                      <a:rPr lang="en-US" altLang="zh-CN" sz="2400" i="1" dirty="0" smtClean="0">
                        <a:latin typeface="Cambria Math" panose="02040503050406030204" pitchFamily="18" charset="0"/>
                      </a:rPr>
                      <m:t>)=</m:t>
                    </m:r>
                    <m:r>
                      <a:rPr lang="en-US" altLang="zh-CN" sz="2400" i="1" dirty="0" err="1" smtClean="0">
                        <a:latin typeface="Cambria Math" panose="02040503050406030204" pitchFamily="18" charset="0"/>
                      </a:rPr>
                      <m:t>𝑑𝑖𝑠𝑡</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𝑆</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𝐾</m:t>
                    </m:r>
                    <m:r>
                      <a:rPr lang="en-US" altLang="zh-CN" sz="2400" i="1" dirty="0" smtClean="0">
                        <a:latin typeface="Cambria Math" panose="02040503050406030204" pitchFamily="18" charset="0"/>
                      </a:rPr>
                      <m:t>)+</m:t>
                    </m:r>
                    <m:r>
                      <a:rPr lang="en-US" altLang="zh-CN" sz="2400" i="1" dirty="0" err="1" smtClean="0">
                        <a:latin typeface="Cambria Math" panose="02040503050406030204" pitchFamily="18" charset="0"/>
                      </a:rPr>
                      <m:t>𝑑𝑖𝑠𝑡</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𝐾</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𝑇</m:t>
                    </m:r>
                    <m:r>
                      <a:rPr lang="en-US" altLang="zh-CN" sz="2400" i="1" dirty="0" smtClean="0">
                        <a:latin typeface="Cambria Math" panose="02040503050406030204" pitchFamily="18" charset="0"/>
                      </a:rPr>
                      <m:t>)</m:t>
                    </m:r>
                  </m:oMath>
                </a14:m>
                <a:r>
                  <a:rPr lang="zh-CN" altLang="en-US" sz="2400" dirty="0" smtClean="0"/>
                  <a:t>就能快速得到答案。</a:t>
                </a:r>
                <a:endParaRPr lang="en-US" altLang="zh-CN" sz="2400" dirty="0" smtClean="0"/>
              </a:p>
            </p:txBody>
          </p:sp>
        </mc:Choice>
        <mc:Fallback>
          <p:sp>
            <p:nvSpPr>
              <p:cNvPr id="6" name="内容占位符 2"/>
              <p:cNvSpPr>
                <a:spLocks noRot="true" noChangeAspect="true" noMove="true" noResize="true" noEditPoints="true" noAdjustHandles="true" noChangeArrowheads="true" noChangeShapeType="true" noTextEdit="true"/>
              </p:cNvSpPr>
              <p:nvPr>
                <p:ph idx="1"/>
              </p:nvPr>
            </p:nvSpPr>
            <p:spPr>
              <a:xfrm>
                <a:off x="2240838" y="1348525"/>
                <a:ext cx="9268001" cy="5331675"/>
              </a:xfrm>
              <a:blipFill rotWithShape="true">
                <a:blip r:embed="rId1"/>
                <a:stretch>
                  <a:fillRect l="-6" t="-8" r="1"/>
                </a:stretch>
              </a:blipFill>
            </p:spPr>
            <p:txBody>
              <a:bodyPr/>
              <a:lstStyle/>
              <a:p>
                <a:r>
                  <a:rPr lang="zh-CN" altLang="en-US">
                    <a:noFill/>
                  </a:rPr>
                  <a:t> </a:t>
                </a:r>
              </a:p>
            </p:txBody>
          </p:sp>
        </mc:Fallback>
      </mc:AlternateContent>
      <p:pic>
        <p:nvPicPr>
          <p:cNvPr id="7" name="图片 6"/>
          <p:cNvPicPr>
            <a:picLocks noChangeAspect="true"/>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false"/>
              </a:ext>
            </a:extLst>
          </a:blip>
          <a:stretch>
            <a:fillRect/>
          </a:stretch>
        </p:blipFill>
        <p:spPr>
          <a:xfrm>
            <a:off x="4403395" y="2590704"/>
            <a:ext cx="4942885" cy="31134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 calcmode="lin" valueType="num">
                                      <p:cBhvr additive="base">
                                        <p:cTn id="2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40838" y="324119"/>
            <a:ext cx="8911687" cy="856981"/>
          </a:xfrm>
        </p:spPr>
        <p:txBody>
          <a:bodyPr>
            <a:normAutofit/>
          </a:bodyPr>
          <a:lstStyle/>
          <a:p>
            <a:r>
              <a:rPr lang="en-US" altLang="zh-CN" sz="4000" dirty="0"/>
              <a:t>ZJOI2016 </a:t>
            </a:r>
            <a:r>
              <a:rPr lang="zh-CN" altLang="en-US" sz="4000" dirty="0"/>
              <a:t>旅行者</a:t>
            </a:r>
            <a:endParaRPr lang="en-US" altLang="zh-CN" sz="4000" dirty="0"/>
          </a:p>
        </p:txBody>
      </p:sp>
      <mc:AlternateContent xmlns:mc="http://schemas.openxmlformats.org/markup-compatibility/2006">
        <mc:Choice xmlns:a14="http://schemas.microsoft.com/office/drawing/2010/main" Requires="a14">
          <p:sp>
            <p:nvSpPr>
              <p:cNvPr id="6" name="内容占位符 2"/>
              <p:cNvSpPr>
                <a:spLocks noGrp="true"/>
              </p:cNvSpPr>
              <p:nvPr>
                <p:ph idx="1"/>
              </p:nvPr>
            </p:nvSpPr>
            <p:spPr>
              <a:xfrm>
                <a:off x="2240838" y="1348525"/>
                <a:ext cx="9268001" cy="5331675"/>
              </a:xfrm>
            </p:spPr>
            <p:txBody>
              <a:bodyPr>
                <a:normAutofit/>
              </a:bodyPr>
              <a:lstStyle/>
              <a:p>
                <a:r>
                  <a:rPr lang="zh-CN" altLang="en-US" sz="2400" dirty="0" smtClean="0"/>
                  <a:t>所以我们可以在平面图上进行分治，每次选择行和列中交小的哪一个，将图从中间分开，暴力求中间点到每个点的最短路，对于两点分居两侧的询问，枚举中间点</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i="1">
                        <a:latin typeface="Cambria Math" panose="02040503050406030204" pitchFamily="18" charset="0"/>
                      </a:rPr>
                      <m:t>询问</m:t>
                    </m:r>
                  </m:oMath>
                </a14:m>
                <a:r>
                  <a:rPr lang="zh-CN" altLang="en-US" sz="2400" dirty="0" smtClean="0"/>
                  <a:t>，对于两点在一侧的询问，递归到两边的子网格图中间做。</a:t>
                </a:r>
                <a:endParaRPr lang="en-US" altLang="zh-CN" sz="2400" dirty="0" smtClean="0"/>
              </a:p>
              <a:p>
                <a:endParaRPr lang="en-US" altLang="zh-CN" sz="2400" dirty="0" smtClean="0"/>
              </a:p>
              <a:p>
                <a:r>
                  <a:rPr lang="zh-CN" altLang="en-US" sz="2400" dirty="0" smtClean="0"/>
                  <a:t>由于每次选择的是行和列中较窄的一个，所以是不超过</a:t>
                </a:r>
                <a14:m>
                  <m:oMath xmlns:m="http://schemas.openxmlformats.org/officeDocument/2006/math">
                    <m:r>
                      <a:rPr lang="en-US" altLang="zh-CN" sz="2400" b="0" i="1" smtClean="0">
                        <a:latin typeface="Cambria Math" panose="02040503050406030204" pitchFamily="18" charset="0"/>
                      </a:rPr>
                      <m:t>√</m:t>
                    </m:r>
                    <m:r>
                      <a:rPr lang="zh-CN" altLang="en-US" sz="2400" i="1">
                        <a:latin typeface="Cambria Math" panose="02040503050406030204" pitchFamily="18" charset="0"/>
                      </a:rPr>
                      <m:t>图的</m:t>
                    </m:r>
                    <m:r>
                      <a:rPr lang="zh-CN" altLang="en-US" sz="2400" i="1" smtClean="0">
                        <a:latin typeface="Cambria Math" panose="02040503050406030204" pitchFamily="18" charset="0"/>
                      </a:rPr>
                      <m:t>大小</m:t>
                    </m:r>
                  </m:oMath>
                </a14:m>
                <a:r>
                  <a:rPr lang="zh-CN" altLang="en-US" sz="2400" dirty="0" smtClean="0"/>
                  <a:t>的</a:t>
                </a:r>
                <a:endParaRPr lang="en-US" altLang="zh-CN" sz="2400" dirty="0" smtClean="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𝑂</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5</m:t>
                              </m:r>
                            </m:sup>
                          </m:sSup>
                          <m:r>
                            <a:rPr lang="en-US" altLang="zh-CN" sz="2400" b="0" i="1" smtClean="0">
                              <a:latin typeface="Cambria Math" panose="02040503050406030204" pitchFamily="18" charset="0"/>
                            </a:rPr>
                            <m:t>𝑙𝑜𝑔𝑛</m:t>
                          </m:r>
                        </m:e>
                      </m:d>
                    </m:oMath>
                  </m:oMathPara>
                </a14:m>
                <a:endParaRPr lang="en-US" altLang="zh-CN" sz="2400" b="0" dirty="0" smtClean="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5</m:t>
                          </m:r>
                        </m:sup>
                      </m:sSup>
                      <m:func>
                        <m:funcPr>
                          <m:ctrlPr>
                            <a:rPr lang="en-US" altLang="zh-CN" sz="2400" b="0" i="1" smtClean="0">
                              <a:latin typeface="Cambria Math" panose="02040503050406030204" pitchFamily="18" charset="0"/>
                            </a:rPr>
                          </m:ctrlPr>
                        </m:funcPr>
                        <m:fName>
                          <m:sSup>
                            <m:sSupPr>
                              <m:ctrlPr>
                                <a:rPr lang="en-US" altLang="zh-CN" sz="2400" b="0" i="1" smtClean="0">
                                  <a:latin typeface="Cambria Math" panose="02040503050406030204" pitchFamily="18" charset="0"/>
                                </a:rPr>
                              </m:ctrlPr>
                            </m:sSupPr>
                            <m:e>
                              <m:r>
                                <m:rPr>
                                  <m:sty m:val="p"/>
                                </m:rPr>
                                <a:rPr lang="en-US" altLang="zh-CN" sz="2400" b="0" i="0" smtClean="0">
                                  <a:latin typeface="Cambria Math" panose="02040503050406030204" pitchFamily="18" charset="0"/>
                                </a:rPr>
                                <m:t>log</m:t>
                              </m:r>
                            </m:e>
                            <m:sup>
                              <m:r>
                                <a:rPr lang="en-US" altLang="zh-CN" sz="2400" b="0" i="1" smtClean="0">
                                  <a:latin typeface="Cambria Math" panose="02040503050406030204" pitchFamily="18" charset="0"/>
                                </a:rPr>
                                <m:t>2</m:t>
                              </m:r>
                            </m:sup>
                          </m:sSup>
                        </m:fName>
                        <m:e>
                          <m:r>
                            <a:rPr lang="en-US" altLang="zh-CN" sz="2400" b="0" i="1" smtClean="0">
                              <a:latin typeface="Cambria Math" panose="02040503050406030204" pitchFamily="18" charset="0"/>
                            </a:rPr>
                            <m:t>𝑛</m:t>
                          </m:r>
                        </m:e>
                      </m:func>
                      <m:r>
                        <a:rPr lang="en-US" altLang="zh-CN" sz="2400" b="0" i="1" smtClean="0">
                          <a:latin typeface="Cambria Math" panose="02040503050406030204" pitchFamily="18" charset="0"/>
                        </a:rPr>
                        <m:t>)</m:t>
                      </m:r>
                    </m:oMath>
                  </m:oMathPara>
                </a14:m>
                <a:endParaRPr lang="en-US" altLang="zh-CN" sz="2400" dirty="0" smtClean="0"/>
              </a:p>
              <a:p>
                <a:pPr marL="0" indent="0">
                  <a:buNone/>
                </a:pPr>
                <a:endParaRPr lang="en-US" altLang="zh-CN" sz="2400" dirty="0" smtClean="0"/>
              </a:p>
            </p:txBody>
          </p:sp>
        </mc:Choice>
        <mc:Fallback>
          <p:sp>
            <p:nvSpPr>
              <p:cNvPr id="6" name="内容占位符 2"/>
              <p:cNvSpPr>
                <a:spLocks noRot="true" noChangeAspect="true" noMove="true" noResize="true" noEditPoints="true" noAdjustHandles="true" noChangeArrowheads="true" noChangeShapeType="true" noTextEdit="true"/>
              </p:cNvSpPr>
              <p:nvPr>
                <p:ph idx="1"/>
              </p:nvPr>
            </p:nvSpPr>
            <p:spPr>
              <a:xfrm>
                <a:off x="2240838" y="1348525"/>
                <a:ext cx="9268001" cy="5331675"/>
              </a:xfrm>
              <a:blipFill rotWithShape="true">
                <a:blip r:embed="rId1"/>
                <a:stretch>
                  <a:fillRect l="-6" t="-8" r="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 calcmode="lin" valueType="num">
                                      <p:cBhvr additive="base">
                                        <p:cTn id="1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 calcmode="lin" valueType="num">
                                      <p:cBhvr additive="base">
                                        <p:cTn id="1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40838" y="324119"/>
            <a:ext cx="8911687" cy="856981"/>
          </a:xfrm>
        </p:spPr>
        <p:txBody>
          <a:bodyPr>
            <a:normAutofit/>
          </a:bodyPr>
          <a:lstStyle/>
          <a:p>
            <a:r>
              <a:rPr lang="zh-CN" altLang="en-US" sz="4000" dirty="0" smtClean="0"/>
              <a:t>平面图分治</a:t>
            </a:r>
            <a:endParaRPr lang="en-US" altLang="zh-CN" sz="4000" dirty="0"/>
          </a:p>
        </p:txBody>
      </p:sp>
      <p:sp>
        <p:nvSpPr>
          <p:cNvPr id="6" name="内容占位符 2"/>
          <p:cNvSpPr>
            <a:spLocks noGrp="true"/>
          </p:cNvSpPr>
          <p:nvPr>
            <p:ph idx="1"/>
          </p:nvPr>
        </p:nvSpPr>
        <p:spPr>
          <a:xfrm>
            <a:off x="2240838" y="1348525"/>
            <a:ext cx="9268001" cy="5331675"/>
          </a:xfrm>
        </p:spPr>
        <p:txBody>
          <a:bodyPr>
            <a:normAutofit/>
          </a:bodyPr>
          <a:lstStyle/>
          <a:p>
            <a:r>
              <a:rPr lang="zh-CN" altLang="en-US" sz="2800" dirty="0" smtClean="0"/>
              <a:t>其实对于所有的平面图，都可以找到一个类似的分割线，使得分治下去能有较优的复杂度，但是实现起来较为麻烦。</a:t>
            </a:r>
            <a:endParaRPr lang="en-US" altLang="zh-CN" sz="2800" dirty="0" smtClean="0"/>
          </a:p>
          <a:p>
            <a:endParaRPr lang="en-US" altLang="zh-CN" sz="2800" dirty="0" smtClean="0"/>
          </a:p>
          <a:p>
            <a:r>
              <a:rPr lang="zh-CN" altLang="en-US" sz="2800" dirty="0" smtClean="0"/>
              <a:t>但是对于具有特殊结构的图，我们则能较为方便的找到这样的分割线，实现平面图分治</a:t>
            </a:r>
            <a:endParaRPr lang="en-US" altLang="zh-CN" sz="2800" dirty="0" smtClean="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true"/>
          </p:cNvSpPr>
          <p:nvPr>
            <p:ph idx="1"/>
          </p:nvPr>
        </p:nvSpPr>
        <p:spPr>
          <a:xfrm>
            <a:off x="1429152" y="1856095"/>
            <a:ext cx="10348866" cy="4230805"/>
          </a:xfrm>
        </p:spPr>
        <p:txBody>
          <a:bodyPr>
            <a:normAutofit/>
          </a:bodyPr>
          <a:lstStyle/>
          <a:p>
            <a:r>
              <a:rPr lang="zh-CN" altLang="en-US" sz="2400" dirty="0" smtClean="0"/>
              <a:t>给出一个无向图，你可以在一些点设置一些出口，使得删去任意一个点之后，其他所有的点都至少与一个出口连通，</a:t>
            </a:r>
            <a:r>
              <a:rPr lang="zh-CN" altLang="en-US" sz="2400" dirty="0"/>
              <a:t>求在出口数量</a:t>
            </a:r>
            <a:r>
              <a:rPr lang="zh-CN" altLang="en-US" sz="2400" dirty="0" smtClean="0"/>
              <a:t>最小情况下的放置出口的方案。</a:t>
            </a:r>
            <a:endParaRPr lang="en-US" altLang="zh-CN" sz="2400" dirty="0" smtClean="0"/>
          </a:p>
        </p:txBody>
      </p:sp>
      <p:sp>
        <p:nvSpPr>
          <p:cNvPr id="4" name="标题 1"/>
          <p:cNvSpPr>
            <a:spLocks noGrp="true"/>
          </p:cNvSpPr>
          <p:nvPr>
            <p:ph type="title"/>
          </p:nvPr>
        </p:nvSpPr>
        <p:spPr>
          <a:xfrm>
            <a:off x="1896889" y="528576"/>
            <a:ext cx="8911687" cy="1280890"/>
          </a:xfrm>
        </p:spPr>
        <p:txBody>
          <a:bodyPr>
            <a:noAutofit/>
          </a:bodyPr>
          <a:lstStyle/>
          <a:p>
            <a:r>
              <a:rPr lang="en-US" altLang="zh-CN" dirty="0"/>
              <a:t>[HNOI2012]</a:t>
            </a:r>
            <a:r>
              <a:rPr lang="zh-CN" altLang="en-US" dirty="0"/>
              <a:t>矿场搭建</a:t>
            </a:r>
            <a:br>
              <a:rPr lang="zh-CN" altLang="en-US" dirty="0"/>
            </a:br>
            <a:br>
              <a:rPr lang="zh-CN" altLang="en-US" dirty="0"/>
            </a:b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1692172" y="2425615"/>
            <a:ext cx="9171446" cy="1280890"/>
          </a:xfrm>
        </p:spPr>
        <p:txBody>
          <a:bodyPr>
            <a:normAutofit fontScale="90000"/>
          </a:bodyPr>
          <a:lstStyle/>
          <a:p>
            <a:r>
              <a:rPr lang="zh-CN" altLang="en-US" sz="6600" dirty="0" smtClean="0"/>
              <a:t>区间</a:t>
            </a:r>
            <a:r>
              <a:rPr lang="zh-CN" altLang="en-US" sz="6600" dirty="0"/>
              <a:t>图，弦图</a:t>
            </a:r>
            <a:br>
              <a:rPr lang="zh-CN" altLang="en-US" sz="6600" dirty="0"/>
            </a:br>
            <a:endParaRPr lang="zh-CN" altLang="en-US" sz="6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40838" y="324119"/>
            <a:ext cx="8911687" cy="856981"/>
          </a:xfrm>
        </p:spPr>
        <p:txBody>
          <a:bodyPr>
            <a:normAutofit/>
          </a:bodyPr>
          <a:lstStyle/>
          <a:p>
            <a:r>
              <a:rPr lang="en-US" altLang="zh-CN" sz="4000" dirty="0" smtClean="0"/>
              <a:t>HNOI2008 </a:t>
            </a:r>
            <a:r>
              <a:rPr lang="zh-CN" altLang="en-US" sz="4000" dirty="0" smtClean="0"/>
              <a:t>神奇的国度</a:t>
            </a:r>
            <a:endParaRPr lang="en-US" altLang="zh-CN" sz="4000" dirty="0"/>
          </a:p>
        </p:txBody>
      </p:sp>
      <mc:AlternateContent xmlns:mc="http://schemas.openxmlformats.org/markup-compatibility/2006">
        <mc:Choice xmlns:a14="http://schemas.microsoft.com/office/drawing/2010/main" Requires="a14">
          <p:sp>
            <p:nvSpPr>
              <p:cNvPr id="6" name="内容占位符 2"/>
              <p:cNvSpPr>
                <a:spLocks noGrp="true"/>
              </p:cNvSpPr>
              <p:nvPr>
                <p:ph idx="1"/>
              </p:nvPr>
            </p:nvSpPr>
            <p:spPr>
              <a:xfrm>
                <a:off x="2240838" y="1348525"/>
                <a:ext cx="9268001" cy="5331675"/>
              </a:xfrm>
            </p:spPr>
            <p:txBody>
              <a:bodyPr>
                <a:normAutofit/>
              </a:bodyPr>
              <a:lstStyle/>
              <a:p>
                <a:pPr marL="0" indent="0">
                  <a:buNone/>
                </a:pPr>
                <a:r>
                  <a:rPr lang="en-US" altLang="zh-CN" sz="2400" dirty="0" smtClean="0"/>
                  <a:t>	K</a:t>
                </a:r>
                <a:r>
                  <a:rPr lang="zh-CN" altLang="en-US" sz="2400" dirty="0"/>
                  <a:t>国是一个热衷三角形的</a:t>
                </a:r>
                <a:r>
                  <a:rPr lang="zh-CN" altLang="en-US" sz="2400" dirty="0" smtClean="0"/>
                  <a:t>国度，连人</a:t>
                </a:r>
                <a:r>
                  <a:rPr lang="zh-CN" altLang="en-US" sz="2400" dirty="0"/>
                  <a:t>的交往也只喜欢三角</a:t>
                </a:r>
                <a:r>
                  <a:rPr lang="zh-CN" altLang="en-US" sz="2400" dirty="0" smtClean="0"/>
                  <a:t>原则。他们</a:t>
                </a:r>
                <a:r>
                  <a:rPr lang="zh-CN" altLang="en-US" sz="2400" dirty="0"/>
                  <a:t>认为三角</a:t>
                </a:r>
                <a:r>
                  <a:rPr lang="zh-CN" altLang="en-US" sz="2400" dirty="0" smtClean="0"/>
                  <a:t>关系：即</a:t>
                </a:r>
                <a:r>
                  <a:rPr lang="en-US" altLang="zh-CN" sz="2400" dirty="0"/>
                  <a:t>AB</a:t>
                </a:r>
                <a:r>
                  <a:rPr lang="zh-CN" altLang="en-US" sz="2400" dirty="0"/>
                  <a:t>相互</a:t>
                </a:r>
                <a:r>
                  <a:rPr lang="zh-CN" altLang="en-US" sz="2400" dirty="0" smtClean="0"/>
                  <a:t>认识，</a:t>
                </a:r>
                <a:r>
                  <a:rPr lang="en-US" altLang="zh-CN" sz="2400" dirty="0" smtClean="0"/>
                  <a:t>BC</a:t>
                </a:r>
                <a:r>
                  <a:rPr lang="zh-CN" altLang="en-US" sz="2400" dirty="0"/>
                  <a:t>相互</a:t>
                </a:r>
                <a:r>
                  <a:rPr lang="zh-CN" altLang="en-US" sz="2400" dirty="0" smtClean="0"/>
                  <a:t>认识，</a:t>
                </a:r>
                <a:r>
                  <a:rPr lang="en-US" altLang="zh-CN" sz="2400" dirty="0" smtClean="0"/>
                  <a:t>CA</a:t>
                </a:r>
                <a:r>
                  <a:rPr lang="zh-CN" altLang="en-US" sz="2400" dirty="0" smtClean="0"/>
                  <a:t>相互认识，是</a:t>
                </a:r>
                <a:r>
                  <a:rPr lang="zh-CN" altLang="en-US" sz="2400" dirty="0"/>
                  <a:t>简洁高效的</a:t>
                </a:r>
                <a:r>
                  <a:rPr lang="en-US" altLang="zh-CN" sz="2400" dirty="0"/>
                  <a:t>.</a:t>
                </a:r>
                <a:r>
                  <a:rPr lang="zh-CN" altLang="en-US" sz="2400" dirty="0"/>
                  <a:t>为了巩固三角</a:t>
                </a:r>
                <a:r>
                  <a:rPr lang="zh-CN" altLang="en-US" sz="2400" dirty="0" smtClean="0"/>
                  <a:t>关系，</a:t>
                </a:r>
                <a:r>
                  <a:rPr lang="en-US" altLang="zh-CN" sz="2400" dirty="0" smtClean="0"/>
                  <a:t>K</a:t>
                </a:r>
                <a:r>
                  <a:rPr lang="zh-CN" altLang="en-US" sz="2400" dirty="0"/>
                  <a:t>国禁止四边</a:t>
                </a:r>
                <a:r>
                  <a:rPr lang="zh-CN" altLang="en-US" sz="2400" dirty="0" smtClean="0"/>
                  <a:t>关系，五</a:t>
                </a:r>
                <a:r>
                  <a:rPr lang="zh-CN" altLang="en-US" sz="2400" dirty="0"/>
                  <a:t>边关系等等的存在</a:t>
                </a:r>
                <a:r>
                  <a:rPr lang="en-US" altLang="zh-CN" sz="2400" dirty="0"/>
                  <a:t>.</a:t>
                </a:r>
                <a:r>
                  <a:rPr lang="zh-CN" altLang="en-US" sz="2400" dirty="0"/>
                  <a:t>所谓</a:t>
                </a:r>
                <a:r>
                  <a:rPr lang="en-US" altLang="zh-CN" sz="2400" dirty="0"/>
                  <a:t>N</a:t>
                </a:r>
                <a:r>
                  <a:rPr lang="zh-CN" altLang="en-US" sz="2400" dirty="0"/>
                  <a:t>边</a:t>
                </a:r>
                <a:r>
                  <a:rPr lang="zh-CN" altLang="en-US" sz="2400" dirty="0" smtClean="0"/>
                  <a:t>关系，是</a:t>
                </a:r>
                <a:r>
                  <a:rPr lang="zh-CN" altLang="en-US" sz="2400" dirty="0"/>
                  <a:t>指</a:t>
                </a:r>
                <a:r>
                  <a:rPr lang="en-US" altLang="zh-CN" sz="2400" dirty="0"/>
                  <a:t>N</a:t>
                </a:r>
                <a:r>
                  <a:rPr lang="zh-CN" altLang="en-US" sz="2400" dirty="0"/>
                  <a:t>个人 </a:t>
                </a:r>
                <a:r>
                  <a:rPr lang="en-US" altLang="zh-CN" sz="2400" dirty="0" smtClean="0"/>
                  <a:t>A1,A2...</a:t>
                </a:r>
                <a:r>
                  <a:rPr lang="en-US" altLang="zh-CN" sz="2400" dirty="0"/>
                  <a:t>An</a:t>
                </a:r>
                <a:r>
                  <a:rPr lang="zh-CN" altLang="en-US" sz="2400" dirty="0"/>
                  <a:t>之间仅存在</a:t>
                </a:r>
                <a:r>
                  <a:rPr lang="en-US" altLang="zh-CN" sz="2400" dirty="0"/>
                  <a:t>N</a:t>
                </a:r>
                <a:r>
                  <a:rPr lang="zh-CN" altLang="en-US" sz="2400" dirty="0"/>
                  <a:t>对认识关系</a:t>
                </a:r>
                <a:r>
                  <a:rPr lang="en-US" altLang="zh-CN" sz="2400" dirty="0"/>
                  <a:t>:(</a:t>
                </a:r>
                <a:r>
                  <a:rPr lang="en-US" altLang="zh-CN" sz="2400" dirty="0" smtClean="0"/>
                  <a:t>A1,A2</a:t>
                </a:r>
                <a:r>
                  <a:rPr lang="en-US" altLang="zh-CN" sz="2400" dirty="0"/>
                  <a:t>)(</a:t>
                </a:r>
                <a:r>
                  <a:rPr lang="en-US" altLang="zh-CN" sz="2400" dirty="0" smtClean="0"/>
                  <a:t>A2,A3</a:t>
                </a:r>
                <a:r>
                  <a:rPr lang="en-US" altLang="zh-CN" sz="2400" dirty="0"/>
                  <a:t>)...(</a:t>
                </a:r>
                <a:r>
                  <a:rPr lang="en-US" altLang="zh-CN" sz="2400" dirty="0" smtClean="0"/>
                  <a:t>An,A1)</a:t>
                </a:r>
                <a:r>
                  <a:rPr lang="zh-CN" altLang="en-US" sz="2400" dirty="0" smtClean="0"/>
                  <a:t>，而</a:t>
                </a:r>
                <a:r>
                  <a:rPr lang="zh-CN" altLang="en-US" sz="2400" dirty="0"/>
                  <a:t>没有其它认识关系</a:t>
                </a:r>
                <a:r>
                  <a:rPr lang="en-US" altLang="zh-CN" sz="2400" dirty="0"/>
                  <a:t>.</a:t>
                </a:r>
                <a:r>
                  <a:rPr lang="zh-CN" altLang="en-US" sz="2400" dirty="0"/>
                  <a:t>比如四边关系指</a:t>
                </a:r>
                <a:r>
                  <a:rPr lang="en-US" altLang="zh-CN" sz="2400" dirty="0"/>
                  <a:t>ABCD</a:t>
                </a:r>
                <a:r>
                  <a:rPr lang="zh-CN" altLang="en-US" sz="2400" dirty="0"/>
                  <a:t>四个人 </a:t>
                </a:r>
                <a:r>
                  <a:rPr lang="en-US" altLang="zh-CN" sz="2400" dirty="0" smtClean="0"/>
                  <a:t>AB</a:t>
                </a:r>
                <a:r>
                  <a:rPr lang="zh-CN" altLang="en-US" sz="2400" dirty="0" smtClean="0"/>
                  <a:t>，</a:t>
                </a:r>
                <a:r>
                  <a:rPr lang="en-US" altLang="zh-CN" sz="2400" dirty="0" smtClean="0"/>
                  <a:t>BC</a:t>
                </a:r>
                <a:r>
                  <a:rPr lang="zh-CN" altLang="en-US" sz="2400" dirty="0" smtClean="0"/>
                  <a:t>，</a:t>
                </a:r>
                <a:r>
                  <a:rPr lang="en-US" altLang="zh-CN" sz="2400" dirty="0" smtClean="0"/>
                  <a:t>CD</a:t>
                </a:r>
                <a:r>
                  <a:rPr lang="zh-CN" altLang="en-US" sz="2400" dirty="0" smtClean="0"/>
                  <a:t>，</a:t>
                </a:r>
                <a:r>
                  <a:rPr lang="en-US" altLang="zh-CN" sz="2400" dirty="0" smtClean="0"/>
                  <a:t>DA</a:t>
                </a:r>
                <a:r>
                  <a:rPr lang="zh-CN" altLang="en-US" sz="2400" dirty="0"/>
                  <a:t>相互</a:t>
                </a:r>
                <a:r>
                  <a:rPr lang="zh-CN" altLang="en-US" sz="2400" dirty="0" smtClean="0"/>
                  <a:t>认识，而</a:t>
                </a:r>
                <a:r>
                  <a:rPr lang="en-US" altLang="zh-CN" sz="2400" dirty="0" smtClean="0"/>
                  <a:t>AC</a:t>
                </a:r>
                <a:r>
                  <a:rPr lang="zh-CN" altLang="en-US" sz="2400" dirty="0" smtClean="0"/>
                  <a:t>，</a:t>
                </a:r>
                <a:r>
                  <a:rPr lang="en-US" altLang="zh-CN" sz="2400" dirty="0" smtClean="0"/>
                  <a:t>BD</a:t>
                </a:r>
                <a:r>
                  <a:rPr lang="zh-CN" altLang="en-US" sz="2400" dirty="0"/>
                  <a:t>不</a:t>
                </a:r>
                <a:r>
                  <a:rPr lang="zh-CN" altLang="en-US" sz="2400" dirty="0" smtClean="0"/>
                  <a:t>认识。</a:t>
                </a:r>
                <a:endParaRPr lang="en-US" altLang="zh-CN" sz="2400" dirty="0" smtClean="0"/>
              </a:p>
              <a:p>
                <a:pPr marL="0" indent="0">
                  <a:buNone/>
                </a:pPr>
                <a:r>
                  <a:rPr lang="en-US" altLang="zh-CN" sz="2400" dirty="0"/>
                  <a:t>	</a:t>
                </a:r>
                <a:r>
                  <a:rPr lang="zh-CN" altLang="en-US" sz="2400" dirty="0"/>
                  <a:t>全民比赛时，为了防止做弊，规定任意一对相互认识的人不得在一队，国王相知道，</a:t>
                </a:r>
                <a:r>
                  <a:rPr lang="zh-CN" altLang="en-US" sz="2400" dirty="0" smtClean="0"/>
                  <a:t>最少</a:t>
                </a:r>
                <a:r>
                  <a:rPr lang="zh-CN" altLang="en-US" sz="2400" dirty="0"/>
                  <a:t>可以分多少支队</a:t>
                </a:r>
                <a:r>
                  <a:rPr lang="zh-CN" altLang="en-US" sz="2400" dirty="0" smtClean="0"/>
                  <a:t>。</a:t>
                </a:r>
                <a:endParaRPr lang="en-US" altLang="zh-CN" sz="2400" dirty="0" smtClean="0"/>
              </a:p>
              <a:p>
                <a:pPr marL="0" indent="0">
                  <a:buNone/>
                </a:pPr>
                <a:endParaRPr lang="en-US" altLang="zh-CN" sz="2400" dirty="0" smtClean="0"/>
              </a:p>
              <a:p>
                <a:pPr marL="0" indent="0">
                  <a:buNone/>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4</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6</m:t>
                          </m:r>
                        </m:sup>
                      </m:sSup>
                    </m:oMath>
                  </m:oMathPara>
                </a14:m>
                <a:endParaRPr lang="en-US" altLang="zh-CN" sz="2400" dirty="0" smtClean="0"/>
              </a:p>
              <a:p>
                <a:pPr marL="0" indent="0">
                  <a:buNone/>
                </a:pPr>
                <a:endParaRPr lang="en-US" altLang="zh-CN" sz="2400" dirty="0"/>
              </a:p>
              <a:p>
                <a:pPr marL="0" indent="0">
                  <a:buNone/>
                </a:pPr>
                <a:endParaRPr lang="en-US" altLang="zh-CN" sz="2400" dirty="0" smtClean="0"/>
              </a:p>
            </p:txBody>
          </p:sp>
        </mc:Choice>
        <mc:Fallback>
          <p:sp>
            <p:nvSpPr>
              <p:cNvPr id="6" name="内容占位符 2"/>
              <p:cNvSpPr>
                <a:spLocks noRot="true" noChangeAspect="true" noMove="true" noResize="true" noEditPoints="true" noAdjustHandles="true" noChangeArrowheads="true" noChangeShapeType="true" noTextEdit="true"/>
              </p:cNvSpPr>
              <p:nvPr>
                <p:ph idx="1"/>
              </p:nvPr>
            </p:nvSpPr>
            <p:spPr>
              <a:xfrm>
                <a:off x="2240838" y="1348525"/>
                <a:ext cx="9268001" cy="5331675"/>
              </a:xfrm>
              <a:blipFill rotWithShape="true">
                <a:blip r:embed="rId1"/>
                <a:stretch>
                  <a:fillRect l="-6" t="-8" r="-1068"/>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40838" y="324119"/>
            <a:ext cx="8911687" cy="856981"/>
          </a:xfrm>
        </p:spPr>
        <p:txBody>
          <a:bodyPr>
            <a:normAutofit/>
          </a:bodyPr>
          <a:lstStyle/>
          <a:p>
            <a:r>
              <a:rPr lang="en-US" altLang="zh-CN" sz="4000" dirty="0"/>
              <a:t>HNOI2008 </a:t>
            </a:r>
            <a:r>
              <a:rPr lang="zh-CN" altLang="en-US" sz="4000" dirty="0"/>
              <a:t>神奇的国度</a:t>
            </a:r>
            <a:endParaRPr lang="en-US" altLang="zh-CN" sz="4000" dirty="0"/>
          </a:p>
        </p:txBody>
      </p:sp>
      <p:sp>
        <p:nvSpPr>
          <p:cNvPr id="6" name="内容占位符 2"/>
          <p:cNvSpPr>
            <a:spLocks noGrp="true"/>
          </p:cNvSpPr>
          <p:nvPr>
            <p:ph idx="1"/>
          </p:nvPr>
        </p:nvSpPr>
        <p:spPr>
          <a:xfrm>
            <a:off x="2240838" y="1348525"/>
            <a:ext cx="9268001" cy="5331675"/>
          </a:xfrm>
        </p:spPr>
        <p:txBody>
          <a:bodyPr>
            <a:normAutofit/>
          </a:bodyPr>
          <a:lstStyle/>
          <a:p>
            <a:r>
              <a:rPr lang="zh-CN" altLang="en-US" sz="2800" dirty="0" smtClean="0"/>
              <a:t>图的最小染色数？</a:t>
            </a:r>
            <a:endParaRPr lang="en-US" altLang="zh-CN" sz="2800" dirty="0" smtClean="0"/>
          </a:p>
          <a:p>
            <a:r>
              <a:rPr lang="en-US" altLang="zh-CN" sz="2800" dirty="0" smtClean="0"/>
              <a:t>NP-complete</a:t>
            </a:r>
            <a:r>
              <a:rPr lang="zh-CN" altLang="en-US" sz="2800" dirty="0" smtClean="0"/>
              <a:t>问题？</a:t>
            </a:r>
            <a:endParaRPr lang="en-US" altLang="zh-CN" sz="2800" dirty="0" smtClean="0"/>
          </a:p>
          <a:p>
            <a:r>
              <a:rPr lang="zh-CN" altLang="en-US" sz="2800" dirty="0"/>
              <a:t>但是给出的图有</a:t>
            </a:r>
            <a:r>
              <a:rPr lang="zh-CN" altLang="en-US" sz="2800" dirty="0" smtClean="0"/>
              <a:t>条件</a:t>
            </a:r>
            <a:r>
              <a:rPr lang="en-US" altLang="zh-CN" sz="2800" dirty="0" smtClean="0"/>
              <a:t>”</a:t>
            </a:r>
            <a:r>
              <a:rPr lang="zh-CN" altLang="en-US" sz="2800" dirty="0" smtClean="0"/>
              <a:t>为了</a:t>
            </a:r>
            <a:r>
              <a:rPr lang="zh-CN" altLang="en-US" sz="2800" dirty="0"/>
              <a:t>巩固三角关系，</a:t>
            </a:r>
            <a:r>
              <a:rPr lang="en-US" altLang="zh-CN" sz="2800" dirty="0"/>
              <a:t>K</a:t>
            </a:r>
            <a:r>
              <a:rPr lang="zh-CN" altLang="en-US" sz="2800" dirty="0"/>
              <a:t>国禁止四边关系，五边关系等等的</a:t>
            </a:r>
            <a:r>
              <a:rPr lang="zh-CN" altLang="en-US" sz="2800" dirty="0" smtClean="0"/>
              <a:t>存在</a:t>
            </a:r>
            <a:r>
              <a:rPr lang="en-US" altLang="zh-CN" sz="2800" dirty="0" smtClean="0"/>
              <a:t>”</a:t>
            </a:r>
            <a:r>
              <a:rPr lang="zh-CN" altLang="en-US" sz="2800" dirty="0" smtClean="0"/>
              <a:t>。</a:t>
            </a:r>
            <a:endParaRPr lang="en-US" altLang="zh-CN" sz="2800" dirty="0" smtClean="0"/>
          </a:p>
          <a:p>
            <a:r>
              <a:rPr lang="zh-CN" altLang="en-US" sz="2800" dirty="0" smtClean="0"/>
              <a:t>如何使用这个条件，在之后学习的内容会给出答案。</a:t>
            </a:r>
            <a:endParaRPr lang="en-US" altLang="zh-CN" sz="2800" dirty="0" smtClean="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zh-CN" altLang="en-US" sz="4000" dirty="0" smtClean="0"/>
              <a:t>区间图</a:t>
            </a:r>
            <a:endParaRPr lang="zh-CN" altLang="en-US" sz="4000" dirty="0"/>
          </a:p>
        </p:txBody>
      </p:sp>
      <p:sp>
        <p:nvSpPr>
          <p:cNvPr id="3" name="内容占位符 2"/>
          <p:cNvSpPr>
            <a:spLocks noGrp="true"/>
          </p:cNvSpPr>
          <p:nvPr>
            <p:ph idx="1"/>
          </p:nvPr>
        </p:nvSpPr>
        <p:spPr>
          <a:xfrm>
            <a:off x="2210788" y="1738725"/>
            <a:ext cx="8915400" cy="3777622"/>
          </a:xfrm>
        </p:spPr>
        <p:txBody>
          <a:bodyPr>
            <a:normAutofit/>
          </a:bodyPr>
          <a:lstStyle/>
          <a:p>
            <a:r>
              <a:rPr lang="zh-CN" altLang="en-US" sz="2400" dirty="0" smtClean="0"/>
              <a:t>区间图</a:t>
            </a:r>
            <a:r>
              <a:rPr lang="en-US" altLang="zh-CN" sz="2400" dirty="0" smtClean="0"/>
              <a:t>(interval Graph)</a:t>
            </a:r>
            <a:r>
              <a:rPr lang="zh-CN" altLang="en-US" sz="2400" dirty="0" smtClean="0"/>
              <a:t>：如果一个图能用一些区间的相交关系表示，则它被称为区间图。即将每个区间看作一个顶点，如果两个区间有交，则在之间连一条边。</a:t>
            </a:r>
            <a:endParaRPr lang="zh-CN" altLang="en-US" sz="2400" dirty="0"/>
          </a:p>
        </p:txBody>
      </p:sp>
      <p:pic>
        <p:nvPicPr>
          <p:cNvPr id="4" name="图片 3"/>
          <p:cNvPicPr>
            <a:picLocks noChangeAspect="true"/>
          </p:cNvPicPr>
          <p:nvPr/>
        </p:nvPicPr>
        <p:blipFill>
          <a:blip r:embed="rId1">
            <a:clrChange>
              <a:clrFrom>
                <a:srgbClr val="FFFFFF"/>
              </a:clrFrom>
              <a:clrTo>
                <a:srgbClr val="FFFFFF">
                  <a:alpha val="0"/>
                </a:srgbClr>
              </a:clrTo>
            </a:clrChange>
          </a:blip>
          <a:stretch>
            <a:fillRect/>
          </a:stretch>
        </p:blipFill>
        <p:spPr>
          <a:xfrm>
            <a:off x="2049954" y="3515261"/>
            <a:ext cx="9534525" cy="17335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zh-CN" altLang="en-US" sz="4000" dirty="0" smtClean="0"/>
              <a:t>区间图</a:t>
            </a:r>
            <a:endParaRPr lang="zh-CN" altLang="en-US" sz="4000" dirty="0"/>
          </a:p>
        </p:txBody>
      </p:sp>
      <p:sp>
        <p:nvSpPr>
          <p:cNvPr id="3" name="内容占位符 2"/>
          <p:cNvSpPr>
            <a:spLocks noGrp="true"/>
          </p:cNvSpPr>
          <p:nvPr>
            <p:ph idx="1"/>
          </p:nvPr>
        </p:nvSpPr>
        <p:spPr>
          <a:xfrm>
            <a:off x="2210788" y="1738725"/>
            <a:ext cx="8915400" cy="3777622"/>
          </a:xfrm>
        </p:spPr>
        <p:txBody>
          <a:bodyPr>
            <a:normAutofit/>
          </a:bodyPr>
          <a:lstStyle/>
          <a:p>
            <a:r>
              <a:rPr lang="zh-CN" altLang="en-US" sz="2400" dirty="0" smtClean="0"/>
              <a:t>有一些不是区间图的明显的例子：</a:t>
            </a:r>
            <a:endParaRPr lang="en-US" altLang="zh-CN" sz="2400" dirty="0" smtClean="0"/>
          </a:p>
          <a:p>
            <a:r>
              <a:rPr lang="zh-CN" altLang="en-US" sz="2400" dirty="0" smtClean="0"/>
              <a:t>存在以大于等于四的环为诱导子图的图：</a:t>
            </a:r>
            <a:endParaRPr lang="en-US" altLang="zh-CN" sz="2400" dirty="0" smtClean="0"/>
          </a:p>
          <a:p>
            <a:endParaRPr lang="en-US" altLang="zh-CN" sz="2400" dirty="0"/>
          </a:p>
          <a:p>
            <a:endParaRPr lang="en-US" altLang="zh-CN" sz="2400" dirty="0" smtClean="0"/>
          </a:p>
          <a:p>
            <a:endParaRPr lang="en-US" altLang="zh-CN" sz="2400" dirty="0"/>
          </a:p>
          <a:p>
            <a:r>
              <a:rPr lang="zh-CN" altLang="en-US" sz="2400" dirty="0" smtClean="0"/>
              <a:t>存在以形式下图的树为诱导子图的图：</a:t>
            </a:r>
            <a:endParaRPr lang="zh-CN" altLang="en-US" sz="2400" dirty="0"/>
          </a:p>
        </p:txBody>
      </p:sp>
      <p:pic>
        <p:nvPicPr>
          <p:cNvPr id="5" name="图片 4"/>
          <p:cNvPicPr>
            <a:picLocks noChangeAspect="true"/>
          </p:cNvPicPr>
          <p:nvPr/>
        </p:nvPicPr>
        <p:blipFill>
          <a:blip r:embed="rId1">
            <a:clrChange>
              <a:clrFrom>
                <a:srgbClr val="FFFFFF"/>
              </a:clrFrom>
              <a:clrTo>
                <a:srgbClr val="FFFFFF">
                  <a:alpha val="0"/>
                </a:srgbClr>
              </a:clrTo>
            </a:clrChange>
          </a:blip>
          <a:stretch>
            <a:fillRect/>
          </a:stretch>
        </p:blipFill>
        <p:spPr>
          <a:xfrm>
            <a:off x="4176377" y="2767012"/>
            <a:ext cx="4019550" cy="1323975"/>
          </a:xfrm>
          <a:prstGeom prst="rect">
            <a:avLst/>
          </a:prstGeom>
        </p:spPr>
      </p:pic>
      <p:pic>
        <p:nvPicPr>
          <p:cNvPr id="6" name="图片 5"/>
          <p:cNvPicPr>
            <a:picLocks noChangeAspect="true"/>
          </p:cNvPicPr>
          <p:nvPr/>
        </p:nvPicPr>
        <p:blipFill>
          <a:blip r:embed="rId2">
            <a:clrChange>
              <a:clrFrom>
                <a:srgbClr val="FFFFFF"/>
              </a:clrFrom>
              <a:clrTo>
                <a:srgbClr val="FFFFFF">
                  <a:alpha val="0"/>
                </a:srgbClr>
              </a:clrTo>
            </a:clrChange>
          </a:blip>
          <a:stretch>
            <a:fillRect/>
          </a:stretch>
        </p:blipFill>
        <p:spPr>
          <a:xfrm>
            <a:off x="4205690" y="4654080"/>
            <a:ext cx="3990237" cy="172453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zh-CN" altLang="en-US" sz="4000" dirty="0" smtClean="0"/>
              <a:t>区间图上的染色</a:t>
            </a:r>
            <a:endParaRPr lang="zh-CN" altLang="en-US" sz="4000" dirty="0"/>
          </a:p>
        </p:txBody>
      </p:sp>
      <p:sp>
        <p:nvSpPr>
          <p:cNvPr id="7" name="内容占位符 2"/>
          <p:cNvSpPr>
            <a:spLocks noGrp="true"/>
          </p:cNvSpPr>
          <p:nvPr>
            <p:ph idx="1"/>
          </p:nvPr>
        </p:nvSpPr>
        <p:spPr>
          <a:xfrm>
            <a:off x="2210788" y="1738725"/>
            <a:ext cx="8915400" cy="3777622"/>
          </a:xfrm>
        </p:spPr>
        <p:txBody>
          <a:bodyPr>
            <a:normAutofit/>
          </a:bodyPr>
          <a:lstStyle/>
          <a:p>
            <a:r>
              <a:rPr lang="zh-CN" altLang="en-US" sz="2400" dirty="0" smtClean="0"/>
              <a:t>求一般图的最小染色数是一个</a:t>
            </a:r>
            <a:r>
              <a:rPr lang="en-US" altLang="zh-CN" sz="2400" dirty="0" smtClean="0"/>
              <a:t>NP-hard</a:t>
            </a:r>
            <a:r>
              <a:rPr lang="zh-CN" altLang="en-US" sz="2400" dirty="0" smtClean="0"/>
              <a:t>问题，因为之前我们证明了</a:t>
            </a:r>
            <a:r>
              <a:rPr lang="en-US" altLang="zh-CN" sz="2400" dirty="0" smtClean="0"/>
              <a:t>3</a:t>
            </a:r>
            <a:r>
              <a:rPr lang="zh-CN" altLang="en-US" sz="2400" dirty="0" smtClean="0"/>
              <a:t>染色是</a:t>
            </a:r>
            <a:r>
              <a:rPr lang="en-US" altLang="zh-CN" sz="2400" dirty="0" smtClean="0"/>
              <a:t>NP-hard</a:t>
            </a:r>
            <a:r>
              <a:rPr lang="zh-CN" altLang="en-US" sz="2400" dirty="0" smtClean="0"/>
              <a:t>的。</a:t>
            </a:r>
            <a:endParaRPr lang="en-US" altLang="zh-CN" sz="2400" dirty="0" smtClean="0"/>
          </a:p>
          <a:p>
            <a:r>
              <a:rPr lang="zh-CN" altLang="en-US" sz="2400" dirty="0" smtClean="0"/>
              <a:t>但是在区间图上我们轻松的求出最小染色数。</a:t>
            </a:r>
            <a:endParaRPr lang="en-US" altLang="zh-CN" sz="2400" dirty="0" smtClean="0"/>
          </a:p>
          <a:p>
            <a:r>
              <a:rPr lang="zh-CN" altLang="en-US" sz="2400" dirty="0" smtClean="0"/>
              <a:t>可以使用这样的方法</a:t>
            </a:r>
            <a:endParaRPr lang="zh-CN" altLang="en-US" sz="2400" dirty="0"/>
          </a:p>
        </p:txBody>
      </p:sp>
      <p:pic>
        <p:nvPicPr>
          <p:cNvPr id="8" name="图片 7"/>
          <p:cNvPicPr>
            <a:picLocks noChangeAspect="true"/>
          </p:cNvPicPr>
          <p:nvPr/>
        </p:nvPicPr>
        <p:blipFill>
          <a:blip r:embed="rId1">
            <a:clrChange>
              <a:clrFrom>
                <a:srgbClr val="FEFEFE"/>
              </a:clrFrom>
              <a:clrTo>
                <a:srgbClr val="FEFEFE">
                  <a:alpha val="0"/>
                </a:srgbClr>
              </a:clrTo>
            </a:clrChange>
          </a:blip>
          <a:stretch>
            <a:fillRect/>
          </a:stretch>
        </p:blipFill>
        <p:spPr>
          <a:xfrm>
            <a:off x="2680418" y="3627536"/>
            <a:ext cx="7972425" cy="24479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zh-CN" altLang="en-US" sz="4000" dirty="0" smtClean="0"/>
              <a:t>区间图上的染色</a:t>
            </a:r>
            <a:endParaRPr lang="zh-CN" altLang="en-US" sz="4000" dirty="0"/>
          </a:p>
        </p:txBody>
      </p:sp>
      <p:sp>
        <p:nvSpPr>
          <p:cNvPr id="7" name="内容占位符 2"/>
          <p:cNvSpPr>
            <a:spLocks noGrp="true"/>
          </p:cNvSpPr>
          <p:nvPr>
            <p:ph idx="1"/>
          </p:nvPr>
        </p:nvSpPr>
        <p:spPr>
          <a:xfrm>
            <a:off x="2210788" y="3890359"/>
            <a:ext cx="8915400" cy="3777622"/>
          </a:xfrm>
        </p:spPr>
        <p:txBody>
          <a:bodyPr>
            <a:normAutofit/>
          </a:bodyPr>
          <a:lstStyle/>
          <a:p>
            <a:r>
              <a:rPr lang="zh-CN" altLang="en-US" sz="2400" dirty="0" smtClean="0"/>
              <a:t>显然这个算法在一般图上存在问题的，因为求出的染色数会和访问节点的顺序有关，虽然我们能保证至少存在一种顺序使得求出正确答案。</a:t>
            </a:r>
            <a:endParaRPr lang="en-US" altLang="zh-CN" sz="2400" dirty="0" smtClean="0"/>
          </a:p>
          <a:p>
            <a:r>
              <a:rPr lang="zh-CN" altLang="en-US" sz="2400" dirty="0" smtClean="0"/>
              <a:t>但是在区间图上，我们只要按照对应区间的左端点排序，然后按照这个顺序即可以计算出正确的答案。</a:t>
            </a:r>
            <a:endParaRPr lang="en-US" altLang="zh-CN" sz="2400" dirty="0" smtClean="0"/>
          </a:p>
          <a:p>
            <a:r>
              <a:rPr lang="zh-CN" altLang="en-US" sz="2400" dirty="0" smtClean="0"/>
              <a:t>如何证明？</a:t>
            </a:r>
            <a:endParaRPr lang="en-US" altLang="zh-CN" sz="2400" dirty="0" smtClean="0"/>
          </a:p>
          <a:p>
            <a:endParaRPr lang="en-US" altLang="zh-CN" sz="2400" dirty="0" smtClean="0"/>
          </a:p>
        </p:txBody>
      </p:sp>
      <p:pic>
        <p:nvPicPr>
          <p:cNvPr id="8" name="图片 7"/>
          <p:cNvPicPr>
            <a:picLocks noChangeAspect="true"/>
          </p:cNvPicPr>
          <p:nvPr/>
        </p:nvPicPr>
        <p:blipFill>
          <a:blip r:embed="rId1">
            <a:clrChange>
              <a:clrFrom>
                <a:srgbClr val="FEFEFE"/>
              </a:clrFrom>
              <a:clrTo>
                <a:srgbClr val="FEFEFE">
                  <a:alpha val="0"/>
                </a:srgbClr>
              </a:clrTo>
            </a:clrChange>
          </a:blip>
          <a:stretch>
            <a:fillRect/>
          </a:stretch>
        </p:blipFill>
        <p:spPr>
          <a:xfrm>
            <a:off x="2500114" y="1442434"/>
            <a:ext cx="7972425" cy="24479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zh-CN" altLang="en-US" sz="4000" dirty="0" smtClean="0"/>
              <a:t>区间图上的染色</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10787" y="1442433"/>
                <a:ext cx="9045347" cy="4790941"/>
              </a:xfrm>
            </p:spPr>
            <p:txBody>
              <a:bodyPr>
                <a:normAutofit/>
              </a:bodyPr>
              <a:lstStyle/>
              <a:p>
                <a:r>
                  <a:rPr lang="zh-CN" altLang="en-US" sz="2000" dirty="0" smtClean="0"/>
                  <a:t>我们设，染色数为</a:t>
                </a:r>
                <a:r>
                  <a:rPr lang="en-US" altLang="zh-CN" sz="2000" dirty="0" smtClean="0"/>
                  <a:t>C</a:t>
                </a:r>
                <a:r>
                  <a:rPr lang="zh-CN" altLang="en-US" sz="2000" dirty="0" smtClean="0"/>
                  <a:t>，在这种顺序中，每个与节点</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𝑖</m:t>
                        </m:r>
                      </m:sub>
                    </m:sSub>
                  </m:oMath>
                </a14:m>
                <a:r>
                  <a:rPr lang="zh-CN" altLang="en-US" sz="2000" dirty="0" smtClean="0"/>
                  <a:t>相连的点中在</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𝑖</m:t>
                        </m:r>
                      </m:sub>
                    </m:sSub>
                    <m:r>
                      <a:rPr lang="zh-CN" altLang="en-US" sz="2000" i="1">
                        <a:latin typeface="Cambria Math" panose="02040503050406030204" pitchFamily="18" charset="0"/>
                      </a:rPr>
                      <m:t>之前</m:t>
                    </m:r>
                  </m:oMath>
                </a14:m>
                <a:r>
                  <a:rPr lang="zh-CN" altLang="en-US" sz="2000" dirty="0" smtClean="0"/>
                  <a:t>被访问有</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𝑖</m:t>
                        </m:r>
                      </m:sub>
                    </m:sSub>
                  </m:oMath>
                </a14:m>
                <a:r>
                  <a:rPr lang="zh-CN" altLang="en-US" sz="2000" dirty="0" smtClean="0"/>
                  <a:t>个。</a:t>
                </a:r>
                <a:endParaRPr lang="en-US" altLang="zh-CN" sz="2000" dirty="0" smtClean="0"/>
              </a:p>
              <a:p>
                <a:r>
                  <a:rPr lang="zh-CN" altLang="en-US" sz="2000" dirty="0" smtClean="0"/>
                  <a:t>首先这种算法的答案最大为</a:t>
                </a:r>
                <a14:m>
                  <m:oMath xmlns:m="http://schemas.openxmlformats.org/officeDocument/2006/math">
                    <m:r>
                      <m:rPr>
                        <m:sty m:val="p"/>
                      </m:rPr>
                      <a:rPr lang="en-US" altLang="zh-CN" sz="2000" b="0" i="0" smtClean="0">
                        <a:latin typeface="Cambria Math" panose="02040503050406030204" pitchFamily="18" charset="0"/>
                      </a:rPr>
                      <m:t>max</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oMath>
                </a14:m>
                <a:r>
                  <a:rPr lang="zh-CN" altLang="en-US" sz="2000" dirty="0" smtClean="0"/>
                  <a:t>，即</a:t>
                </a:r>
                <a14:m>
                  <m:oMath xmlns:m="http://schemas.openxmlformats.org/officeDocument/2006/math">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𝑖</m:t>
                                </m:r>
                              </m:sub>
                            </m:sSub>
                          </m:e>
                        </m:d>
                      </m:e>
                    </m:func>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oMath>
                </a14:m>
                <a:endParaRPr lang="en-US" altLang="zh-CN" sz="2000" dirty="0" smtClean="0"/>
              </a:p>
              <a:p>
                <a:r>
                  <a:rPr lang="zh-CN" altLang="en-US" sz="2000" dirty="0" smtClean="0"/>
                  <a:t>由于我们是按照左端点排序的，所以在一个区间之前又与一个区间相交的区间一定两两相交。既然之前的区间形成了一个团，则不可能有相同颜色，所以至少需要</a:t>
                </a:r>
                <a14:m>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𝑆</m:t>
                        </m:r>
                      </m:e>
                      <m:sub>
                        <m:r>
                          <a:rPr lang="en-US" altLang="zh-CN" sz="2000" b="0" i="1" dirty="0" smtClean="0">
                            <a:latin typeface="Cambria Math" panose="02040503050406030204" pitchFamily="18" charset="0"/>
                          </a:rPr>
                          <m:t>𝑖</m:t>
                        </m:r>
                      </m:sub>
                    </m:sSub>
                    <m:r>
                      <a:rPr lang="zh-CN" altLang="en-US" sz="2000" i="1" dirty="0">
                        <a:latin typeface="Cambria Math" panose="02040503050406030204" pitchFamily="18" charset="0"/>
                      </a:rPr>
                      <m:t>种</m:t>
                    </m:r>
                  </m:oMath>
                </a14:m>
                <a:r>
                  <a:rPr lang="zh-CN" altLang="en-US" sz="2000" dirty="0" smtClean="0"/>
                  <a:t>颜色</a:t>
                </a:r>
                <a14:m>
                  <m:oMath xmlns:m="http://schemas.openxmlformats.org/officeDocument/2006/math">
                    <m:r>
                      <a:rPr lang="zh-CN" altLang="en-US" sz="2000" i="1" dirty="0">
                        <a:latin typeface="Cambria Math" panose="02040503050406030204" pitchFamily="18" charset="0"/>
                      </a:rPr>
                      <m:t>，</m:t>
                    </m:r>
                    <m:r>
                      <a:rPr lang="zh-CN" altLang="en-US" sz="2000" i="1" dirty="0" smtClean="0">
                        <a:latin typeface="Cambria Math" panose="02040503050406030204" pitchFamily="18" charset="0"/>
                      </a:rPr>
                      <m:t>有</m:t>
                    </m:r>
                    <m:r>
                      <a:rPr lang="en-US" altLang="zh-CN" sz="2000" i="1" dirty="0" smtClean="0">
                        <a:latin typeface="Cambria Math" panose="02040503050406030204" pitchFamily="18" charset="0"/>
                      </a:rPr>
                      <m:t> </m:t>
                    </m:r>
                    <m:r>
                      <a:rPr lang="en-US" altLang="zh-CN" sz="2000" b="0" i="1" dirty="0" smtClean="0">
                        <a:latin typeface="Cambria Math" panose="02040503050406030204" pitchFamily="18" charset="0"/>
                      </a:rPr>
                      <m:t> </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𝑖</m:t>
                                </m:r>
                              </m:sub>
                            </m:sSub>
                          </m:e>
                        </m:d>
                      </m:e>
                    </m:func>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oMath>
                </a14:m>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r>
                  <a:rPr lang="zh-CN" altLang="en-US" sz="2000" dirty="0" smtClean="0"/>
                  <a:t>所以</a:t>
                </a:r>
                <a14:m>
                  <m:oMath xmlns:m="http://schemas.openxmlformats.org/officeDocument/2006/math">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𝑖</m:t>
                                </m:r>
                              </m:sub>
                            </m:sSub>
                          </m:e>
                        </m:d>
                      </m:e>
                    </m:func>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oMath>
                </a14:m>
                <a:endParaRPr lang="zh-CN" altLang="en-US" sz="20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10787" y="1442433"/>
                <a:ext cx="9045347" cy="4790941"/>
              </a:xfrm>
              <a:blipFill rotWithShape="true">
                <a:blip r:embed="rId1"/>
                <a:stretch>
                  <a:fillRect l="-4" t="-7" r="1" b="4"/>
                </a:stretch>
              </a:blipFill>
            </p:spPr>
            <p:txBody>
              <a:bodyPr/>
              <a:lstStyle/>
              <a:p>
                <a:r>
                  <a:rPr lang="zh-CN" altLang="en-US">
                    <a:noFill/>
                  </a:rPr>
                  <a:t> </a:t>
                </a:r>
              </a:p>
            </p:txBody>
          </p:sp>
        </mc:Fallback>
      </mc:AlternateContent>
      <p:pic>
        <p:nvPicPr>
          <p:cNvPr id="4" name="图片 3"/>
          <p:cNvPicPr>
            <a:picLocks noChangeAspect="true"/>
          </p:cNvPicPr>
          <p:nvPr/>
        </p:nvPicPr>
        <p:blipFill>
          <a:blip r:embed="rId2">
            <a:clrChange>
              <a:clrFrom>
                <a:srgbClr val="FFFFFF"/>
              </a:clrFrom>
              <a:clrTo>
                <a:srgbClr val="FFFFFF">
                  <a:alpha val="0"/>
                </a:srgbClr>
              </a:clrTo>
            </a:clrChange>
          </a:blip>
          <a:stretch>
            <a:fillRect/>
          </a:stretch>
        </p:blipFill>
        <p:spPr>
          <a:xfrm>
            <a:off x="4397052" y="3528421"/>
            <a:ext cx="4672816" cy="192658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zh-CN" altLang="en-US" sz="4000" dirty="0" smtClean="0"/>
              <a:t>完美消除序列</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10787" y="1442433"/>
                <a:ext cx="9045347" cy="4790941"/>
              </a:xfrm>
            </p:spPr>
            <p:txBody>
              <a:bodyPr>
                <a:normAutofit/>
              </a:bodyPr>
              <a:lstStyle/>
              <a:p>
                <a:r>
                  <a:rPr lang="en-US" altLang="zh-CN" sz="2000" b="1" dirty="0" smtClean="0"/>
                  <a:t>Pre(</a:t>
                </a:r>
                <a:r>
                  <a:rPr lang="en-US" altLang="zh-CN" sz="2000" b="1" dirty="0" err="1" smtClean="0"/>
                  <a:t>i</a:t>
                </a:r>
                <a:r>
                  <a:rPr lang="en-US" altLang="zh-CN" sz="2000" b="1" dirty="0" smtClean="0"/>
                  <a:t>)</a:t>
                </a:r>
                <a:r>
                  <a:rPr lang="zh-CN" altLang="en-US" sz="2000" b="1" dirty="0" smtClean="0"/>
                  <a:t>：</a:t>
                </a:r>
                <a:r>
                  <a:rPr lang="zh-CN" altLang="en-US" sz="2000" dirty="0" smtClean="0"/>
                  <a:t>对于一个点的顺序</a:t>
                </a:r>
                <a14:m>
                  <m:oMath xmlns:m="http://schemas.openxmlformats.org/officeDocument/2006/math">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b="0" i="1" smtClean="0">
                            <a:latin typeface="Cambria Math" panose="02040503050406030204" pitchFamily="18" charset="0"/>
                          </a:rPr>
                          <m:t>𝑎</m:t>
                        </m:r>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b="0" i="1" smtClean="0">
                            <a:latin typeface="Cambria Math" panose="02040503050406030204" pitchFamily="18" charset="0"/>
                          </a:rPr>
                          <m:t>𝑎</m:t>
                        </m:r>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b="0" i="1" smtClean="0">
                            <a:latin typeface="Cambria Math" panose="02040503050406030204" pitchFamily="18" charset="0"/>
                          </a:rPr>
                          <m:t>𝑎</m:t>
                        </m:r>
                        <m:r>
                          <a:rPr lang="en-US" altLang="zh-CN" sz="2000" i="1">
                            <a:latin typeface="Cambria Math" panose="02040503050406030204" pitchFamily="18" charset="0"/>
                          </a:rPr>
                          <m:t>𝑛</m:t>
                        </m:r>
                      </m:sub>
                    </m:sSub>
                    <m:r>
                      <a:rPr lang="en-US" altLang="zh-CN" sz="2000" i="1">
                        <a:latin typeface="Cambria Math" panose="02040503050406030204" pitchFamily="18" charset="0"/>
                      </a:rPr>
                      <m:t>)</m:t>
                    </m:r>
                  </m:oMath>
                </a14:m>
                <a:r>
                  <a:rPr lang="zh-CN" altLang="en-US" sz="2000" dirty="0" smtClean="0"/>
                  <a:t>，我们定义</a:t>
                </a:r>
                <a:r>
                  <a:rPr lang="en-US" altLang="zh-CN" sz="2000" dirty="0" smtClean="0"/>
                  <a:t>Pre(</a:t>
                </a:r>
                <a:r>
                  <a:rPr lang="en-US" altLang="zh-CN" sz="2000" dirty="0" err="1" smtClean="0"/>
                  <a:t>i</a:t>
                </a:r>
                <a:r>
                  <a:rPr lang="en-US" altLang="zh-CN" sz="2000" dirty="0" smtClean="0"/>
                  <a:t>)</a:t>
                </a:r>
                <a:r>
                  <a:rPr lang="zh-CN" altLang="en-US" sz="2000" dirty="0" smtClean="0"/>
                  <a:t>为顺序在</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sub>
                    </m:sSub>
                    <m:r>
                      <a:rPr lang="zh-CN" altLang="en-US" sz="2000" i="1">
                        <a:latin typeface="Cambria Math" panose="02040503050406030204" pitchFamily="18" charset="0"/>
                      </a:rPr>
                      <m:t>之前</m:t>
                    </m:r>
                  </m:oMath>
                </a14:m>
                <a:r>
                  <a:rPr lang="zh-CN" altLang="en-US" sz="2000" dirty="0" smtClean="0"/>
                  <a:t>且与</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sub>
                    </m:sSub>
                    <m:r>
                      <a:rPr lang="zh-CN" altLang="en-US" sz="2000" i="1">
                        <a:latin typeface="Cambria Math" panose="02040503050406030204" pitchFamily="18" charset="0"/>
                      </a:rPr>
                      <m:t>有</m:t>
                    </m:r>
                  </m:oMath>
                </a14:m>
                <a:r>
                  <a:rPr lang="zh-CN" altLang="en-US" sz="2000" dirty="0" smtClean="0"/>
                  <a:t>连边的点的集合。</a:t>
                </a:r>
                <a:endParaRPr lang="en-US" altLang="zh-CN" sz="2000" dirty="0" smtClean="0"/>
              </a:p>
              <a:p>
                <a:r>
                  <a:rPr lang="en-US" altLang="zh-CN" sz="2000" b="1" dirty="0" err="1" smtClean="0"/>
                  <a:t>Suf</a:t>
                </a:r>
                <a:r>
                  <a:rPr lang="en-US" altLang="zh-CN" sz="2000" b="1" dirty="0" smtClean="0"/>
                  <a:t>(</a:t>
                </a:r>
                <a:r>
                  <a:rPr lang="en-US" altLang="zh-CN" sz="2000" b="1" dirty="0" err="1" smtClean="0"/>
                  <a:t>i</a:t>
                </a:r>
                <a:r>
                  <a:rPr lang="en-US" altLang="zh-CN" sz="2000" b="1" dirty="0"/>
                  <a:t>)</a:t>
                </a:r>
                <a:r>
                  <a:rPr lang="zh-CN" altLang="en-US" sz="2000" b="1" dirty="0"/>
                  <a:t>：</a:t>
                </a:r>
                <a:r>
                  <a:rPr lang="zh-CN" altLang="en-US" sz="2000" dirty="0"/>
                  <a:t>对于一</a:t>
                </a:r>
                <a:r>
                  <a:rPr lang="zh-CN" altLang="en-US" sz="2000" dirty="0" smtClean="0"/>
                  <a:t>个点的顺序</a:t>
                </a:r>
                <a14:m>
                  <m:oMath xmlns:m="http://schemas.openxmlformats.org/officeDocument/2006/math">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𝑎</m:t>
                        </m:r>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𝑎</m:t>
                        </m:r>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𝑎𝑛</m:t>
                        </m:r>
                      </m:sub>
                    </m:sSub>
                    <m:r>
                      <a:rPr lang="en-US" altLang="zh-CN" sz="2000" i="1">
                        <a:latin typeface="Cambria Math" panose="02040503050406030204" pitchFamily="18" charset="0"/>
                      </a:rPr>
                      <m:t>) </m:t>
                    </m:r>
                  </m:oMath>
                </a14:m>
                <a:r>
                  <a:rPr lang="zh-CN" altLang="en-US" sz="2000" dirty="0" smtClean="0"/>
                  <a:t>，</a:t>
                </a:r>
                <a:r>
                  <a:rPr lang="zh-CN" altLang="en-US" sz="2000" dirty="0"/>
                  <a:t>我们</a:t>
                </a:r>
                <a:r>
                  <a:rPr lang="zh-CN" altLang="en-US" sz="2000" dirty="0" smtClean="0"/>
                  <a:t>定义</a:t>
                </a:r>
                <a:r>
                  <a:rPr lang="en-US" altLang="zh-CN" sz="2000" dirty="0" err="1" smtClean="0"/>
                  <a:t>Suf</a:t>
                </a:r>
                <a:r>
                  <a:rPr lang="en-US" altLang="zh-CN" sz="2000" dirty="0" smtClean="0"/>
                  <a:t>(</a:t>
                </a:r>
                <a:r>
                  <a:rPr lang="en-US" altLang="zh-CN" sz="2000" dirty="0" err="1" smtClean="0"/>
                  <a:t>i</a:t>
                </a:r>
                <a:r>
                  <a:rPr lang="en-US" altLang="zh-CN" sz="2000" dirty="0"/>
                  <a:t>)</a:t>
                </a:r>
                <a:r>
                  <a:rPr lang="zh-CN" altLang="en-US" sz="2000" dirty="0" smtClean="0"/>
                  <a:t>为</a:t>
                </a:r>
                <a:r>
                  <a:rPr lang="zh-CN" altLang="en-US" sz="2000" dirty="0"/>
                  <a:t>顺序</a:t>
                </a:r>
                <a:r>
                  <a:rPr lang="zh-CN" altLang="en-US" sz="2000" dirty="0" smtClean="0"/>
                  <a:t>在</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sub>
                    </m:sSub>
                    <m:r>
                      <a:rPr lang="zh-CN" altLang="en-US" sz="2000" i="1">
                        <a:latin typeface="Cambria Math" panose="02040503050406030204" pitchFamily="18" charset="0"/>
                      </a:rPr>
                      <m:t>之</m:t>
                    </m:r>
                    <m:r>
                      <a:rPr lang="zh-CN" altLang="en-US" sz="2000" b="0" i="1" smtClean="0">
                        <a:latin typeface="Cambria Math" panose="02040503050406030204" pitchFamily="18" charset="0"/>
                      </a:rPr>
                      <m:t>后</m:t>
                    </m:r>
                  </m:oMath>
                </a14:m>
                <a:r>
                  <a:rPr lang="zh-CN" altLang="en-US" sz="2000" dirty="0"/>
                  <a:t>且与</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sub>
                    </m:sSub>
                    <m:r>
                      <a:rPr lang="zh-CN" altLang="en-US" sz="2000" i="1">
                        <a:latin typeface="Cambria Math" panose="02040503050406030204" pitchFamily="18" charset="0"/>
                      </a:rPr>
                      <m:t>有</m:t>
                    </m:r>
                  </m:oMath>
                </a14:m>
                <a:r>
                  <a:rPr lang="zh-CN" altLang="en-US" sz="2000" dirty="0"/>
                  <a:t>连边的</a:t>
                </a:r>
                <a:r>
                  <a:rPr lang="zh-CN" altLang="en-US" sz="2000" dirty="0" smtClean="0"/>
                  <a:t>点集合。</a:t>
                </a:r>
                <a:endParaRPr lang="en-US" altLang="zh-CN" sz="2000" dirty="0"/>
              </a:p>
              <a:p>
                <a:r>
                  <a:rPr lang="zh-CN" altLang="en-US" sz="2000" dirty="0" smtClean="0"/>
                  <a:t>对于刚才的顺序</a:t>
                </a:r>
                <a14:m>
                  <m:oMath xmlns:m="http://schemas.openxmlformats.org/officeDocument/2006/math">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𝑎</m:t>
                        </m:r>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𝑎</m:t>
                        </m:r>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𝑎𝑛</m:t>
                        </m:r>
                      </m:sub>
                    </m:sSub>
                    <m:r>
                      <a:rPr lang="en-US" altLang="zh-CN" sz="2000" i="1">
                        <a:latin typeface="Cambria Math" panose="02040503050406030204" pitchFamily="18" charset="0"/>
                      </a:rPr>
                      <m:t>) </m:t>
                    </m:r>
                  </m:oMath>
                </a14:m>
                <a:r>
                  <a:rPr lang="zh-CN" altLang="en-US" sz="2000" dirty="0" smtClean="0"/>
                  <a:t>，我们保证了对于每个点</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sub>
                    </m:sSub>
                  </m:oMath>
                </a14:m>
                <a:r>
                  <a:rPr lang="zh-CN" altLang="en-US" sz="2000" dirty="0" smtClean="0"/>
                  <a:t>，</a:t>
                </a:r>
                <a:r>
                  <a:rPr lang="en-US" altLang="zh-CN" sz="2000" dirty="0" smtClean="0"/>
                  <a:t>Pre(</a:t>
                </a:r>
                <a:r>
                  <a:rPr lang="en-US" altLang="zh-CN" sz="2000" dirty="0" err="1" smtClean="0"/>
                  <a:t>i</a:t>
                </a:r>
                <a:r>
                  <a:rPr lang="en-US" altLang="zh-CN" sz="2000" dirty="0" smtClean="0"/>
                  <a:t>)</a:t>
                </a:r>
                <a:r>
                  <a:rPr lang="zh-CN" altLang="en-US" sz="2000" dirty="0" smtClean="0"/>
                  <a:t>都是一个团，那么对于这样的一个关于节点的顺序，我们定义它为完美消除序列。</a:t>
                </a:r>
                <a:endParaRPr lang="en-US" altLang="zh-CN" sz="2000" dirty="0" smtClean="0"/>
              </a:p>
              <a:p>
                <a:r>
                  <a:rPr lang="zh-CN" altLang="en-US" sz="2000" dirty="0" smtClean="0"/>
                  <a:t>由于完美消除序列的优美的性质，使得我们发现原来许多</a:t>
                </a:r>
                <a:r>
                  <a:rPr lang="en-US" altLang="zh-CN" sz="2000" dirty="0" smtClean="0"/>
                  <a:t>NP-complete</a:t>
                </a:r>
                <a:r>
                  <a:rPr lang="zh-CN" altLang="en-US" sz="2000" dirty="0" smtClean="0"/>
                  <a:t>问题都可以在线性时间内解决。</a:t>
                </a:r>
                <a:endParaRPr lang="en-US" altLang="zh-CN" sz="2000" dirty="0" smtClean="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10787" y="1442433"/>
                <a:ext cx="9045347" cy="4790941"/>
              </a:xfrm>
              <a:blipFill rotWithShape="true">
                <a:blip r:embed="rId1"/>
                <a:stretch>
                  <a:fillRect l="-4" t="-100" r="-272" b="4"/>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2210788" y="610462"/>
            <a:ext cx="8911687" cy="831972"/>
          </a:xfrm>
        </p:spPr>
        <p:txBody>
          <a:bodyPr>
            <a:normAutofit/>
          </a:bodyPr>
          <a:lstStyle/>
          <a:p>
            <a:r>
              <a:rPr lang="zh-CN" altLang="en-US" sz="4000" dirty="0" smtClean="0"/>
              <a:t>完美消除序列求最大团</a:t>
            </a:r>
            <a:endParaRPr lang="zh-CN" altLang="en-US" sz="4000" dirty="0"/>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2210787" y="1442433"/>
                <a:ext cx="9045347" cy="4790941"/>
              </a:xfrm>
            </p:spPr>
            <p:txBody>
              <a:bodyPr>
                <a:normAutofit/>
              </a:bodyPr>
              <a:lstStyle/>
              <a:p>
                <a:r>
                  <a:rPr lang="zh-CN" altLang="en-US" sz="2000" dirty="0" smtClean="0"/>
                  <a:t>如何利用完美消除序列求最大团？</a:t>
                </a:r>
                <a:endParaRPr lang="en-US" altLang="zh-CN" sz="2000" dirty="0" smtClean="0"/>
              </a:p>
              <a:p>
                <a:r>
                  <a:rPr lang="zh-CN" altLang="en-US" sz="2000" dirty="0" smtClean="0"/>
                  <a:t>最大团</a:t>
                </a:r>
                <a:r>
                  <a:rPr lang="en-US" altLang="zh-CN" sz="2000" dirty="0" smtClean="0"/>
                  <a:t>=</a:t>
                </a:r>
                <a14:m>
                  <m:oMath xmlns:m="http://schemas.openxmlformats.org/officeDocument/2006/math">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max</m:t>
                        </m:r>
                      </m:fName>
                      <m:e>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𝑃𝑟𝑒</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e>
                            </m:d>
                            <m:r>
                              <a:rPr lang="en-US" altLang="zh-CN" sz="2000" b="0" i="1" smtClean="0">
                                <a:latin typeface="Cambria Math" panose="02040503050406030204" pitchFamily="18" charset="0"/>
                              </a:rPr>
                              <m:t>|</m:t>
                            </m:r>
                          </m:e>
                        </m:d>
                      </m:e>
                    </m:func>
                    <m:r>
                      <a:rPr lang="en-US" altLang="zh-CN" sz="2000" i="1">
                        <a:latin typeface="Cambria Math" panose="02040503050406030204" pitchFamily="18" charset="0"/>
                      </a:rPr>
                      <m:t>+</m:t>
                    </m:r>
                    <m:r>
                      <a:rPr lang="en-US" altLang="zh-CN" sz="2000" i="1">
                        <a:latin typeface="Cambria Math" panose="02040503050406030204" pitchFamily="18" charset="0"/>
                      </a:rPr>
                      <m:t>1</m:t>
                    </m:r>
                  </m:oMath>
                </a14:m>
                <a:endParaRPr lang="en-US" altLang="zh-CN" sz="2000" dirty="0"/>
              </a:p>
              <a:p>
                <a:r>
                  <a:rPr lang="zh-CN" altLang="en-US" sz="2000" dirty="0" smtClean="0"/>
                  <a:t>证明：</a:t>
                </a:r>
                <a:endParaRPr lang="en-US" altLang="zh-CN" sz="2000" dirty="0" smtClean="0"/>
              </a:p>
              <a:p>
                <a:r>
                  <a:rPr lang="zh-CN" altLang="en-US" sz="2000" dirty="0" smtClean="0"/>
                  <a:t>因为对于完美消除序列上的每一个点，</a:t>
                </a:r>
                <a:r>
                  <a:rPr lang="en-US" altLang="zh-CN" sz="2000" dirty="0" err="1" smtClean="0"/>
                  <a:t>i</a:t>
                </a:r>
                <a:r>
                  <a:rPr lang="zh-CN" altLang="en-US" sz="2000" dirty="0" smtClean="0"/>
                  <a:t>与</a:t>
                </a:r>
                <a:r>
                  <a:rPr lang="en-US" altLang="zh-CN" sz="2000" dirty="0" smtClean="0"/>
                  <a:t>Pre(</a:t>
                </a:r>
                <a:r>
                  <a:rPr lang="en-US" altLang="zh-CN" sz="2000" dirty="0" err="1" smtClean="0"/>
                  <a:t>i</a:t>
                </a:r>
                <a:r>
                  <a:rPr lang="en-US" altLang="zh-CN" sz="2000" dirty="0" smtClean="0"/>
                  <a:t>)</a:t>
                </a:r>
                <a:r>
                  <a:rPr lang="zh-CN" altLang="en-US" sz="2000" dirty="0" smtClean="0"/>
                  <a:t>形成了一个大小为</a:t>
                </a:r>
                <a14:m>
                  <m:oMath xmlns:m="http://schemas.openxmlformats.org/officeDocument/2006/math">
                    <m:d>
                      <m:dPr>
                        <m:ctrlPr>
                          <a:rPr lang="en-US" altLang="zh-CN" sz="2000" i="1">
                            <a:latin typeface="Cambria Math" panose="02040503050406030204" pitchFamily="18" charset="0"/>
                          </a:rPr>
                        </m:ctrlPr>
                      </m:d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𝑃𝑟𝑒</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e>
                            </m:d>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e>
                    </m:d>
                  </m:oMath>
                </a14:m>
                <a:r>
                  <a:rPr lang="zh-CN" altLang="en-US" sz="2000" dirty="0" smtClean="0"/>
                  <a:t>的团，所以有</a:t>
                </a:r>
                <a:r>
                  <a:rPr lang="zh-CN" altLang="en-US" sz="2000" dirty="0"/>
                  <a:t>最大</a:t>
                </a:r>
                <a:r>
                  <a:rPr lang="zh-CN" altLang="en-US" sz="2000" dirty="0" smtClean="0"/>
                  <a:t>团</a:t>
                </a:r>
                <a14:m>
                  <m:oMath xmlns:m="http://schemas.openxmlformats.org/officeDocument/2006/math">
                    <m:r>
                      <a:rPr lang="en-US" altLang="zh-CN" sz="2000" b="0" i="1" smtClean="0">
                        <a:latin typeface="Cambria Math" panose="02040503050406030204" pitchFamily="18" charset="0"/>
                      </a:rPr>
                      <m:t>≥</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max</m:t>
                        </m:r>
                      </m:fName>
                      <m:e>
                        <m:d>
                          <m:dPr>
                            <m:ctrlPr>
                              <a:rPr lang="en-US" altLang="zh-CN" sz="2000" i="1">
                                <a:latin typeface="Cambria Math" panose="02040503050406030204" pitchFamily="18" charset="0"/>
                              </a:rPr>
                            </m:ctrlPr>
                          </m:dPr>
                          <m:e>
                            <m:r>
                              <a:rPr lang="en-US" altLang="zh-CN" sz="2000" i="1">
                                <a:latin typeface="Cambria Math" panose="02040503050406030204" pitchFamily="18" charset="0"/>
                              </a:rPr>
                              <m:t>|</m:t>
                            </m:r>
                            <m:r>
                              <a:rPr lang="en-US" altLang="zh-CN" sz="2000" i="1">
                                <a:latin typeface="Cambria Math" panose="02040503050406030204" pitchFamily="18" charset="0"/>
                              </a:rPr>
                              <m:t>𝑃𝑟𝑒</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e>
                            </m:d>
                            <m:r>
                              <a:rPr lang="en-US" altLang="zh-CN" sz="2000" i="1">
                                <a:latin typeface="Cambria Math" panose="02040503050406030204" pitchFamily="18" charset="0"/>
                              </a:rPr>
                              <m:t>|</m:t>
                            </m:r>
                          </m:e>
                        </m:d>
                      </m:e>
                    </m:func>
                    <m:r>
                      <a:rPr lang="en-US" altLang="zh-CN" sz="2000" i="1">
                        <a:latin typeface="Cambria Math" panose="02040503050406030204" pitchFamily="18" charset="0"/>
                      </a:rPr>
                      <m:t>+</m:t>
                    </m:r>
                    <m:r>
                      <a:rPr lang="en-US" altLang="zh-CN" sz="2000" i="1">
                        <a:latin typeface="Cambria Math" panose="02040503050406030204" pitchFamily="18" charset="0"/>
                      </a:rPr>
                      <m:t>1</m:t>
                    </m:r>
                  </m:oMath>
                </a14:m>
                <a:endParaRPr lang="en-US" altLang="zh-CN" sz="2000" dirty="0"/>
              </a:p>
              <a:p>
                <a:r>
                  <a:rPr lang="zh-CN" altLang="en-US" sz="2000" dirty="0" smtClean="0"/>
                  <a:t>对于图中的一个最大团，则这个团的染色数就一定等于团的大小，所以</a:t>
                </a:r>
                <a14:m>
                  <m:oMath xmlns:m="http://schemas.openxmlformats.org/officeDocument/2006/math">
                    <m:r>
                      <a:rPr lang="zh-CN" altLang="en-US" sz="2000" b="0" i="1" dirty="0">
                        <a:latin typeface="Cambria Math" panose="02040503050406030204" pitchFamily="18" charset="0"/>
                      </a:rPr>
                      <m:t>最大团</m:t>
                    </m:r>
                    <m:r>
                      <a:rPr lang="en-US" altLang="zh-CN" sz="2000" b="0" i="1" smtClean="0">
                        <a:latin typeface="Cambria Math" panose="02040503050406030204" pitchFamily="18" charset="0"/>
                      </a:rPr>
                      <m:t>≤</m:t>
                    </m:r>
                    <m:r>
                      <a:rPr lang="zh-CN" altLang="en-US" sz="2000" i="1">
                        <a:latin typeface="Cambria Math" panose="02040503050406030204" pitchFamily="18" charset="0"/>
                      </a:rPr>
                      <m:t>最小</m:t>
                    </m:r>
                    <m:r>
                      <a:rPr lang="zh-CN" altLang="en-US" sz="2000" i="1" smtClean="0">
                        <a:latin typeface="Cambria Math" panose="02040503050406030204" pitchFamily="18" charset="0"/>
                      </a:rPr>
                      <m:t>染色</m:t>
                    </m:r>
                    <m:r>
                      <a:rPr lang="zh-CN" altLang="en-US" sz="2000" b="0" i="1" smtClean="0">
                        <a:latin typeface="Cambria Math" panose="02040503050406030204" pitchFamily="18" charset="0"/>
                      </a:rPr>
                      <m:t>数</m:t>
                    </m:r>
                    <m:r>
                      <a:rPr lang="en-US" altLang="zh-CN" sz="2000" b="0" i="1" smtClean="0">
                        <a:latin typeface="Cambria Math" panose="02040503050406030204" pitchFamily="18" charset="0"/>
                      </a:rPr>
                      <m:t>=</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max</m:t>
                        </m:r>
                      </m:fName>
                      <m:e>
                        <m:d>
                          <m:dPr>
                            <m:ctrlPr>
                              <a:rPr lang="en-US" altLang="zh-CN" sz="2000" i="1">
                                <a:latin typeface="Cambria Math" panose="02040503050406030204" pitchFamily="18" charset="0"/>
                              </a:rPr>
                            </m:ctrlPr>
                          </m:dPr>
                          <m:e>
                            <m:r>
                              <a:rPr lang="en-US" altLang="zh-CN" sz="2000" i="1">
                                <a:latin typeface="Cambria Math" panose="02040503050406030204" pitchFamily="18" charset="0"/>
                              </a:rPr>
                              <m:t>|</m:t>
                            </m:r>
                            <m:r>
                              <a:rPr lang="en-US" altLang="zh-CN" sz="2000" i="1">
                                <a:latin typeface="Cambria Math" panose="02040503050406030204" pitchFamily="18" charset="0"/>
                              </a:rPr>
                              <m:t>𝑃𝑟𝑒</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e>
                            </m:d>
                            <m:r>
                              <a:rPr lang="en-US" altLang="zh-CN" sz="2000" i="1">
                                <a:latin typeface="Cambria Math" panose="02040503050406030204" pitchFamily="18" charset="0"/>
                              </a:rPr>
                              <m:t>|</m:t>
                            </m:r>
                          </m:e>
                        </m:d>
                      </m:e>
                    </m:func>
                    <m:r>
                      <a:rPr lang="en-US" altLang="zh-CN" sz="2000" i="1">
                        <a:latin typeface="Cambria Math" panose="02040503050406030204" pitchFamily="18" charset="0"/>
                      </a:rPr>
                      <m:t>+</m:t>
                    </m:r>
                    <m:r>
                      <a:rPr lang="en-US" altLang="zh-CN" sz="2000" i="1">
                        <a:latin typeface="Cambria Math" panose="02040503050406030204" pitchFamily="18" charset="0"/>
                      </a:rPr>
                      <m:t>1</m:t>
                    </m:r>
                  </m:oMath>
                </a14:m>
                <a:endParaRPr lang="en-US" altLang="zh-CN" sz="2000" dirty="0"/>
              </a:p>
              <a:p>
                <a:r>
                  <a:rPr lang="zh-CN" altLang="en-US" sz="2000" dirty="0" smtClean="0"/>
                  <a:t>所以得证：有完美消除序列的图中的最大团即为这个完美消除序列的</a:t>
                </a:r>
                <a14:m>
                  <m:oMath xmlns:m="http://schemas.openxmlformats.org/officeDocument/2006/math">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max</m:t>
                        </m:r>
                      </m:fName>
                      <m:e>
                        <m:d>
                          <m:dPr>
                            <m:ctrlPr>
                              <a:rPr lang="en-US" altLang="zh-CN" sz="2000" i="1">
                                <a:latin typeface="Cambria Math" panose="02040503050406030204" pitchFamily="18" charset="0"/>
                              </a:rPr>
                            </m:ctrlPr>
                          </m:dPr>
                          <m:e>
                            <m:r>
                              <a:rPr lang="en-US" altLang="zh-CN" sz="2000" i="1">
                                <a:latin typeface="Cambria Math" panose="02040503050406030204" pitchFamily="18" charset="0"/>
                              </a:rPr>
                              <m:t>|</m:t>
                            </m:r>
                            <m:r>
                              <a:rPr lang="en-US" altLang="zh-CN" sz="2000" i="1">
                                <a:latin typeface="Cambria Math" panose="02040503050406030204" pitchFamily="18" charset="0"/>
                              </a:rPr>
                              <m:t>𝑃𝑟𝑒</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e>
                            </m:d>
                            <m:r>
                              <a:rPr lang="en-US" altLang="zh-CN" sz="2000" i="1">
                                <a:latin typeface="Cambria Math" panose="02040503050406030204" pitchFamily="18" charset="0"/>
                              </a:rPr>
                              <m:t>|</m:t>
                            </m:r>
                          </m:e>
                        </m:d>
                      </m:e>
                    </m:func>
                    <m:r>
                      <a:rPr lang="en-US" altLang="zh-CN" sz="2000" i="1">
                        <a:latin typeface="Cambria Math" panose="02040503050406030204" pitchFamily="18" charset="0"/>
                      </a:rPr>
                      <m:t>+</m:t>
                    </m:r>
                    <m:r>
                      <a:rPr lang="en-US" altLang="zh-CN" sz="2000" i="1">
                        <a:latin typeface="Cambria Math" panose="02040503050406030204" pitchFamily="18" charset="0"/>
                      </a:rPr>
                      <m:t>1</m:t>
                    </m:r>
                  </m:oMath>
                </a14:m>
                <a:endParaRPr lang="en-US" altLang="zh-CN" sz="2000" dirty="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2210787" y="1442433"/>
                <a:ext cx="9045347" cy="4790941"/>
              </a:xfrm>
              <a:blipFill rotWithShape="true">
                <a:blip r:embed="rId1"/>
                <a:stretch>
                  <a:fillRect l="-4" t="-7" r="1" b="4"/>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true">
          <a:gsLst>
            <a:gs pos="0">
              <a:schemeClr val="phClr">
                <a:tint val="96000"/>
                <a:lumMod val="104000"/>
              </a:schemeClr>
            </a:gs>
            <a:gs pos="100000">
              <a:schemeClr val="phClr">
                <a:shade val="98000"/>
                <a:lumMod val="94000"/>
              </a:schemeClr>
            </a:gs>
          </a:gsLst>
          <a:lin ang="5400000" scaled="false"/>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true">
          <a:gsLst>
            <a:gs pos="0">
              <a:schemeClr val="phClr">
                <a:tint val="90000"/>
                <a:lumMod val="120000"/>
              </a:schemeClr>
            </a:gs>
            <a:gs pos="100000">
              <a:schemeClr val="phClr">
                <a:shade val="98000"/>
                <a:satMod val="120000"/>
                <a:lumMod val="98000"/>
              </a:schemeClr>
            </a:gs>
          </a:gsLst>
          <a:lin ang="5400000" scaled="false"/>
        </a:gradFill>
        <a:gradFill rotWithShape="true">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23645</Words>
  <Application>WPS 演示</Application>
  <PresentationFormat>宽屏</PresentationFormat>
  <Paragraphs>1191</Paragraphs>
  <Slides>158</Slides>
  <Notes>152</Notes>
  <HiddenSlides>2</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158</vt:i4>
      </vt:variant>
    </vt:vector>
  </HeadingPairs>
  <TitlesOfParts>
    <vt:vector size="181" baseType="lpstr">
      <vt:lpstr>Arial</vt:lpstr>
      <vt:lpstr>宋体</vt:lpstr>
      <vt:lpstr>Wingdings</vt:lpstr>
      <vt:lpstr>Wingdings 3</vt:lpstr>
      <vt:lpstr>Webdings</vt:lpstr>
      <vt:lpstr>Arial</vt:lpstr>
      <vt:lpstr>Cambria Math</vt:lpstr>
      <vt:lpstr>DejaVu Math TeX Gyre</vt:lpstr>
      <vt:lpstr>楷体</vt:lpstr>
      <vt:lpstr>文泉驿微米黑</vt:lpstr>
      <vt:lpstr>Chaparral Pro Light</vt:lpstr>
      <vt:lpstr>幼圆</vt:lpstr>
      <vt:lpstr>Gubbi</vt:lpstr>
      <vt:lpstr>宋体</vt:lpstr>
      <vt:lpstr>Century Gothic</vt:lpstr>
      <vt:lpstr>微软雅黑</vt:lpstr>
      <vt:lpstr>Arial Unicode MS</vt:lpstr>
      <vt:lpstr>Calibri</vt:lpstr>
      <vt:lpstr>Trebuchet MS</vt:lpstr>
      <vt:lpstr>3270Medium Nerd Font</vt:lpstr>
      <vt:lpstr>DejaVu Serif</vt:lpstr>
      <vt:lpstr>BatangChe</vt:lpstr>
      <vt:lpstr>丝状</vt:lpstr>
      <vt:lpstr>图论选讲</vt:lpstr>
      <vt:lpstr>引言</vt:lpstr>
      <vt:lpstr>目录</vt:lpstr>
      <vt:lpstr>割点与桥,强连通分量</vt:lpstr>
      <vt:lpstr>割点 </vt:lpstr>
      <vt:lpstr>双连通分量</vt:lpstr>
      <vt:lpstr>Tarjan算法  </vt:lpstr>
      <vt:lpstr>Tarjan算法的应用  </vt:lpstr>
      <vt:lpstr>[HNOI2012]矿场搭建  </vt:lpstr>
      <vt:lpstr>[HNOI2012]矿场搭建  </vt:lpstr>
      <vt:lpstr>POJ 3177	Redundant Paths</vt:lpstr>
      <vt:lpstr>POJ 3177	Redundant Paths</vt:lpstr>
      <vt:lpstr>图上的常见NPC问题</vt:lpstr>
      <vt:lpstr>PowerPoint 演示文稿</vt:lpstr>
      <vt:lpstr>NP与P</vt:lpstr>
      <vt:lpstr>NP是否等于P</vt:lpstr>
      <vt:lpstr>Cook–Levin theorem</vt:lpstr>
      <vt:lpstr>CNF和DNF</vt:lpstr>
      <vt:lpstr>DNF转化为CNF</vt:lpstr>
      <vt:lpstr>3-SAT</vt:lpstr>
      <vt:lpstr>点覆盖</vt:lpstr>
      <vt:lpstr>独立集</vt:lpstr>
      <vt:lpstr>图的三染色</vt:lpstr>
      <vt:lpstr>PowerPoint 演示文稿</vt:lpstr>
      <vt:lpstr>哈密尔顿回路</vt:lpstr>
      <vt:lpstr>哈密尔顿回路</vt:lpstr>
      <vt:lpstr>Largest independent set</vt:lpstr>
      <vt:lpstr>Largest independent set</vt:lpstr>
      <vt:lpstr>Largest independent set</vt:lpstr>
      <vt:lpstr>Topcoder 571-500 </vt:lpstr>
      <vt:lpstr>Topcoder 571-500 </vt:lpstr>
      <vt:lpstr>二分图及一般图的匹配</vt:lpstr>
      <vt:lpstr>二分图及匹配</vt:lpstr>
      <vt:lpstr>二分图及匹配</vt:lpstr>
      <vt:lpstr>霍尔定理</vt:lpstr>
      <vt:lpstr>霍尔定理的证明</vt:lpstr>
      <vt:lpstr>二分图上的特殊问题</vt:lpstr>
      <vt:lpstr>二分图上的特殊问题</vt:lpstr>
      <vt:lpstr>最小路径覆盖</vt:lpstr>
      <vt:lpstr>最小路径覆盖</vt:lpstr>
      <vt:lpstr>二分图的关键点</vt:lpstr>
      <vt:lpstr>二分图的关键边</vt:lpstr>
      <vt:lpstr>二分图的最小字典序完备匹配</vt:lpstr>
      <vt:lpstr>二分图的最大权匹配</vt:lpstr>
      <vt:lpstr>二分图的最大权匹配</vt:lpstr>
      <vt:lpstr>二分图的最大权匹配</vt:lpstr>
      <vt:lpstr>二分图的最大权匹配</vt:lpstr>
      <vt:lpstr>一般图的最大匹配：带花树算法</vt:lpstr>
      <vt:lpstr>一般图的最大匹配：带花树算法</vt:lpstr>
      <vt:lpstr>一般图的最大匹配：带花树算法</vt:lpstr>
      <vt:lpstr>一般图的最大匹配：带花树算法</vt:lpstr>
      <vt:lpstr>一般图的最大匹配：带花树算法</vt:lpstr>
      <vt:lpstr>一般图的最大匹配：带花树算法</vt:lpstr>
      <vt:lpstr>一般图的最大匹配：带花树算法</vt:lpstr>
      <vt:lpstr>一般图的最大匹配：带花树算法</vt:lpstr>
      <vt:lpstr>一般图的最大匹配：带花树算法</vt:lpstr>
      <vt:lpstr>DAG</vt:lpstr>
      <vt:lpstr>DAG</vt:lpstr>
      <vt:lpstr>拓扑排序</vt:lpstr>
      <vt:lpstr>偏序关系</vt:lpstr>
      <vt:lpstr>偏序关系</vt:lpstr>
      <vt:lpstr>Dilworth定理</vt:lpstr>
      <vt:lpstr>Dilworth对偶定理</vt:lpstr>
      <vt:lpstr>Dilworth定理</vt:lpstr>
      <vt:lpstr>PowerPoint 演示文稿</vt:lpstr>
      <vt:lpstr>Topcoder 557-550</vt:lpstr>
      <vt:lpstr>Topcoder 557-550</vt:lpstr>
      <vt:lpstr>Topcoder 557-550</vt:lpstr>
      <vt:lpstr>TJOI2015 组合数学</vt:lpstr>
      <vt:lpstr>TJOI2015 组合数学</vt:lpstr>
      <vt:lpstr>平面图</vt:lpstr>
      <vt:lpstr>平面图</vt:lpstr>
      <vt:lpstr>面</vt:lpstr>
      <vt:lpstr>平面图</vt:lpstr>
      <vt:lpstr>平面图</vt:lpstr>
      <vt:lpstr>数三角形</vt:lpstr>
      <vt:lpstr>数三角形</vt:lpstr>
      <vt:lpstr>5染色问题</vt:lpstr>
      <vt:lpstr>5染色问题</vt:lpstr>
      <vt:lpstr>5染色问题</vt:lpstr>
      <vt:lpstr>5染色问题</vt:lpstr>
      <vt:lpstr>5染色问题</vt:lpstr>
      <vt:lpstr>平面图与其对偶图</vt:lpstr>
      <vt:lpstr>BJOI2006 狼抓兔子</vt:lpstr>
      <vt:lpstr>BJOI2006 狼抓兔子</vt:lpstr>
      <vt:lpstr>ZJOI2016 旅行者</vt:lpstr>
      <vt:lpstr>ZJOI2016 旅行者</vt:lpstr>
      <vt:lpstr>ZJOI2016 旅行者</vt:lpstr>
      <vt:lpstr>平面图分治</vt:lpstr>
      <vt:lpstr>区间图，弦图 </vt:lpstr>
      <vt:lpstr>HNOI2008 神奇的国度</vt:lpstr>
      <vt:lpstr>HNOI2008 神奇的国度</vt:lpstr>
      <vt:lpstr>区间图</vt:lpstr>
      <vt:lpstr>区间图</vt:lpstr>
      <vt:lpstr>区间图上的染色</vt:lpstr>
      <vt:lpstr>区间图上的染色</vt:lpstr>
      <vt:lpstr>区间图上的染色</vt:lpstr>
      <vt:lpstr>完美消除序列</vt:lpstr>
      <vt:lpstr>完美消除序列求最大团</vt:lpstr>
      <vt:lpstr>完美消除序列求最大独立集</vt:lpstr>
      <vt:lpstr>完美消除序列</vt:lpstr>
      <vt:lpstr>弦图</vt:lpstr>
      <vt:lpstr>弦图与完美消除序列</vt:lpstr>
      <vt:lpstr>弦图与完美消除序列</vt:lpstr>
      <vt:lpstr>弦图与单纯点</vt:lpstr>
      <vt:lpstr>弦图与单纯点</vt:lpstr>
      <vt:lpstr>弦图与单纯点</vt:lpstr>
      <vt:lpstr>弦图</vt:lpstr>
      <vt:lpstr>求完美消除序列</vt:lpstr>
      <vt:lpstr>Lex-Bfs算法</vt:lpstr>
      <vt:lpstr>Lex-Bfs算法</vt:lpstr>
      <vt:lpstr>Lex-Bfs算法</vt:lpstr>
      <vt:lpstr>Lex-Bfs算法</vt:lpstr>
      <vt:lpstr>MCS算法</vt:lpstr>
      <vt:lpstr>如何判断图是否为弦图</vt:lpstr>
      <vt:lpstr>MCS算法</vt:lpstr>
      <vt:lpstr>MCS算法</vt:lpstr>
      <vt:lpstr>最小生成树</vt:lpstr>
      <vt:lpstr>最小生成树</vt:lpstr>
      <vt:lpstr>最小生成树的证明：拟阵</vt:lpstr>
      <vt:lpstr>PowerPoint 演示文稿</vt:lpstr>
      <vt:lpstr>最小生成树的证明：拟阵</vt:lpstr>
      <vt:lpstr>BZOJ2460 元素</vt:lpstr>
      <vt:lpstr>BZOJ2460 元素</vt:lpstr>
      <vt:lpstr>最小树形图</vt:lpstr>
      <vt:lpstr>最小树形图</vt:lpstr>
      <vt:lpstr>最小树形图</vt:lpstr>
      <vt:lpstr>最小树形图</vt:lpstr>
      <vt:lpstr>最小树形图</vt:lpstr>
      <vt:lpstr>差分约束系统</vt:lpstr>
      <vt:lpstr>差分约束系统</vt:lpstr>
      <vt:lpstr>POJ1201</vt:lpstr>
      <vt:lpstr>POJ1201</vt:lpstr>
      <vt:lpstr>Topcoder 553-1000</vt:lpstr>
      <vt:lpstr>Topcoder 553-1000</vt:lpstr>
      <vt:lpstr>Topcoder 553-1000</vt:lpstr>
      <vt:lpstr>网络流</vt:lpstr>
      <vt:lpstr>求解最大流的算法</vt:lpstr>
      <vt:lpstr>最小割=最大流</vt:lpstr>
      <vt:lpstr>Bzoj3894 文理分科</vt:lpstr>
      <vt:lpstr>Bzoj3894 文理分科</vt:lpstr>
      <vt:lpstr>Topcoder 558-1000</vt:lpstr>
      <vt:lpstr>Topcoder 558-1000</vt:lpstr>
      <vt:lpstr>Topcoder 590-1000</vt:lpstr>
      <vt:lpstr>Topcoder 590-1000</vt:lpstr>
      <vt:lpstr>Topcoder 590-1000</vt:lpstr>
      <vt:lpstr>NOI2006 最大获利 </vt:lpstr>
      <vt:lpstr>最大闭合权子图</vt:lpstr>
      <vt:lpstr>最大闭合权子图</vt:lpstr>
      <vt:lpstr>最密度子图</vt:lpstr>
      <vt:lpstr>费用流算法</vt:lpstr>
      <vt:lpstr>Topcoder 570-900</vt:lpstr>
      <vt:lpstr>Topcoder 570-900</vt:lpstr>
      <vt:lpstr>无源汇带上下界的可行流</vt:lpstr>
      <vt:lpstr>有源汇带上下界的最大流</vt:lpstr>
      <vt:lpstr>有源汇带上下界的最小流</vt:lpstr>
      <vt:lpstr>PowerPoint 演示文稿</vt:lpstr>
      <vt:lpstr>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dc:title>
  <dc:creator>Luoyuchu</dc:creator>
  <cp:lastModifiedBy>ljfcnyali</cp:lastModifiedBy>
  <cp:revision>343</cp:revision>
  <dcterms:created xsi:type="dcterms:W3CDTF">2021-01-06T11:23:45Z</dcterms:created>
  <dcterms:modified xsi:type="dcterms:W3CDTF">2021-01-06T11:23:45Z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2052-11.1.0.9719</vt:lpwstr>
  </property>
</Properties>
</file>